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4" r:id="rId2"/>
    <p:sldId id="256" r:id="rId3"/>
    <p:sldId id="258" r:id="rId4"/>
    <p:sldId id="257" r:id="rId5"/>
    <p:sldId id="259" r:id="rId6"/>
    <p:sldId id="276" r:id="rId7"/>
    <p:sldId id="277" r:id="rId8"/>
    <p:sldId id="280" r:id="rId9"/>
    <p:sldId id="281" r:id="rId10"/>
    <p:sldId id="261" r:id="rId11"/>
    <p:sldId id="282" r:id="rId12"/>
    <p:sldId id="265" r:id="rId13"/>
    <p:sldId id="262" r:id="rId14"/>
    <p:sldId id="266" r:id="rId15"/>
    <p:sldId id="268" r:id="rId16"/>
    <p:sldId id="278" r:id="rId17"/>
    <p:sldId id="267" r:id="rId18"/>
    <p:sldId id="269" r:id="rId19"/>
    <p:sldId id="283" r:id="rId20"/>
    <p:sldId id="270" r:id="rId21"/>
    <p:sldId id="279" r:id="rId22"/>
    <p:sldId id="272" r:id="rId23"/>
    <p:sldId id="284" r:id="rId24"/>
    <p:sldId id="285" r:id="rId25"/>
    <p:sldId id="273" r:id="rId26"/>
    <p:sldId id="286" r:id="rId27"/>
    <p:sldId id="287" r:id="rId28"/>
    <p:sldId id="288" r:id="rId29"/>
    <p:sldId id="289" r:id="rId30"/>
    <p:sldId id="290" r:id="rId31"/>
    <p:sldId id="291" r:id="rId32"/>
    <p:sldId id="29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ABA5073-FD4D-4C97-B707-A7C63718C409}" type="datetimeFigureOut">
              <a:rPr lang="en-US" smtClean="0"/>
              <a:t>6/29/2016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C8C4670-E5CF-4CE0-8417-E76260270FD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BA5073-FD4D-4C97-B707-A7C63718C409}" type="datetimeFigureOut">
              <a:rPr lang="en-US" smtClean="0"/>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8C4670-E5CF-4CE0-8417-E76260270F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ABA5073-FD4D-4C97-B707-A7C63718C409}" type="datetimeFigureOut">
              <a:rPr lang="en-US" smtClean="0"/>
              <a:t>6/29/2016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C8C4670-E5CF-4CE0-8417-E76260270FD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ABA5073-FD4D-4C97-B707-A7C63718C409}" type="datetimeFigureOut">
              <a:rPr lang="en-US" smtClean="0"/>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C8C4670-E5CF-4CE0-8417-E76260270FDA}"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ABA5073-FD4D-4C97-B707-A7C63718C409}" type="datetimeFigureOut">
              <a:rPr lang="en-US" smtClean="0"/>
              <a:t>6/29/2016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C8C4670-E5CF-4CE0-8417-E76260270FDA}"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ABA5073-FD4D-4C97-B707-A7C63718C409}" type="datetimeFigureOut">
              <a:rPr lang="en-US" smtClean="0"/>
              <a:t>6/29/2016</a:t>
            </a:fld>
            <a:endParaRPr lang="en-US"/>
          </a:p>
        </p:txBody>
      </p:sp>
      <p:sp>
        <p:nvSpPr>
          <p:cNvPr id="10" name="Slide Number Placeholder 9"/>
          <p:cNvSpPr>
            <a:spLocks noGrp="1"/>
          </p:cNvSpPr>
          <p:nvPr>
            <p:ph type="sldNum" sz="quarter" idx="16"/>
          </p:nvPr>
        </p:nvSpPr>
        <p:spPr/>
        <p:txBody>
          <a:bodyPr rtlCol="0"/>
          <a:lstStyle/>
          <a:p>
            <a:fld id="{CC8C4670-E5CF-4CE0-8417-E76260270FDA}"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ABA5073-FD4D-4C97-B707-A7C63718C409}" type="datetimeFigureOut">
              <a:rPr lang="en-US" smtClean="0"/>
              <a:t>6/29/2016</a:t>
            </a:fld>
            <a:endParaRPr lang="en-US"/>
          </a:p>
        </p:txBody>
      </p:sp>
      <p:sp>
        <p:nvSpPr>
          <p:cNvPr id="12" name="Slide Number Placeholder 11"/>
          <p:cNvSpPr>
            <a:spLocks noGrp="1"/>
          </p:cNvSpPr>
          <p:nvPr>
            <p:ph type="sldNum" sz="quarter" idx="16"/>
          </p:nvPr>
        </p:nvSpPr>
        <p:spPr/>
        <p:txBody>
          <a:bodyPr rtlCol="0"/>
          <a:lstStyle/>
          <a:p>
            <a:fld id="{CC8C4670-E5CF-4CE0-8417-E76260270FDA}"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BA5073-FD4D-4C97-B707-A7C63718C409}" type="datetimeFigureOut">
              <a:rPr lang="en-US" smtClean="0"/>
              <a:t>6/29/2016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C8C4670-E5CF-4CE0-8417-E76260270F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A5073-FD4D-4C97-B707-A7C63718C409}" type="datetimeFigureOut">
              <a:rPr lang="en-US" smtClean="0"/>
              <a:t>6/29/2016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C8C4670-E5CF-4CE0-8417-E76260270F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ABA5073-FD4D-4C97-B707-A7C63718C409}" type="datetimeFigureOut">
              <a:rPr lang="en-US" smtClean="0"/>
              <a:t>6/29/2016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C8C4670-E5CF-4CE0-8417-E76260270FDA}"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ABA5073-FD4D-4C97-B707-A7C63718C409}" type="datetimeFigureOut">
              <a:rPr lang="en-US" smtClean="0"/>
              <a:t>6/29/2016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C8C4670-E5CF-4CE0-8417-E76260270FDA}"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ABA5073-FD4D-4C97-B707-A7C63718C409}" type="datetimeFigureOut">
              <a:rPr lang="en-US" smtClean="0"/>
              <a:t>6/29/2016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C8C4670-E5CF-4CE0-8417-E76260270FD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0"/>
            <a:ext cx="9144000" cy="6879658"/>
          </a:xfrm>
        </p:spPr>
      </p:pic>
    </p:spTree>
    <p:extLst>
      <p:ext uri="{BB962C8B-B14F-4D97-AF65-F5344CB8AC3E}">
        <p14:creationId xmlns:p14="http://schemas.microsoft.com/office/powerpoint/2010/main" val="791573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Geographical Movements</a:t>
            </a:r>
            <a:endParaRPr lang="en-US" sz="4000" dirty="0"/>
          </a:p>
        </p:txBody>
      </p:sp>
      <p:sp>
        <p:nvSpPr>
          <p:cNvPr id="3" name="Content Placeholder 2"/>
          <p:cNvSpPr>
            <a:spLocks noGrp="1"/>
          </p:cNvSpPr>
          <p:nvPr>
            <p:ph sz="quarter" idx="1"/>
          </p:nvPr>
        </p:nvSpPr>
        <p:spPr/>
        <p:txBody>
          <a:bodyPr>
            <a:normAutofit/>
          </a:bodyPr>
          <a:lstStyle/>
          <a:p>
            <a:r>
              <a:rPr lang="en-US" sz="3600" b="1" dirty="0"/>
              <a:t>Three Main Geographical Movements</a:t>
            </a:r>
          </a:p>
          <a:p>
            <a:pPr lvl="1"/>
            <a:r>
              <a:rPr lang="en-US" sz="3600" dirty="0"/>
              <a:t>From Sinai to </a:t>
            </a:r>
            <a:r>
              <a:rPr lang="en-US" sz="3600" dirty="0" err="1"/>
              <a:t>Kadesh-barnea</a:t>
            </a:r>
            <a:r>
              <a:rPr lang="en-US" sz="3600" dirty="0"/>
              <a:t> (1-12)</a:t>
            </a:r>
          </a:p>
          <a:p>
            <a:pPr lvl="1"/>
            <a:r>
              <a:rPr lang="en-US" sz="3600" dirty="0"/>
              <a:t>From </a:t>
            </a:r>
            <a:r>
              <a:rPr lang="en-US" sz="3600" dirty="0" err="1"/>
              <a:t>Kadesh-barnea</a:t>
            </a:r>
            <a:r>
              <a:rPr lang="en-US" sz="3600" dirty="0"/>
              <a:t> through Wilderness and back (13-19)</a:t>
            </a:r>
          </a:p>
          <a:p>
            <a:pPr lvl="1"/>
            <a:r>
              <a:rPr lang="en-US" sz="3600" dirty="0"/>
              <a:t>From </a:t>
            </a:r>
            <a:r>
              <a:rPr lang="en-US" sz="3600" dirty="0" err="1"/>
              <a:t>Kadesh-barnea</a:t>
            </a:r>
            <a:r>
              <a:rPr lang="en-US" sz="3600" dirty="0"/>
              <a:t> to Jordan (20-36</a:t>
            </a:r>
            <a:r>
              <a:rPr lang="en-US" sz="3600" dirty="0" smtClean="0"/>
              <a:t>)</a:t>
            </a:r>
          </a:p>
          <a:p>
            <a:pPr lvl="1"/>
            <a:endParaRPr lang="en-US" sz="3200" dirty="0" smtClean="0"/>
          </a:p>
        </p:txBody>
      </p:sp>
    </p:spTree>
    <p:extLst>
      <p:ext uri="{BB962C8B-B14F-4D97-AF65-F5344CB8AC3E}">
        <p14:creationId xmlns:p14="http://schemas.microsoft.com/office/powerpoint/2010/main" val="704640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4926" y="-38101"/>
            <a:ext cx="9178926" cy="6884195"/>
          </a:xfrm>
        </p:spPr>
      </p:pic>
    </p:spTree>
    <p:extLst>
      <p:ext uri="{BB962C8B-B14F-4D97-AF65-F5344CB8AC3E}">
        <p14:creationId xmlns:p14="http://schemas.microsoft.com/office/powerpoint/2010/main" val="640068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smtClean="0"/>
              <a:t>Outline</a:t>
            </a:r>
            <a:endParaRPr lang="en-US" sz="6600" dirty="0"/>
          </a:p>
        </p:txBody>
      </p:sp>
      <p:sp>
        <p:nvSpPr>
          <p:cNvPr id="3" name="Content Placeholder 2"/>
          <p:cNvSpPr>
            <a:spLocks noGrp="1"/>
          </p:cNvSpPr>
          <p:nvPr>
            <p:ph sz="quarter" idx="1"/>
          </p:nvPr>
        </p:nvSpPr>
        <p:spPr/>
        <p:txBody>
          <a:bodyPr>
            <a:normAutofit/>
          </a:bodyPr>
          <a:lstStyle/>
          <a:p>
            <a:r>
              <a:rPr lang="en-US" sz="4400" b="1" dirty="0"/>
              <a:t>Two main Sections</a:t>
            </a:r>
          </a:p>
          <a:p>
            <a:pPr marL="1223010" lvl="1" indent="-857250">
              <a:buFont typeface="+mj-lt"/>
              <a:buAutoNum type="romanUcPeriod"/>
            </a:pPr>
            <a:r>
              <a:rPr lang="en-US" sz="4400" dirty="0"/>
              <a:t>Israel in the wilderness:  The Old Generation</a:t>
            </a:r>
          </a:p>
          <a:p>
            <a:pPr marL="1223010" lvl="1" indent="-857250">
              <a:buFont typeface="+mj-lt"/>
              <a:buAutoNum type="romanUcPeriod"/>
            </a:pPr>
            <a:r>
              <a:rPr lang="en-US" sz="4400" dirty="0"/>
              <a:t>Israel on The Way:  The New Generation</a:t>
            </a:r>
          </a:p>
          <a:p>
            <a:pPr lvl="1"/>
            <a:endParaRPr lang="en-US" sz="3200" dirty="0" smtClean="0"/>
          </a:p>
        </p:txBody>
      </p:sp>
    </p:spTree>
    <p:extLst>
      <p:ext uri="{BB962C8B-B14F-4D97-AF65-F5344CB8AC3E}">
        <p14:creationId xmlns:p14="http://schemas.microsoft.com/office/powerpoint/2010/main" val="370361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smtClean="0"/>
              <a:t>Outline</a:t>
            </a:r>
            <a:endParaRPr lang="en-US" sz="6600" dirty="0"/>
          </a:p>
        </p:txBody>
      </p:sp>
      <p:sp>
        <p:nvSpPr>
          <p:cNvPr id="3" name="Content Placeholder 2"/>
          <p:cNvSpPr>
            <a:spLocks noGrp="1"/>
          </p:cNvSpPr>
          <p:nvPr>
            <p:ph sz="quarter" idx="1"/>
          </p:nvPr>
        </p:nvSpPr>
        <p:spPr/>
        <p:txBody>
          <a:bodyPr>
            <a:normAutofit/>
          </a:bodyPr>
          <a:lstStyle/>
          <a:p>
            <a:r>
              <a:rPr lang="en-US" sz="4000" b="1" dirty="0" smtClean="0"/>
              <a:t>Israel in the wilderness:  The old Generation </a:t>
            </a:r>
            <a:r>
              <a:rPr lang="en-US" sz="2000" b="1" dirty="0" smtClean="0"/>
              <a:t>(1:1-19:22)</a:t>
            </a:r>
          </a:p>
          <a:p>
            <a:pPr marL="1108710" lvl="1" indent="-742950">
              <a:buFont typeface="+mj-lt"/>
              <a:buAutoNum type="alphaUcPeriod"/>
            </a:pPr>
            <a:r>
              <a:rPr lang="en-US" sz="3200" dirty="0" smtClean="0"/>
              <a:t>Discipline in the Wilderness (1:1-9:14)</a:t>
            </a:r>
          </a:p>
          <a:p>
            <a:pPr marL="1108710" lvl="1" indent="-742950">
              <a:buFont typeface="+mj-lt"/>
              <a:buAutoNum type="alphaUcPeriod"/>
            </a:pPr>
            <a:r>
              <a:rPr lang="en-US" sz="3200" dirty="0" smtClean="0"/>
              <a:t>Direction in the Wilderness (9:15-10:36)</a:t>
            </a:r>
          </a:p>
          <a:p>
            <a:pPr marL="1108710" lvl="1" indent="-742950">
              <a:buFont typeface="+mj-lt"/>
              <a:buAutoNum type="alphaUcPeriod"/>
            </a:pPr>
            <a:r>
              <a:rPr lang="en-US" sz="3200" dirty="0" smtClean="0"/>
              <a:t>Discontent in the Wilderness (11:1-13:33)</a:t>
            </a:r>
          </a:p>
          <a:p>
            <a:pPr marL="1108710" lvl="1" indent="-742950">
              <a:buFont typeface="+mj-lt"/>
              <a:buAutoNum type="alphaUcPeriod"/>
            </a:pPr>
            <a:r>
              <a:rPr lang="en-US" sz="3200" dirty="0" smtClean="0"/>
              <a:t>Death in the Wilderness (14:1-16:50)</a:t>
            </a:r>
          </a:p>
        </p:txBody>
      </p:sp>
    </p:spTree>
    <p:extLst>
      <p:ext uri="{BB962C8B-B14F-4D97-AF65-F5344CB8AC3E}">
        <p14:creationId xmlns:p14="http://schemas.microsoft.com/office/powerpoint/2010/main" val="22108879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A.  Discipline </a:t>
            </a:r>
            <a:r>
              <a:rPr lang="en-US" sz="4000" dirty="0"/>
              <a:t>in the Wilderness </a:t>
            </a:r>
            <a:r>
              <a:rPr lang="en-US" sz="1600" dirty="0"/>
              <a:t>(1:1-9:14</a:t>
            </a:r>
            <a:r>
              <a:rPr lang="en-US" sz="1600" dirty="0" smtClean="0"/>
              <a:t>)</a:t>
            </a:r>
            <a:endParaRPr lang="en-US" sz="1600" dirty="0"/>
          </a:p>
        </p:txBody>
      </p:sp>
      <p:sp>
        <p:nvSpPr>
          <p:cNvPr id="3" name="Content Placeholder 2"/>
          <p:cNvSpPr>
            <a:spLocks noGrp="1"/>
          </p:cNvSpPr>
          <p:nvPr>
            <p:ph sz="quarter" idx="1"/>
          </p:nvPr>
        </p:nvSpPr>
        <p:spPr/>
        <p:txBody>
          <a:bodyPr>
            <a:normAutofit/>
          </a:bodyPr>
          <a:lstStyle/>
          <a:p>
            <a:r>
              <a:rPr lang="en-US" sz="3200" b="1" dirty="0" smtClean="0"/>
              <a:t>The people counted </a:t>
            </a:r>
            <a:r>
              <a:rPr lang="en-US" sz="3200" dirty="0" smtClean="0"/>
              <a:t>(1:1-1:54)</a:t>
            </a:r>
          </a:p>
          <a:p>
            <a:pPr lvl="1"/>
            <a:r>
              <a:rPr lang="en-US" sz="3200" dirty="0" smtClean="0"/>
              <a:t>Fighting men age 20 and up we counted </a:t>
            </a:r>
          </a:p>
          <a:p>
            <a:pPr lvl="1"/>
            <a:r>
              <a:rPr lang="en-US" sz="3200" dirty="0" smtClean="0"/>
              <a:t>603,550 = 2-4 million people </a:t>
            </a:r>
            <a:endParaRPr lang="en-US" sz="3200" dirty="0" smtClean="0"/>
          </a:p>
          <a:p>
            <a:r>
              <a:rPr lang="en-US" sz="3200" b="1" dirty="0" smtClean="0"/>
              <a:t>The people camped </a:t>
            </a:r>
            <a:r>
              <a:rPr lang="en-US" sz="3200" dirty="0" smtClean="0"/>
              <a:t>(2:1-4:49)</a:t>
            </a:r>
          </a:p>
          <a:p>
            <a:pPr lvl="1"/>
            <a:r>
              <a:rPr lang="en-US" sz="3200" dirty="0" smtClean="0"/>
              <a:t>God assigned different jobs to the </a:t>
            </a:r>
            <a:r>
              <a:rPr lang="en-US" sz="3200" dirty="0" smtClean="0"/>
              <a:t>Levites</a:t>
            </a:r>
          </a:p>
          <a:p>
            <a:pPr lvl="2"/>
            <a:r>
              <a:rPr lang="en-US" sz="2900" dirty="0" err="1" smtClean="0"/>
              <a:t>Kohathites</a:t>
            </a:r>
            <a:r>
              <a:rPr lang="en-US" sz="2900" dirty="0" smtClean="0"/>
              <a:t> carried the furniture </a:t>
            </a:r>
            <a:endParaRPr lang="en-US" sz="2900" dirty="0" smtClean="0"/>
          </a:p>
          <a:p>
            <a:pPr lvl="1"/>
            <a:r>
              <a:rPr lang="en-US" sz="3200" dirty="0" smtClean="0"/>
              <a:t>Each tribe were assigned a </a:t>
            </a:r>
            <a:r>
              <a:rPr lang="en-US" sz="3200" dirty="0" smtClean="0"/>
              <a:t>location </a:t>
            </a:r>
            <a:endParaRPr lang="en-US" sz="3200" dirty="0" smtClean="0"/>
          </a:p>
          <a:p>
            <a:pPr lvl="1"/>
            <a:r>
              <a:rPr lang="en-US" sz="3200" dirty="0" smtClean="0"/>
              <a:t>The tabernacle was the center of everything</a:t>
            </a:r>
          </a:p>
          <a:p>
            <a:pPr lvl="1"/>
            <a:endParaRPr lang="en-US" dirty="0" smtClean="0"/>
          </a:p>
        </p:txBody>
      </p:sp>
    </p:spTree>
    <p:extLst>
      <p:ext uri="{BB962C8B-B14F-4D97-AF65-F5344CB8AC3E}">
        <p14:creationId xmlns:p14="http://schemas.microsoft.com/office/powerpoint/2010/main" val="154625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5791200" y="4267200"/>
            <a:ext cx="3352800" cy="2362200"/>
          </a:xfrm>
          <a:prstGeom prst="rect">
            <a:avLst/>
          </a:prstGeom>
          <a:solidFill>
            <a:srgbClr val="800000"/>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r>
              <a:rPr lang="en-US" dirty="0" err="1"/>
              <a:t>Num</a:t>
            </a:r>
            <a:r>
              <a:rPr lang="en-US" dirty="0"/>
              <a:t> 2:2)  Every man of the children of Israel shall pitch by his own standard, with the ensign of their father's house: far off about the tabernacle of the congregation shall they pitch.</a:t>
            </a:r>
          </a:p>
        </p:txBody>
      </p:sp>
    </p:spTree>
    <p:extLst>
      <p:ext uri="{BB962C8B-B14F-4D97-AF65-F5344CB8AC3E}">
        <p14:creationId xmlns:p14="http://schemas.microsoft.com/office/powerpoint/2010/main" val="1230174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5324183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en-US" b="1" dirty="0"/>
              <a:t>The people cleansed (5:1-31</a:t>
            </a:r>
            <a:r>
              <a:rPr lang="en-US" b="1" dirty="0" smtClean="0"/>
              <a:t>)</a:t>
            </a:r>
          </a:p>
          <a:p>
            <a:pPr lvl="1"/>
            <a:r>
              <a:rPr lang="en-US" dirty="0" smtClean="0"/>
              <a:t>We learn the laws regarding </a:t>
            </a:r>
            <a:r>
              <a:rPr lang="en-US" dirty="0" smtClean="0"/>
              <a:t>leprosy </a:t>
            </a:r>
          </a:p>
          <a:p>
            <a:pPr lvl="1"/>
            <a:r>
              <a:rPr lang="en-US" dirty="0" smtClean="0"/>
              <a:t>Always a picture of sin</a:t>
            </a:r>
          </a:p>
          <a:p>
            <a:pPr lvl="1"/>
            <a:r>
              <a:rPr lang="en-US" dirty="0" err="1" smtClean="0"/>
              <a:t>Gehazi</a:t>
            </a:r>
            <a:r>
              <a:rPr lang="en-US" dirty="0" smtClean="0"/>
              <a:t> and King </a:t>
            </a:r>
            <a:r>
              <a:rPr lang="en-US" dirty="0" err="1" smtClean="0"/>
              <a:t>Uzziah</a:t>
            </a:r>
            <a:r>
              <a:rPr lang="en-US" dirty="0" smtClean="0"/>
              <a:t> example of discipline for sin</a:t>
            </a:r>
          </a:p>
          <a:p>
            <a:pPr lvl="1"/>
            <a:r>
              <a:rPr lang="en-US" dirty="0" smtClean="0"/>
              <a:t>Only 3 lepers were cleansed in </a:t>
            </a:r>
            <a:r>
              <a:rPr lang="en-US" dirty="0"/>
              <a:t>O</a:t>
            </a:r>
            <a:r>
              <a:rPr lang="en-US" dirty="0" smtClean="0"/>
              <a:t>ld </a:t>
            </a:r>
            <a:r>
              <a:rPr lang="en-US" dirty="0"/>
              <a:t>T</a:t>
            </a:r>
            <a:r>
              <a:rPr lang="en-US" dirty="0" smtClean="0"/>
              <a:t>estament </a:t>
            </a:r>
          </a:p>
          <a:p>
            <a:pPr lvl="2"/>
            <a:r>
              <a:rPr lang="en-US" dirty="0" smtClean="0"/>
              <a:t>Moses, Miriam, </a:t>
            </a:r>
            <a:r>
              <a:rPr lang="en-US" dirty="0" err="1"/>
              <a:t>N</a:t>
            </a:r>
            <a:r>
              <a:rPr lang="en-US" dirty="0" err="1" smtClean="0"/>
              <a:t>aaman</a:t>
            </a:r>
            <a:endParaRPr lang="en-US" dirty="0"/>
          </a:p>
          <a:p>
            <a:r>
              <a:rPr lang="en-US" b="1" dirty="0"/>
              <a:t>The people consecrated (6:1-9:14</a:t>
            </a:r>
            <a:r>
              <a:rPr lang="en-US" b="1" dirty="0" smtClean="0"/>
              <a:t>)</a:t>
            </a:r>
          </a:p>
          <a:p>
            <a:pPr lvl="1"/>
            <a:r>
              <a:rPr lang="en-US" dirty="0" smtClean="0"/>
              <a:t>We learn about the Nazarite </a:t>
            </a:r>
            <a:r>
              <a:rPr lang="en-US" dirty="0" smtClean="0"/>
              <a:t>Vow</a:t>
            </a:r>
          </a:p>
          <a:p>
            <a:pPr lvl="1"/>
            <a:r>
              <a:rPr lang="en-US" dirty="0" smtClean="0"/>
              <a:t>Samuel, Samson, and John the Baptist lived life-long vow</a:t>
            </a:r>
          </a:p>
          <a:p>
            <a:pPr lvl="1"/>
            <a:endParaRPr lang="en-US" dirty="0"/>
          </a:p>
          <a:p>
            <a:pPr lvl="1"/>
            <a:endParaRPr lang="en-US" dirty="0" smtClean="0"/>
          </a:p>
        </p:txBody>
      </p:sp>
      <p:sp>
        <p:nvSpPr>
          <p:cNvPr id="6" name="Title 1"/>
          <p:cNvSpPr>
            <a:spLocks noGrp="1"/>
          </p:cNvSpPr>
          <p:nvPr>
            <p:ph type="title"/>
          </p:nvPr>
        </p:nvSpPr>
        <p:spPr/>
        <p:txBody>
          <a:bodyPr>
            <a:noAutofit/>
          </a:bodyPr>
          <a:lstStyle/>
          <a:p>
            <a:r>
              <a:rPr lang="en-US" sz="4000" dirty="0" smtClean="0"/>
              <a:t>A.  Discipline </a:t>
            </a:r>
            <a:r>
              <a:rPr lang="en-US" sz="4000" dirty="0"/>
              <a:t>in the Wilderness </a:t>
            </a:r>
            <a:r>
              <a:rPr lang="en-US" sz="1600" dirty="0"/>
              <a:t>(1:1-9:14</a:t>
            </a:r>
            <a:r>
              <a:rPr lang="en-US" sz="1600" dirty="0" smtClean="0"/>
              <a:t>)</a:t>
            </a:r>
            <a:endParaRPr lang="en-US" sz="1600" dirty="0"/>
          </a:p>
        </p:txBody>
      </p:sp>
    </p:spTree>
    <p:extLst>
      <p:ext uri="{BB962C8B-B14F-4D97-AF65-F5344CB8AC3E}">
        <p14:creationId xmlns:p14="http://schemas.microsoft.com/office/powerpoint/2010/main" val="2485191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B.  Direction </a:t>
            </a:r>
            <a:r>
              <a:rPr lang="en-US" sz="4000" dirty="0"/>
              <a:t>in the Wilderness </a:t>
            </a:r>
            <a:r>
              <a:rPr lang="en-US" sz="1600" dirty="0" smtClean="0"/>
              <a:t>(9:15-10:36)</a:t>
            </a:r>
            <a:endParaRPr lang="en-US" sz="1600" dirty="0"/>
          </a:p>
        </p:txBody>
      </p:sp>
      <p:sp>
        <p:nvSpPr>
          <p:cNvPr id="3" name="Content Placeholder 2"/>
          <p:cNvSpPr>
            <a:spLocks noGrp="1"/>
          </p:cNvSpPr>
          <p:nvPr>
            <p:ph sz="quarter" idx="1"/>
          </p:nvPr>
        </p:nvSpPr>
        <p:spPr/>
        <p:txBody>
          <a:bodyPr>
            <a:normAutofit fontScale="92500" lnSpcReduction="10000"/>
          </a:bodyPr>
          <a:lstStyle/>
          <a:p>
            <a:r>
              <a:rPr lang="en-US" dirty="0">
                <a:solidFill>
                  <a:srgbClr val="0070C0"/>
                </a:solidFill>
              </a:rPr>
              <a:t>(</a:t>
            </a:r>
            <a:r>
              <a:rPr lang="en-US" dirty="0" err="1">
                <a:solidFill>
                  <a:srgbClr val="0070C0"/>
                </a:solidFill>
              </a:rPr>
              <a:t>Num</a:t>
            </a:r>
            <a:r>
              <a:rPr lang="en-US" dirty="0">
                <a:solidFill>
                  <a:srgbClr val="0070C0"/>
                </a:solidFill>
              </a:rPr>
              <a:t> 9:15)  And on the day that the tabernacle was reared up the cloud covered the tabernacle, </a:t>
            </a:r>
            <a:r>
              <a:rPr lang="en-US" i="1" dirty="0">
                <a:solidFill>
                  <a:srgbClr val="0070C0"/>
                </a:solidFill>
              </a:rPr>
              <a:t>namely,</a:t>
            </a:r>
            <a:r>
              <a:rPr lang="en-US" dirty="0">
                <a:solidFill>
                  <a:srgbClr val="0070C0"/>
                </a:solidFill>
              </a:rPr>
              <a:t> the tent of the testimony: and at even there was upon the tabernacle as it were the appearance of fire, until the morning</a:t>
            </a:r>
            <a:r>
              <a:rPr lang="en-US" dirty="0" smtClean="0">
                <a:solidFill>
                  <a:srgbClr val="0070C0"/>
                </a:solidFill>
              </a:rPr>
              <a:t>.</a:t>
            </a:r>
            <a:endParaRPr lang="en-US" dirty="0">
              <a:solidFill>
                <a:srgbClr val="0070C0"/>
              </a:solidFill>
            </a:endParaRPr>
          </a:p>
          <a:p>
            <a:r>
              <a:rPr lang="en-US" dirty="0">
                <a:solidFill>
                  <a:srgbClr val="0070C0"/>
                </a:solidFill>
              </a:rPr>
              <a:t>(</a:t>
            </a:r>
            <a:r>
              <a:rPr lang="en-US" dirty="0" err="1">
                <a:solidFill>
                  <a:srgbClr val="0070C0"/>
                </a:solidFill>
              </a:rPr>
              <a:t>Num</a:t>
            </a:r>
            <a:r>
              <a:rPr lang="en-US" dirty="0">
                <a:solidFill>
                  <a:srgbClr val="0070C0"/>
                </a:solidFill>
              </a:rPr>
              <a:t> 9:16)  So it was </a:t>
            </a:r>
            <a:r>
              <a:rPr lang="en-US" dirty="0" err="1">
                <a:solidFill>
                  <a:srgbClr val="0070C0"/>
                </a:solidFill>
              </a:rPr>
              <a:t>alway</a:t>
            </a:r>
            <a:r>
              <a:rPr lang="en-US" dirty="0">
                <a:solidFill>
                  <a:srgbClr val="0070C0"/>
                </a:solidFill>
              </a:rPr>
              <a:t>: the cloud covered it </a:t>
            </a:r>
            <a:r>
              <a:rPr lang="en-US" i="1" dirty="0">
                <a:solidFill>
                  <a:srgbClr val="0070C0"/>
                </a:solidFill>
              </a:rPr>
              <a:t>by day,</a:t>
            </a:r>
            <a:r>
              <a:rPr lang="en-US" dirty="0">
                <a:solidFill>
                  <a:srgbClr val="0070C0"/>
                </a:solidFill>
              </a:rPr>
              <a:t> and the appearance of fire by night</a:t>
            </a:r>
            <a:r>
              <a:rPr lang="en-US" dirty="0" smtClean="0">
                <a:solidFill>
                  <a:srgbClr val="0070C0"/>
                </a:solidFill>
              </a:rPr>
              <a:t>.</a:t>
            </a:r>
            <a:endParaRPr lang="en-US" dirty="0">
              <a:solidFill>
                <a:srgbClr val="0070C0"/>
              </a:solidFill>
            </a:endParaRPr>
          </a:p>
          <a:p>
            <a:r>
              <a:rPr lang="en-US" dirty="0">
                <a:solidFill>
                  <a:srgbClr val="0070C0"/>
                </a:solidFill>
              </a:rPr>
              <a:t>(</a:t>
            </a:r>
            <a:r>
              <a:rPr lang="en-US" dirty="0" err="1">
                <a:solidFill>
                  <a:srgbClr val="0070C0"/>
                </a:solidFill>
              </a:rPr>
              <a:t>Num</a:t>
            </a:r>
            <a:r>
              <a:rPr lang="en-US" dirty="0">
                <a:solidFill>
                  <a:srgbClr val="0070C0"/>
                </a:solidFill>
              </a:rPr>
              <a:t> 9:17)  And when the cloud was taken up from the tabernacle, then after that the children of Israel journeyed: and in the place where the cloud abode, there the children of Israel pitched their tents.</a:t>
            </a:r>
          </a:p>
          <a:p>
            <a:endParaRPr lang="en-US" dirty="0"/>
          </a:p>
        </p:txBody>
      </p:sp>
    </p:spTree>
    <p:extLst>
      <p:ext uri="{BB962C8B-B14F-4D97-AF65-F5344CB8AC3E}">
        <p14:creationId xmlns:p14="http://schemas.microsoft.com/office/powerpoint/2010/main" val="34245442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B.  Direction </a:t>
            </a:r>
            <a:r>
              <a:rPr lang="en-US" sz="4000" dirty="0"/>
              <a:t>in the Wilderness </a:t>
            </a:r>
            <a:r>
              <a:rPr lang="en-US" sz="1600" dirty="0" smtClean="0"/>
              <a:t>(9:15-10:36)</a:t>
            </a:r>
            <a:endParaRPr lang="en-US" sz="1600" dirty="0"/>
          </a:p>
        </p:txBody>
      </p:sp>
      <p:sp>
        <p:nvSpPr>
          <p:cNvPr id="3" name="Content Placeholder 2"/>
          <p:cNvSpPr>
            <a:spLocks noGrp="1"/>
          </p:cNvSpPr>
          <p:nvPr>
            <p:ph sz="quarter" idx="1"/>
          </p:nvPr>
        </p:nvSpPr>
        <p:spPr/>
        <p:txBody>
          <a:bodyPr>
            <a:normAutofit/>
          </a:bodyPr>
          <a:lstStyle/>
          <a:p>
            <a:r>
              <a:rPr lang="en-US" b="1" dirty="0" smtClean="0"/>
              <a:t>Instrument of this direction</a:t>
            </a:r>
          </a:p>
          <a:p>
            <a:pPr lvl="1"/>
            <a:r>
              <a:rPr lang="en-US" dirty="0" smtClean="0"/>
              <a:t>Shekinah Glory </a:t>
            </a:r>
            <a:r>
              <a:rPr lang="en-US" dirty="0" smtClean="0"/>
              <a:t>Cloud –fiery, cloudy pillar </a:t>
            </a:r>
            <a:endParaRPr lang="en-US" dirty="0" smtClean="0"/>
          </a:p>
          <a:p>
            <a:pPr lvl="1"/>
            <a:r>
              <a:rPr lang="en-US" dirty="0" smtClean="0"/>
              <a:t>Rested on mercy seat and overshadowed camp</a:t>
            </a:r>
          </a:p>
          <a:p>
            <a:pPr lvl="1"/>
            <a:r>
              <a:rPr lang="en-US" dirty="0" smtClean="0"/>
              <a:t>Guided Israel through wilderness</a:t>
            </a:r>
          </a:p>
          <a:p>
            <a:r>
              <a:rPr lang="en-US" b="1" dirty="0" smtClean="0"/>
              <a:t>Influence of this direction</a:t>
            </a:r>
          </a:p>
          <a:p>
            <a:pPr lvl="1"/>
            <a:r>
              <a:rPr lang="en-US" u="sng" dirty="0" smtClean="0"/>
              <a:t>Conscious</a:t>
            </a:r>
            <a:r>
              <a:rPr lang="en-US" dirty="0" smtClean="0"/>
              <a:t> – They knew where God wanted them</a:t>
            </a:r>
          </a:p>
          <a:p>
            <a:pPr lvl="1"/>
            <a:r>
              <a:rPr lang="en-US" u="sng" dirty="0" smtClean="0"/>
              <a:t>Conspicuous</a:t>
            </a:r>
            <a:r>
              <a:rPr lang="en-US" dirty="0" smtClean="0"/>
              <a:t> – Could make no mistake </a:t>
            </a:r>
          </a:p>
          <a:p>
            <a:pPr lvl="1"/>
            <a:r>
              <a:rPr lang="en-US" u="sng" dirty="0" smtClean="0"/>
              <a:t>Continuous </a:t>
            </a:r>
            <a:r>
              <a:rPr lang="en-US" dirty="0" smtClean="0"/>
              <a:t>– Guided every step of the way</a:t>
            </a:r>
            <a:endParaRPr lang="en-US" dirty="0"/>
          </a:p>
          <a:p>
            <a:pPr lvl="2"/>
            <a:r>
              <a:rPr lang="en-US" dirty="0" smtClean="0"/>
              <a:t>Did not mean that way was easy </a:t>
            </a:r>
            <a:endParaRPr lang="en-US" dirty="0" smtClean="0"/>
          </a:p>
        </p:txBody>
      </p:sp>
    </p:spTree>
    <p:extLst>
      <p:ext uri="{BB962C8B-B14F-4D97-AF65-F5344CB8AC3E}">
        <p14:creationId xmlns:p14="http://schemas.microsoft.com/office/powerpoint/2010/main" val="3412392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dirty="0" smtClean="0"/>
              <a:t>Numbers</a:t>
            </a:r>
            <a:endParaRPr lang="en-US" sz="9600" dirty="0"/>
          </a:p>
        </p:txBody>
      </p:sp>
      <p:sp>
        <p:nvSpPr>
          <p:cNvPr id="3" name="Subtitle 2"/>
          <p:cNvSpPr>
            <a:spLocks noGrp="1"/>
          </p:cNvSpPr>
          <p:nvPr>
            <p:ph type="subTitle" idx="1"/>
          </p:nvPr>
        </p:nvSpPr>
        <p:spPr/>
        <p:txBody>
          <a:bodyPr>
            <a:normAutofit/>
          </a:bodyPr>
          <a:lstStyle/>
          <a:p>
            <a:r>
              <a:rPr lang="en-US" sz="3200" dirty="0" smtClean="0"/>
              <a:t>A Book Of Pilgrimage</a:t>
            </a:r>
            <a:endParaRPr lang="en-US" sz="3200" dirty="0"/>
          </a:p>
        </p:txBody>
      </p:sp>
    </p:spTree>
    <p:extLst>
      <p:ext uri="{BB962C8B-B14F-4D97-AF65-F5344CB8AC3E}">
        <p14:creationId xmlns:p14="http://schemas.microsoft.com/office/powerpoint/2010/main" val="42051108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C.  </a:t>
            </a:r>
            <a:r>
              <a:rPr lang="en-US" sz="3900" dirty="0" smtClean="0"/>
              <a:t>Discontent </a:t>
            </a:r>
            <a:r>
              <a:rPr lang="en-US" sz="3900" dirty="0"/>
              <a:t>in the Wilderness </a:t>
            </a:r>
            <a:r>
              <a:rPr lang="en-US" sz="1600" dirty="0" smtClean="0"/>
              <a:t>(11:1-13:33)</a:t>
            </a:r>
            <a:endParaRPr lang="en-US" sz="1600" dirty="0"/>
          </a:p>
        </p:txBody>
      </p:sp>
      <p:sp>
        <p:nvSpPr>
          <p:cNvPr id="3" name="Content Placeholder 2"/>
          <p:cNvSpPr>
            <a:spLocks noGrp="1"/>
          </p:cNvSpPr>
          <p:nvPr>
            <p:ph sz="quarter" idx="1"/>
          </p:nvPr>
        </p:nvSpPr>
        <p:spPr>
          <a:xfrm>
            <a:off x="612648" y="1600200"/>
            <a:ext cx="8153400" cy="4876800"/>
          </a:xfrm>
        </p:spPr>
        <p:txBody>
          <a:bodyPr>
            <a:normAutofit/>
          </a:bodyPr>
          <a:lstStyle/>
          <a:p>
            <a:r>
              <a:rPr lang="en-US" sz="3300" dirty="0">
                <a:solidFill>
                  <a:srgbClr val="0070C0"/>
                </a:solidFill>
              </a:rPr>
              <a:t>(</a:t>
            </a:r>
            <a:r>
              <a:rPr lang="en-US" sz="3300" dirty="0" err="1">
                <a:solidFill>
                  <a:srgbClr val="0070C0"/>
                </a:solidFill>
              </a:rPr>
              <a:t>Num</a:t>
            </a:r>
            <a:r>
              <a:rPr lang="en-US" sz="3300" dirty="0">
                <a:solidFill>
                  <a:srgbClr val="0070C0"/>
                </a:solidFill>
              </a:rPr>
              <a:t> 11:1)  And when the people complained, it displeased the LORD: and the LORD heard it; and his anger was kindled; and the fire of the LORD burnt among them, and consumed them that were in the uttermost parts of the camp</a:t>
            </a:r>
            <a:r>
              <a:rPr lang="en-US" sz="3300" dirty="0" smtClean="0">
                <a:solidFill>
                  <a:srgbClr val="0070C0"/>
                </a:solidFill>
              </a:rPr>
              <a:t>.</a:t>
            </a:r>
            <a:endParaRPr lang="en-US" sz="3300" dirty="0">
              <a:solidFill>
                <a:srgbClr val="0070C0"/>
              </a:solidFill>
            </a:endParaRPr>
          </a:p>
          <a:p>
            <a:r>
              <a:rPr lang="en-US" sz="3300" dirty="0">
                <a:solidFill>
                  <a:srgbClr val="0070C0"/>
                </a:solidFill>
              </a:rPr>
              <a:t>(</a:t>
            </a:r>
            <a:r>
              <a:rPr lang="en-US" sz="3300" dirty="0" err="1">
                <a:solidFill>
                  <a:srgbClr val="0070C0"/>
                </a:solidFill>
              </a:rPr>
              <a:t>Num</a:t>
            </a:r>
            <a:r>
              <a:rPr lang="en-US" sz="3300" dirty="0">
                <a:solidFill>
                  <a:srgbClr val="0070C0"/>
                </a:solidFill>
              </a:rPr>
              <a:t> 11:2)  And the people cried unto Moses; and when Moses prayed unto the LORD, the fire was quenched.</a:t>
            </a:r>
          </a:p>
        </p:txBody>
      </p:sp>
    </p:spTree>
    <p:extLst>
      <p:ext uri="{BB962C8B-B14F-4D97-AF65-F5344CB8AC3E}">
        <p14:creationId xmlns:p14="http://schemas.microsoft.com/office/powerpoint/2010/main" val="420578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C.  </a:t>
            </a:r>
            <a:r>
              <a:rPr lang="en-US" sz="3900" dirty="0" smtClean="0"/>
              <a:t>Discontent </a:t>
            </a:r>
            <a:r>
              <a:rPr lang="en-US" sz="3900" dirty="0"/>
              <a:t>in the Wilderness </a:t>
            </a:r>
            <a:r>
              <a:rPr lang="en-US" sz="1600" dirty="0" smtClean="0"/>
              <a:t>(11:1-13:33)</a:t>
            </a:r>
            <a:endParaRPr lang="en-US" sz="1600" dirty="0"/>
          </a:p>
        </p:txBody>
      </p:sp>
      <p:sp>
        <p:nvSpPr>
          <p:cNvPr id="3" name="Content Placeholder 2"/>
          <p:cNvSpPr>
            <a:spLocks noGrp="1"/>
          </p:cNvSpPr>
          <p:nvPr>
            <p:ph sz="quarter" idx="1"/>
          </p:nvPr>
        </p:nvSpPr>
        <p:spPr>
          <a:xfrm>
            <a:off x="612648" y="1600200"/>
            <a:ext cx="8153400" cy="4800600"/>
          </a:xfrm>
        </p:spPr>
        <p:txBody>
          <a:bodyPr>
            <a:normAutofit lnSpcReduction="10000"/>
          </a:bodyPr>
          <a:lstStyle/>
          <a:p>
            <a:r>
              <a:rPr lang="en-US" sz="3100" b="1" dirty="0" smtClean="0"/>
              <a:t>“The book of murmurings</a:t>
            </a:r>
            <a:r>
              <a:rPr lang="en-US" sz="3100" b="1" dirty="0" smtClean="0"/>
              <a:t>”</a:t>
            </a:r>
          </a:p>
          <a:p>
            <a:pPr lvl="1"/>
            <a:r>
              <a:rPr lang="en-US" sz="2800" dirty="0" smtClean="0"/>
              <a:t>From the time God saved them they complained </a:t>
            </a:r>
            <a:endParaRPr lang="en-US" sz="2800" dirty="0"/>
          </a:p>
          <a:p>
            <a:pPr lvl="1"/>
            <a:r>
              <a:rPr lang="en-US" sz="3100" dirty="0" smtClean="0"/>
              <a:t>Criticized manna, gifts of prophecy, Moses for his marriage, and the Promised Land </a:t>
            </a:r>
            <a:endParaRPr lang="en-US" sz="3100" dirty="0" smtClean="0">
              <a:solidFill>
                <a:srgbClr val="FF0000"/>
              </a:solidFill>
            </a:endParaRPr>
          </a:p>
          <a:p>
            <a:r>
              <a:rPr lang="en-US" sz="3100" b="1" dirty="0" err="1" smtClean="0"/>
              <a:t>Kadesh-barnea</a:t>
            </a:r>
            <a:endParaRPr lang="en-US" sz="3100" b="1" dirty="0" smtClean="0"/>
          </a:p>
          <a:p>
            <a:pPr lvl="1"/>
            <a:r>
              <a:rPr lang="en-US" sz="3100" dirty="0" smtClean="0">
                <a:solidFill>
                  <a:srgbClr val="00B050"/>
                </a:solidFill>
              </a:rPr>
              <a:t>“Trusted </a:t>
            </a:r>
            <a:r>
              <a:rPr lang="en-US" sz="3100" dirty="0" smtClean="0">
                <a:solidFill>
                  <a:srgbClr val="00B050"/>
                </a:solidFill>
              </a:rPr>
              <a:t>God to deliver from Egypt but not to deliver into </a:t>
            </a:r>
            <a:r>
              <a:rPr lang="en-US" sz="3100" dirty="0" smtClean="0">
                <a:solidFill>
                  <a:srgbClr val="00B050"/>
                </a:solidFill>
              </a:rPr>
              <a:t>Canaan”</a:t>
            </a:r>
            <a:endParaRPr lang="en-US" sz="3100" dirty="0" smtClean="0">
              <a:solidFill>
                <a:srgbClr val="00B050"/>
              </a:solidFill>
            </a:endParaRPr>
          </a:p>
          <a:p>
            <a:pPr lvl="1"/>
            <a:r>
              <a:rPr lang="en-US" sz="3100" dirty="0" smtClean="0">
                <a:solidFill>
                  <a:srgbClr val="00B050"/>
                </a:solidFill>
              </a:rPr>
              <a:t>“Many believers' trust God to Save them </a:t>
            </a:r>
            <a:r>
              <a:rPr lang="en-US" sz="3100" dirty="0" smtClean="0">
                <a:solidFill>
                  <a:srgbClr val="00B050"/>
                </a:solidFill>
              </a:rPr>
              <a:t>from the penalty of sin but fail to believe God can save them from the power of </a:t>
            </a:r>
            <a:r>
              <a:rPr lang="en-US" sz="3100" dirty="0" smtClean="0">
                <a:solidFill>
                  <a:srgbClr val="00B050"/>
                </a:solidFill>
              </a:rPr>
              <a:t>sin” </a:t>
            </a:r>
            <a:endParaRPr lang="en-US" sz="3100" dirty="0" smtClean="0">
              <a:solidFill>
                <a:srgbClr val="00B050"/>
              </a:solidFill>
            </a:endParaRPr>
          </a:p>
        </p:txBody>
      </p:sp>
    </p:spTree>
    <p:extLst>
      <p:ext uri="{BB962C8B-B14F-4D97-AF65-F5344CB8AC3E}">
        <p14:creationId xmlns:p14="http://schemas.microsoft.com/office/powerpoint/2010/main" val="2623639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84"/>
            <a:ext cx="9148249" cy="6854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6552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D.  </a:t>
            </a:r>
            <a:r>
              <a:rPr lang="en-US" sz="3900" dirty="0" smtClean="0"/>
              <a:t>Death </a:t>
            </a:r>
            <a:r>
              <a:rPr lang="en-US" sz="3900" dirty="0"/>
              <a:t>in the Wilderness </a:t>
            </a:r>
            <a:r>
              <a:rPr lang="en-US" sz="1600" dirty="0" smtClean="0"/>
              <a:t>(14:1-16:50)</a:t>
            </a:r>
            <a:endParaRPr lang="en-US" sz="1600" dirty="0"/>
          </a:p>
        </p:txBody>
      </p:sp>
      <p:sp>
        <p:nvSpPr>
          <p:cNvPr id="3" name="Content Placeholder 2"/>
          <p:cNvSpPr>
            <a:spLocks noGrp="1"/>
          </p:cNvSpPr>
          <p:nvPr>
            <p:ph sz="quarter" idx="1"/>
          </p:nvPr>
        </p:nvSpPr>
        <p:spPr/>
        <p:txBody>
          <a:bodyPr>
            <a:normAutofit fontScale="92500"/>
          </a:bodyPr>
          <a:lstStyle/>
          <a:p>
            <a:r>
              <a:rPr lang="en-US" sz="2800" b="1" dirty="0" smtClean="0"/>
              <a:t>Death in Prayer – </a:t>
            </a:r>
            <a:r>
              <a:rPr lang="en-US" sz="2800" b="1" dirty="0" smtClean="0"/>
              <a:t>Ch. 14 </a:t>
            </a:r>
            <a:endParaRPr lang="en-US" sz="2800" b="1" dirty="0" smtClean="0"/>
          </a:p>
          <a:p>
            <a:pPr lvl="1"/>
            <a:r>
              <a:rPr lang="en-US" sz="3000" dirty="0">
                <a:solidFill>
                  <a:srgbClr val="0070C0"/>
                </a:solidFill>
              </a:rPr>
              <a:t>(</a:t>
            </a:r>
            <a:r>
              <a:rPr lang="en-US" sz="3000" dirty="0" err="1">
                <a:solidFill>
                  <a:srgbClr val="0070C0"/>
                </a:solidFill>
              </a:rPr>
              <a:t>Num</a:t>
            </a:r>
            <a:r>
              <a:rPr lang="en-US" sz="3000" dirty="0">
                <a:solidFill>
                  <a:srgbClr val="0070C0"/>
                </a:solidFill>
              </a:rPr>
              <a:t> 14:2)  And all the children of Israel murmured against Moses and against Aaron: and the whole congregation said unto them, Would God that we had died in the land of Egypt! or would God we had died in this wilderness!</a:t>
            </a:r>
          </a:p>
          <a:p>
            <a:pPr lvl="1"/>
            <a:r>
              <a:rPr lang="en-US" sz="3000" dirty="0">
                <a:solidFill>
                  <a:srgbClr val="0070C0"/>
                </a:solidFill>
              </a:rPr>
              <a:t>(</a:t>
            </a:r>
            <a:r>
              <a:rPr lang="en-US" sz="3000" dirty="0" err="1">
                <a:solidFill>
                  <a:srgbClr val="0070C0"/>
                </a:solidFill>
              </a:rPr>
              <a:t>Num</a:t>
            </a:r>
            <a:r>
              <a:rPr lang="en-US" sz="3000" dirty="0">
                <a:solidFill>
                  <a:srgbClr val="0070C0"/>
                </a:solidFill>
              </a:rPr>
              <a:t> 14:29)  Your </a:t>
            </a:r>
            <a:r>
              <a:rPr lang="en-US" sz="3000" dirty="0" err="1">
                <a:solidFill>
                  <a:srgbClr val="0070C0"/>
                </a:solidFill>
              </a:rPr>
              <a:t>carcases</a:t>
            </a:r>
            <a:r>
              <a:rPr lang="en-US" sz="3000" dirty="0">
                <a:solidFill>
                  <a:srgbClr val="0070C0"/>
                </a:solidFill>
              </a:rPr>
              <a:t> shall fall in this wilderness; and all that were numbered of you, according to your whole number, from twenty years old and upward, which have murmured against me,</a:t>
            </a:r>
          </a:p>
          <a:p>
            <a:pPr lvl="1"/>
            <a:endParaRPr lang="en-US" sz="2500" dirty="0" smtClean="0"/>
          </a:p>
        </p:txBody>
      </p:sp>
    </p:spTree>
    <p:extLst>
      <p:ext uri="{BB962C8B-B14F-4D97-AF65-F5344CB8AC3E}">
        <p14:creationId xmlns:p14="http://schemas.microsoft.com/office/powerpoint/2010/main" val="31891660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D.  </a:t>
            </a:r>
            <a:r>
              <a:rPr lang="en-US" sz="3900" dirty="0" smtClean="0"/>
              <a:t>Death </a:t>
            </a:r>
            <a:r>
              <a:rPr lang="en-US" sz="3900" dirty="0"/>
              <a:t>in the Wilderness </a:t>
            </a:r>
            <a:r>
              <a:rPr lang="en-US" sz="1600" dirty="0" smtClean="0"/>
              <a:t>(14:1-16:50)</a:t>
            </a:r>
            <a:endParaRPr lang="en-US" sz="1600" dirty="0"/>
          </a:p>
        </p:txBody>
      </p:sp>
      <p:sp>
        <p:nvSpPr>
          <p:cNvPr id="3" name="Content Placeholder 2"/>
          <p:cNvSpPr>
            <a:spLocks noGrp="1"/>
          </p:cNvSpPr>
          <p:nvPr>
            <p:ph sz="quarter" idx="1"/>
          </p:nvPr>
        </p:nvSpPr>
        <p:spPr>
          <a:xfrm>
            <a:off x="612648" y="1600200"/>
            <a:ext cx="8153400" cy="5029200"/>
          </a:xfrm>
        </p:spPr>
        <p:txBody>
          <a:bodyPr>
            <a:normAutofit fontScale="77500" lnSpcReduction="20000"/>
          </a:bodyPr>
          <a:lstStyle/>
          <a:p>
            <a:r>
              <a:rPr lang="en-US" sz="4200" b="1" dirty="0" smtClean="0"/>
              <a:t>Death in </a:t>
            </a:r>
            <a:r>
              <a:rPr lang="en-US" sz="4200" b="1" dirty="0" smtClean="0"/>
              <a:t>Pride – Ch. 16</a:t>
            </a:r>
            <a:endParaRPr lang="en-US" sz="4200" b="1" dirty="0" smtClean="0"/>
          </a:p>
          <a:p>
            <a:pPr lvl="1"/>
            <a:r>
              <a:rPr lang="en-US" sz="4500" dirty="0">
                <a:solidFill>
                  <a:srgbClr val="0070C0"/>
                </a:solidFill>
              </a:rPr>
              <a:t>(</a:t>
            </a:r>
            <a:r>
              <a:rPr lang="en-US" sz="4500" dirty="0" err="1">
                <a:solidFill>
                  <a:srgbClr val="0070C0"/>
                </a:solidFill>
              </a:rPr>
              <a:t>Num</a:t>
            </a:r>
            <a:r>
              <a:rPr lang="en-US" sz="4500" dirty="0">
                <a:solidFill>
                  <a:srgbClr val="0070C0"/>
                </a:solidFill>
              </a:rPr>
              <a:t> 16:1)  Now </a:t>
            </a:r>
            <a:r>
              <a:rPr lang="en-US" sz="4500" dirty="0" err="1">
                <a:solidFill>
                  <a:srgbClr val="0070C0"/>
                </a:solidFill>
              </a:rPr>
              <a:t>Korah</a:t>
            </a:r>
            <a:r>
              <a:rPr lang="en-US" sz="4500" dirty="0">
                <a:solidFill>
                  <a:srgbClr val="0070C0"/>
                </a:solidFill>
              </a:rPr>
              <a:t>, the son of </a:t>
            </a:r>
            <a:r>
              <a:rPr lang="en-US" sz="4500" dirty="0" err="1">
                <a:solidFill>
                  <a:srgbClr val="0070C0"/>
                </a:solidFill>
              </a:rPr>
              <a:t>Izhar</a:t>
            </a:r>
            <a:r>
              <a:rPr lang="en-US" sz="4500" dirty="0">
                <a:solidFill>
                  <a:srgbClr val="0070C0"/>
                </a:solidFill>
              </a:rPr>
              <a:t>, the son of Kohath, the son of Levi, and </a:t>
            </a:r>
            <a:r>
              <a:rPr lang="en-US" sz="4500" dirty="0" err="1">
                <a:solidFill>
                  <a:srgbClr val="0070C0"/>
                </a:solidFill>
              </a:rPr>
              <a:t>Dathan</a:t>
            </a:r>
            <a:r>
              <a:rPr lang="en-US" sz="4500" dirty="0">
                <a:solidFill>
                  <a:srgbClr val="0070C0"/>
                </a:solidFill>
              </a:rPr>
              <a:t> and </a:t>
            </a:r>
            <a:r>
              <a:rPr lang="en-US" sz="4500" dirty="0" err="1">
                <a:solidFill>
                  <a:srgbClr val="0070C0"/>
                </a:solidFill>
              </a:rPr>
              <a:t>Abiram</a:t>
            </a:r>
            <a:r>
              <a:rPr lang="en-US" sz="4500" dirty="0">
                <a:solidFill>
                  <a:srgbClr val="0070C0"/>
                </a:solidFill>
              </a:rPr>
              <a:t>, the sons of Eliab, and On, the son of </a:t>
            </a:r>
            <a:r>
              <a:rPr lang="en-US" sz="4500" dirty="0" err="1">
                <a:solidFill>
                  <a:srgbClr val="0070C0"/>
                </a:solidFill>
              </a:rPr>
              <a:t>Peleth</a:t>
            </a:r>
            <a:r>
              <a:rPr lang="en-US" sz="4500" dirty="0">
                <a:solidFill>
                  <a:srgbClr val="0070C0"/>
                </a:solidFill>
              </a:rPr>
              <a:t>, sons of Reuben, took men</a:t>
            </a:r>
            <a:r>
              <a:rPr lang="en-US" sz="4500" dirty="0" smtClean="0">
                <a:solidFill>
                  <a:srgbClr val="0070C0"/>
                </a:solidFill>
              </a:rPr>
              <a:t>:</a:t>
            </a:r>
            <a:endParaRPr lang="en-US" sz="4500" dirty="0">
              <a:solidFill>
                <a:srgbClr val="0070C0"/>
              </a:solidFill>
            </a:endParaRPr>
          </a:p>
          <a:p>
            <a:pPr lvl="1"/>
            <a:r>
              <a:rPr lang="en-US" sz="4500" dirty="0">
                <a:solidFill>
                  <a:srgbClr val="0070C0"/>
                </a:solidFill>
              </a:rPr>
              <a:t>(</a:t>
            </a:r>
            <a:r>
              <a:rPr lang="en-US" sz="4500" dirty="0" err="1">
                <a:solidFill>
                  <a:srgbClr val="0070C0"/>
                </a:solidFill>
              </a:rPr>
              <a:t>Num</a:t>
            </a:r>
            <a:r>
              <a:rPr lang="en-US" sz="4500" dirty="0">
                <a:solidFill>
                  <a:srgbClr val="0070C0"/>
                </a:solidFill>
              </a:rPr>
              <a:t> 16:2)  And they rose up before Moses, with certain of the children of Israel, two hundred and fifty princes of the assembly, famous in the congregation, men of renown</a:t>
            </a:r>
            <a:r>
              <a:rPr lang="en-US" sz="4500" dirty="0" smtClean="0">
                <a:solidFill>
                  <a:srgbClr val="0070C0"/>
                </a:solidFill>
              </a:rPr>
              <a:t>:</a:t>
            </a:r>
            <a:endParaRPr lang="en-US" sz="4500" dirty="0">
              <a:solidFill>
                <a:srgbClr val="0070C0"/>
              </a:solidFill>
            </a:endParaRPr>
          </a:p>
          <a:p>
            <a:pPr lvl="1"/>
            <a:endParaRPr lang="en-US" sz="2500" dirty="0" smtClean="0"/>
          </a:p>
        </p:txBody>
      </p:sp>
    </p:spTree>
    <p:extLst>
      <p:ext uri="{BB962C8B-B14F-4D97-AF65-F5344CB8AC3E}">
        <p14:creationId xmlns:p14="http://schemas.microsoft.com/office/powerpoint/2010/main" val="24690032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D.  </a:t>
            </a:r>
            <a:r>
              <a:rPr lang="en-US" sz="3900" dirty="0" smtClean="0"/>
              <a:t>Death </a:t>
            </a:r>
            <a:r>
              <a:rPr lang="en-US" sz="3900" dirty="0"/>
              <a:t>in the Wilderness </a:t>
            </a:r>
            <a:r>
              <a:rPr lang="en-US" sz="1600" dirty="0" smtClean="0"/>
              <a:t>(14:1-16:50)</a:t>
            </a:r>
            <a:endParaRPr lang="en-US" sz="1600" dirty="0"/>
          </a:p>
        </p:txBody>
      </p:sp>
      <p:sp>
        <p:nvSpPr>
          <p:cNvPr id="3" name="Content Placeholder 2"/>
          <p:cNvSpPr>
            <a:spLocks noGrp="1"/>
          </p:cNvSpPr>
          <p:nvPr>
            <p:ph sz="quarter" idx="1"/>
          </p:nvPr>
        </p:nvSpPr>
        <p:spPr>
          <a:xfrm>
            <a:off x="612648" y="1600200"/>
            <a:ext cx="8153400" cy="5029200"/>
          </a:xfrm>
        </p:spPr>
        <p:txBody>
          <a:bodyPr>
            <a:normAutofit fontScale="62500" lnSpcReduction="20000"/>
          </a:bodyPr>
          <a:lstStyle/>
          <a:p>
            <a:r>
              <a:rPr lang="en-US" sz="4200" b="1" dirty="0" smtClean="0"/>
              <a:t>Death in </a:t>
            </a:r>
            <a:r>
              <a:rPr lang="en-US" sz="4200" b="1" dirty="0" smtClean="0"/>
              <a:t>Pride – Ch. 16</a:t>
            </a:r>
            <a:endParaRPr lang="en-US" sz="4200" b="1" dirty="0" smtClean="0"/>
          </a:p>
          <a:p>
            <a:pPr lvl="1"/>
            <a:r>
              <a:rPr lang="en-US" sz="4500" dirty="0" smtClean="0">
                <a:solidFill>
                  <a:srgbClr val="0070C0"/>
                </a:solidFill>
              </a:rPr>
              <a:t>(</a:t>
            </a:r>
            <a:r>
              <a:rPr lang="en-US" sz="4500" dirty="0" err="1">
                <a:solidFill>
                  <a:srgbClr val="0070C0"/>
                </a:solidFill>
              </a:rPr>
              <a:t>Num</a:t>
            </a:r>
            <a:r>
              <a:rPr lang="en-US" sz="4500" dirty="0">
                <a:solidFill>
                  <a:srgbClr val="0070C0"/>
                </a:solidFill>
              </a:rPr>
              <a:t> 16:3)  And they gathered themselves together against Moses and against Aaron, and said unto them, Ye take too much upon you, seeing all the congregation are holy, every one of them, and the LORD is among them: wherefore then lift ye up yourselves above the congregation of the LORD</a:t>
            </a:r>
            <a:r>
              <a:rPr lang="en-US" sz="4500" dirty="0" smtClean="0">
                <a:solidFill>
                  <a:srgbClr val="0070C0"/>
                </a:solidFill>
              </a:rPr>
              <a:t>?</a:t>
            </a:r>
          </a:p>
          <a:p>
            <a:pPr lvl="1"/>
            <a:r>
              <a:rPr lang="en-US" sz="4500" dirty="0" err="1" smtClean="0"/>
              <a:t>Korah</a:t>
            </a:r>
            <a:r>
              <a:rPr lang="en-US" sz="4500" dirty="0" smtClean="0"/>
              <a:t> was leading a rebellion against God’s leadership </a:t>
            </a:r>
          </a:p>
          <a:p>
            <a:pPr lvl="1"/>
            <a:r>
              <a:rPr lang="en-US" sz="4500" dirty="0" smtClean="0"/>
              <a:t>The Earth opened up and swallowed them all </a:t>
            </a:r>
          </a:p>
          <a:p>
            <a:pPr lvl="1"/>
            <a:r>
              <a:rPr lang="en-US" sz="4500" dirty="0" smtClean="0">
                <a:solidFill>
                  <a:srgbClr val="00B050"/>
                </a:solidFill>
              </a:rPr>
              <a:t>“God solemnly taught His people that it is a serious thing to challenge God-ordained leaders” </a:t>
            </a:r>
            <a:endParaRPr lang="en-US" sz="4500" dirty="0">
              <a:solidFill>
                <a:srgbClr val="00B050"/>
              </a:solidFill>
            </a:endParaRPr>
          </a:p>
          <a:p>
            <a:pPr lvl="1"/>
            <a:endParaRPr lang="en-US" sz="2500" dirty="0" smtClean="0"/>
          </a:p>
        </p:txBody>
      </p:sp>
    </p:spTree>
    <p:extLst>
      <p:ext uri="{BB962C8B-B14F-4D97-AF65-F5344CB8AC3E}">
        <p14:creationId xmlns:p14="http://schemas.microsoft.com/office/powerpoint/2010/main" val="3325761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smtClean="0"/>
              <a:t>Outline</a:t>
            </a:r>
            <a:endParaRPr lang="en-US" sz="6600" dirty="0"/>
          </a:p>
        </p:txBody>
      </p:sp>
      <p:sp>
        <p:nvSpPr>
          <p:cNvPr id="3" name="Content Placeholder 2"/>
          <p:cNvSpPr>
            <a:spLocks noGrp="1"/>
          </p:cNvSpPr>
          <p:nvPr>
            <p:ph sz="quarter" idx="1"/>
          </p:nvPr>
        </p:nvSpPr>
        <p:spPr/>
        <p:txBody>
          <a:bodyPr>
            <a:normAutofit/>
          </a:bodyPr>
          <a:lstStyle/>
          <a:p>
            <a:r>
              <a:rPr lang="en-US" sz="4000" b="1" dirty="0" smtClean="0"/>
              <a:t>Israel </a:t>
            </a:r>
            <a:r>
              <a:rPr lang="en-US" sz="4000" b="1" dirty="0" smtClean="0"/>
              <a:t>on the way:  </a:t>
            </a:r>
            <a:r>
              <a:rPr lang="en-US" sz="4000" b="1" dirty="0" smtClean="0"/>
              <a:t>The </a:t>
            </a:r>
            <a:r>
              <a:rPr lang="en-US" sz="4000" b="1" dirty="0" smtClean="0"/>
              <a:t>New </a:t>
            </a:r>
            <a:r>
              <a:rPr lang="en-US" sz="4000" b="1" dirty="0" smtClean="0"/>
              <a:t>Generation </a:t>
            </a:r>
            <a:r>
              <a:rPr lang="en-US" sz="2000" b="1" dirty="0" smtClean="0"/>
              <a:t>(</a:t>
            </a:r>
            <a:r>
              <a:rPr lang="en-US" sz="2000" b="1" dirty="0" smtClean="0"/>
              <a:t>20:1-36:13)</a:t>
            </a:r>
            <a:endParaRPr lang="en-US" sz="2000" b="1" dirty="0" smtClean="0"/>
          </a:p>
          <a:p>
            <a:pPr marL="1108710" lvl="1" indent="-742950">
              <a:buFont typeface="+mj-lt"/>
              <a:buAutoNum type="alphaUcPeriod"/>
            </a:pPr>
            <a:r>
              <a:rPr lang="en-US" sz="3200" dirty="0" smtClean="0"/>
              <a:t>Recalling the Past (20:1-29)</a:t>
            </a:r>
            <a:endParaRPr lang="en-US" sz="3200" dirty="0" smtClean="0"/>
          </a:p>
          <a:p>
            <a:pPr marL="1108710" lvl="1" indent="-742950">
              <a:buFont typeface="+mj-lt"/>
              <a:buAutoNum type="alphaUcPeriod"/>
            </a:pPr>
            <a:r>
              <a:rPr lang="en-US" sz="3200" dirty="0" smtClean="0"/>
              <a:t>Reviewing the Future (27:12-36:13)</a:t>
            </a:r>
            <a:endParaRPr lang="en-US" sz="3200" dirty="0" smtClean="0"/>
          </a:p>
        </p:txBody>
      </p:sp>
    </p:spTree>
    <p:extLst>
      <p:ext uri="{BB962C8B-B14F-4D97-AF65-F5344CB8AC3E}">
        <p14:creationId xmlns:p14="http://schemas.microsoft.com/office/powerpoint/2010/main" val="41475591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Recalling </a:t>
            </a:r>
            <a:r>
              <a:rPr lang="en-US" dirty="0"/>
              <a:t>the Past (20:1-29</a:t>
            </a:r>
            <a:r>
              <a:rPr lang="en-US" dirty="0" smtClean="0"/>
              <a:t>)</a:t>
            </a:r>
            <a:endParaRPr lang="en-US" dirty="0"/>
          </a:p>
        </p:txBody>
      </p:sp>
      <p:sp>
        <p:nvSpPr>
          <p:cNvPr id="3" name="Content Placeholder 2"/>
          <p:cNvSpPr>
            <a:spLocks noGrp="1"/>
          </p:cNvSpPr>
          <p:nvPr>
            <p:ph sz="quarter" idx="1"/>
          </p:nvPr>
        </p:nvSpPr>
        <p:spPr/>
        <p:txBody>
          <a:bodyPr/>
          <a:lstStyle/>
          <a:p>
            <a:r>
              <a:rPr lang="en-US" b="1" dirty="0" smtClean="0"/>
              <a:t>We now come to the 2</a:t>
            </a:r>
            <a:r>
              <a:rPr lang="en-US" b="1" baseline="30000" dirty="0" smtClean="0"/>
              <a:t>nd</a:t>
            </a:r>
            <a:r>
              <a:rPr lang="en-US" b="1" dirty="0" smtClean="0"/>
              <a:t> numbering </a:t>
            </a:r>
          </a:p>
          <a:p>
            <a:pPr lvl="1"/>
            <a:r>
              <a:rPr lang="en-US" dirty="0" smtClean="0"/>
              <a:t>This is a complete and new generation </a:t>
            </a:r>
          </a:p>
          <a:p>
            <a:pPr lvl="1"/>
            <a:r>
              <a:rPr lang="en-US" dirty="0" smtClean="0"/>
              <a:t>They are getting ready to inherit the promised land </a:t>
            </a:r>
          </a:p>
          <a:p>
            <a:pPr lvl="1"/>
            <a:r>
              <a:rPr lang="en-US" dirty="0" smtClean="0"/>
              <a:t>There is a 37 gap between Ch.19 and 20 </a:t>
            </a:r>
          </a:p>
          <a:p>
            <a:r>
              <a:rPr lang="en-US" u="sng" dirty="0" smtClean="0"/>
              <a:t>Moses recalls the memories of His past </a:t>
            </a:r>
          </a:p>
          <a:p>
            <a:pPr lvl="1"/>
            <a:r>
              <a:rPr lang="en-US" dirty="0" smtClean="0"/>
              <a:t>He buries his sister in the desert of Zin </a:t>
            </a:r>
          </a:p>
          <a:p>
            <a:r>
              <a:rPr lang="en-US" u="sng" dirty="0" smtClean="0"/>
              <a:t>He recalls the methods of the past </a:t>
            </a:r>
          </a:p>
          <a:p>
            <a:pPr lvl="1"/>
            <a:r>
              <a:rPr lang="en-US" dirty="0" smtClean="0"/>
              <a:t>They are thirsty again and God tells him to speak to the rock but he strikes it – disobedience </a:t>
            </a:r>
          </a:p>
          <a:p>
            <a:pPr marL="365760" lvl="1" indent="0">
              <a:buNone/>
            </a:pPr>
            <a:endParaRPr lang="en-US" dirty="0"/>
          </a:p>
        </p:txBody>
      </p:sp>
    </p:spTree>
    <p:extLst>
      <p:ext uri="{BB962C8B-B14F-4D97-AF65-F5344CB8AC3E}">
        <p14:creationId xmlns:p14="http://schemas.microsoft.com/office/powerpoint/2010/main" val="825219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B.  Reviewing the Future (27:12-36:13)</a:t>
            </a:r>
            <a:endParaRPr lang="en-US" sz="3800" dirty="0"/>
          </a:p>
        </p:txBody>
      </p:sp>
      <p:sp>
        <p:nvSpPr>
          <p:cNvPr id="3" name="Content Placeholder 2"/>
          <p:cNvSpPr>
            <a:spLocks noGrp="1"/>
          </p:cNvSpPr>
          <p:nvPr>
            <p:ph sz="quarter" idx="1"/>
          </p:nvPr>
        </p:nvSpPr>
        <p:spPr/>
        <p:txBody>
          <a:bodyPr>
            <a:normAutofit fontScale="92500" lnSpcReduction="10000"/>
          </a:bodyPr>
          <a:lstStyle/>
          <a:p>
            <a:r>
              <a:rPr lang="en-US" dirty="0" smtClean="0">
                <a:solidFill>
                  <a:srgbClr val="00B050"/>
                </a:solidFill>
              </a:rPr>
              <a:t>“three major emphasis are found in this closing section”</a:t>
            </a:r>
          </a:p>
          <a:p>
            <a:r>
              <a:rPr lang="en-US" b="1" dirty="0" smtClean="0"/>
              <a:t>The leadership of Israel (Ch. 27)</a:t>
            </a:r>
          </a:p>
          <a:p>
            <a:pPr lvl="1"/>
            <a:r>
              <a:rPr lang="en-US" dirty="0">
                <a:solidFill>
                  <a:srgbClr val="0070C0"/>
                </a:solidFill>
              </a:rPr>
              <a:t>(</a:t>
            </a:r>
            <a:r>
              <a:rPr lang="en-US" dirty="0" err="1">
                <a:solidFill>
                  <a:srgbClr val="0070C0"/>
                </a:solidFill>
              </a:rPr>
              <a:t>Num</a:t>
            </a:r>
            <a:r>
              <a:rPr lang="en-US" dirty="0">
                <a:solidFill>
                  <a:srgbClr val="0070C0"/>
                </a:solidFill>
              </a:rPr>
              <a:t> 27:12)  And the LORD said unto Moses, Get thee up into this mount </a:t>
            </a:r>
            <a:r>
              <a:rPr lang="en-US" dirty="0" err="1">
                <a:solidFill>
                  <a:srgbClr val="0070C0"/>
                </a:solidFill>
              </a:rPr>
              <a:t>Abarim</a:t>
            </a:r>
            <a:r>
              <a:rPr lang="en-US" dirty="0">
                <a:solidFill>
                  <a:srgbClr val="0070C0"/>
                </a:solidFill>
              </a:rPr>
              <a:t>, and see the land which I have given unto the children of Israel</a:t>
            </a:r>
            <a:r>
              <a:rPr lang="en-US" dirty="0" smtClean="0">
                <a:solidFill>
                  <a:srgbClr val="0070C0"/>
                </a:solidFill>
              </a:rPr>
              <a:t>.</a:t>
            </a:r>
            <a:endParaRPr lang="en-US" dirty="0">
              <a:solidFill>
                <a:srgbClr val="0070C0"/>
              </a:solidFill>
            </a:endParaRPr>
          </a:p>
          <a:p>
            <a:pPr lvl="1"/>
            <a:r>
              <a:rPr lang="en-US" dirty="0">
                <a:solidFill>
                  <a:srgbClr val="0070C0"/>
                </a:solidFill>
              </a:rPr>
              <a:t>(</a:t>
            </a:r>
            <a:r>
              <a:rPr lang="en-US" dirty="0" err="1">
                <a:solidFill>
                  <a:srgbClr val="0070C0"/>
                </a:solidFill>
              </a:rPr>
              <a:t>Num</a:t>
            </a:r>
            <a:r>
              <a:rPr lang="en-US" dirty="0">
                <a:solidFill>
                  <a:srgbClr val="0070C0"/>
                </a:solidFill>
              </a:rPr>
              <a:t> 27:13)  And when thou hast seen it, thou also shalt be gathered unto thy people, as Aaron thy brother was gathered</a:t>
            </a:r>
            <a:r>
              <a:rPr lang="en-US" dirty="0" smtClean="0">
                <a:solidFill>
                  <a:srgbClr val="0070C0"/>
                </a:solidFill>
              </a:rPr>
              <a:t>.</a:t>
            </a:r>
            <a:endParaRPr lang="en-US" dirty="0">
              <a:solidFill>
                <a:srgbClr val="0070C0"/>
              </a:solidFill>
            </a:endParaRPr>
          </a:p>
          <a:p>
            <a:pPr lvl="1"/>
            <a:r>
              <a:rPr lang="en-US" dirty="0">
                <a:solidFill>
                  <a:srgbClr val="0070C0"/>
                </a:solidFill>
              </a:rPr>
              <a:t>(</a:t>
            </a:r>
            <a:r>
              <a:rPr lang="en-US" dirty="0" err="1">
                <a:solidFill>
                  <a:srgbClr val="0070C0"/>
                </a:solidFill>
              </a:rPr>
              <a:t>Num</a:t>
            </a:r>
            <a:r>
              <a:rPr lang="en-US" dirty="0">
                <a:solidFill>
                  <a:srgbClr val="0070C0"/>
                </a:solidFill>
              </a:rPr>
              <a:t> 27:14)  For ye rebelled against my commandment in the desert of Zin, in the strife of the congregation, to sanctify me at the water before their eyes: that is the water of </a:t>
            </a:r>
            <a:r>
              <a:rPr lang="en-US" dirty="0" err="1">
                <a:solidFill>
                  <a:srgbClr val="0070C0"/>
                </a:solidFill>
              </a:rPr>
              <a:t>Meribah</a:t>
            </a:r>
            <a:r>
              <a:rPr lang="en-US" dirty="0">
                <a:solidFill>
                  <a:srgbClr val="0070C0"/>
                </a:solidFill>
              </a:rPr>
              <a:t> in Kadesh in the wilderness of Zin</a:t>
            </a:r>
            <a:r>
              <a:rPr lang="en-US" dirty="0" smtClean="0">
                <a:solidFill>
                  <a:srgbClr val="0070C0"/>
                </a:solidFill>
              </a:rPr>
              <a:t>.</a:t>
            </a:r>
          </a:p>
          <a:p>
            <a:pPr lvl="1"/>
            <a:endParaRPr lang="en-US" dirty="0"/>
          </a:p>
        </p:txBody>
      </p:sp>
    </p:spTree>
    <p:extLst>
      <p:ext uri="{BB962C8B-B14F-4D97-AF65-F5344CB8AC3E}">
        <p14:creationId xmlns:p14="http://schemas.microsoft.com/office/powerpoint/2010/main" val="1128680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B.  Reviewing the Future (27:12-36:13)</a:t>
            </a:r>
            <a:endParaRPr lang="en-US" sz="3800" dirty="0"/>
          </a:p>
        </p:txBody>
      </p:sp>
      <p:sp>
        <p:nvSpPr>
          <p:cNvPr id="3" name="Content Placeholder 2"/>
          <p:cNvSpPr>
            <a:spLocks noGrp="1"/>
          </p:cNvSpPr>
          <p:nvPr>
            <p:ph sz="quarter" idx="1"/>
          </p:nvPr>
        </p:nvSpPr>
        <p:spPr/>
        <p:txBody>
          <a:bodyPr>
            <a:normAutofit/>
          </a:bodyPr>
          <a:lstStyle/>
          <a:p>
            <a:pPr lvl="1"/>
            <a:r>
              <a:rPr lang="en-US" dirty="0">
                <a:solidFill>
                  <a:srgbClr val="0070C0"/>
                </a:solidFill>
              </a:rPr>
              <a:t>(</a:t>
            </a:r>
            <a:r>
              <a:rPr lang="en-US" dirty="0" err="1">
                <a:solidFill>
                  <a:srgbClr val="0070C0"/>
                </a:solidFill>
              </a:rPr>
              <a:t>Num</a:t>
            </a:r>
            <a:r>
              <a:rPr lang="en-US" dirty="0">
                <a:solidFill>
                  <a:srgbClr val="0070C0"/>
                </a:solidFill>
              </a:rPr>
              <a:t> 27:15)  And Moses </a:t>
            </a:r>
            <a:r>
              <a:rPr lang="en-US" dirty="0" err="1">
                <a:solidFill>
                  <a:srgbClr val="0070C0"/>
                </a:solidFill>
              </a:rPr>
              <a:t>spake</a:t>
            </a:r>
            <a:r>
              <a:rPr lang="en-US" dirty="0">
                <a:solidFill>
                  <a:srgbClr val="0070C0"/>
                </a:solidFill>
              </a:rPr>
              <a:t> unto the LORD, saying</a:t>
            </a:r>
            <a:r>
              <a:rPr lang="en-US" dirty="0" smtClean="0">
                <a:solidFill>
                  <a:srgbClr val="0070C0"/>
                </a:solidFill>
              </a:rPr>
              <a:t>,</a:t>
            </a:r>
            <a:endParaRPr lang="en-US" dirty="0">
              <a:solidFill>
                <a:srgbClr val="0070C0"/>
              </a:solidFill>
            </a:endParaRPr>
          </a:p>
          <a:p>
            <a:pPr lvl="1"/>
            <a:r>
              <a:rPr lang="en-US" dirty="0">
                <a:solidFill>
                  <a:srgbClr val="0070C0"/>
                </a:solidFill>
              </a:rPr>
              <a:t>(</a:t>
            </a:r>
            <a:r>
              <a:rPr lang="en-US" dirty="0" err="1">
                <a:solidFill>
                  <a:srgbClr val="0070C0"/>
                </a:solidFill>
              </a:rPr>
              <a:t>Num</a:t>
            </a:r>
            <a:r>
              <a:rPr lang="en-US" dirty="0">
                <a:solidFill>
                  <a:srgbClr val="0070C0"/>
                </a:solidFill>
              </a:rPr>
              <a:t> 27:16)  Let the LORD, the God of the spirits of all flesh, set a man over the congregation</a:t>
            </a:r>
            <a:r>
              <a:rPr lang="en-US" dirty="0" smtClean="0">
                <a:solidFill>
                  <a:srgbClr val="0070C0"/>
                </a:solidFill>
              </a:rPr>
              <a:t>,</a:t>
            </a:r>
            <a:endParaRPr lang="en-US" dirty="0">
              <a:solidFill>
                <a:srgbClr val="0070C0"/>
              </a:solidFill>
            </a:endParaRPr>
          </a:p>
          <a:p>
            <a:pPr lvl="1"/>
            <a:r>
              <a:rPr lang="en-US" dirty="0">
                <a:solidFill>
                  <a:srgbClr val="0070C0"/>
                </a:solidFill>
              </a:rPr>
              <a:t>(</a:t>
            </a:r>
            <a:r>
              <a:rPr lang="en-US" dirty="0" err="1">
                <a:solidFill>
                  <a:srgbClr val="0070C0"/>
                </a:solidFill>
              </a:rPr>
              <a:t>Num</a:t>
            </a:r>
            <a:r>
              <a:rPr lang="en-US" dirty="0">
                <a:solidFill>
                  <a:srgbClr val="0070C0"/>
                </a:solidFill>
              </a:rPr>
              <a:t> 27:17)  Which may go out before them, and which may go in before them, and which may lead them out, and which may bring them in; that the congregation of the LORD be not as sheep which have no shepherd.</a:t>
            </a:r>
          </a:p>
          <a:p>
            <a:r>
              <a:rPr lang="en-US" dirty="0" smtClean="0"/>
              <a:t>And God made Joshua the leader of Israel </a:t>
            </a:r>
            <a:endParaRPr lang="en-US" dirty="0"/>
          </a:p>
        </p:txBody>
      </p:sp>
    </p:spTree>
    <p:extLst>
      <p:ext uri="{BB962C8B-B14F-4D97-AF65-F5344CB8AC3E}">
        <p14:creationId xmlns:p14="http://schemas.microsoft.com/office/powerpoint/2010/main" val="3785064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Numbers</a:t>
            </a:r>
            <a:r>
              <a:rPr lang="en-US" dirty="0" smtClean="0"/>
              <a:t>:  The Pilgrimage	</a:t>
            </a:r>
            <a:endParaRPr lang="en-US" dirty="0"/>
          </a:p>
        </p:txBody>
      </p:sp>
      <p:sp>
        <p:nvSpPr>
          <p:cNvPr id="3" name="Content Placeholder 2"/>
          <p:cNvSpPr>
            <a:spLocks noGrp="1"/>
          </p:cNvSpPr>
          <p:nvPr>
            <p:ph sz="quarter" idx="1"/>
          </p:nvPr>
        </p:nvSpPr>
        <p:spPr>
          <a:xfrm>
            <a:off x="612648" y="1600200"/>
            <a:ext cx="8153400" cy="4876800"/>
          </a:xfrm>
        </p:spPr>
        <p:txBody>
          <a:bodyPr>
            <a:normAutofit/>
          </a:bodyPr>
          <a:lstStyle/>
          <a:p>
            <a:r>
              <a:rPr lang="en-US" dirty="0" smtClean="0"/>
              <a:t>Named from the 2 Numberings of Israel in the wilderness (1:2, 26:2)</a:t>
            </a:r>
          </a:p>
          <a:p>
            <a:r>
              <a:rPr lang="en-US" dirty="0" smtClean="0"/>
              <a:t>Records the wilderness experience of God’s people </a:t>
            </a:r>
          </a:p>
          <a:p>
            <a:r>
              <a:rPr lang="en-US" dirty="0" smtClean="0"/>
              <a:t>Covers a period about 38 years	</a:t>
            </a:r>
          </a:p>
          <a:p>
            <a:pPr lvl="1"/>
            <a:r>
              <a:rPr lang="en-US" dirty="0" smtClean="0"/>
              <a:t>1</a:t>
            </a:r>
            <a:r>
              <a:rPr lang="en-US" baseline="30000" dirty="0" smtClean="0"/>
              <a:t>st</a:t>
            </a:r>
            <a:r>
              <a:rPr lang="en-US" dirty="0" smtClean="0"/>
              <a:t> day of the 2</a:t>
            </a:r>
            <a:r>
              <a:rPr lang="en-US" baseline="30000" dirty="0" smtClean="0"/>
              <a:t>nd</a:t>
            </a:r>
            <a:r>
              <a:rPr lang="en-US" dirty="0" smtClean="0"/>
              <a:t> month in the 2</a:t>
            </a:r>
            <a:r>
              <a:rPr lang="en-US" baseline="30000" dirty="0" smtClean="0"/>
              <a:t>nd</a:t>
            </a:r>
            <a:r>
              <a:rPr lang="en-US" dirty="0" smtClean="0"/>
              <a:t> year number the people (1:1)</a:t>
            </a:r>
          </a:p>
          <a:p>
            <a:pPr lvl="1"/>
            <a:r>
              <a:rPr lang="en-US" dirty="0" smtClean="0"/>
              <a:t>The 20</a:t>
            </a:r>
            <a:r>
              <a:rPr lang="en-US" baseline="30000" dirty="0" smtClean="0"/>
              <a:t>th</a:t>
            </a:r>
            <a:r>
              <a:rPr lang="en-US" dirty="0" smtClean="0"/>
              <a:t> day of the 2</a:t>
            </a:r>
            <a:r>
              <a:rPr lang="en-US" baseline="30000" dirty="0" smtClean="0"/>
              <a:t>nd</a:t>
            </a:r>
            <a:r>
              <a:rPr lang="en-US" dirty="0" smtClean="0"/>
              <a:t> month they leave Sinai for promised land (10:11)</a:t>
            </a:r>
          </a:p>
          <a:p>
            <a:pPr lvl="1"/>
            <a:r>
              <a:rPr lang="en-US" dirty="0" smtClean="0"/>
              <a:t>Deuteronomy opens with a reference to the 1</a:t>
            </a:r>
            <a:r>
              <a:rPr lang="en-US" baseline="30000" dirty="0" smtClean="0"/>
              <a:t>st</a:t>
            </a:r>
            <a:r>
              <a:rPr lang="en-US" dirty="0" smtClean="0"/>
              <a:t> day of the 11</a:t>
            </a:r>
            <a:r>
              <a:rPr lang="en-US" baseline="30000" dirty="0" smtClean="0"/>
              <a:t>th</a:t>
            </a:r>
            <a:r>
              <a:rPr lang="en-US" dirty="0" smtClean="0"/>
              <a:t> month of the 40</a:t>
            </a:r>
            <a:r>
              <a:rPr lang="en-US" baseline="30000" dirty="0" smtClean="0"/>
              <a:t>th</a:t>
            </a:r>
            <a:r>
              <a:rPr lang="en-US" dirty="0" smtClean="0"/>
              <a:t> year (1:3)</a:t>
            </a:r>
          </a:p>
          <a:p>
            <a:pPr lvl="1"/>
            <a:endParaRPr lang="en-US" dirty="0" smtClean="0"/>
          </a:p>
          <a:p>
            <a:pPr lvl="1"/>
            <a:endParaRPr lang="en-US" dirty="0" smtClean="0"/>
          </a:p>
        </p:txBody>
      </p:sp>
    </p:spTree>
    <p:extLst>
      <p:ext uri="{BB962C8B-B14F-4D97-AF65-F5344CB8AC3E}">
        <p14:creationId xmlns:p14="http://schemas.microsoft.com/office/powerpoint/2010/main" val="15951624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B.  Reviewing the Future (27:12-36:13)</a:t>
            </a:r>
            <a:endParaRPr lang="en-US" sz="3800" dirty="0"/>
          </a:p>
        </p:txBody>
      </p:sp>
      <p:sp>
        <p:nvSpPr>
          <p:cNvPr id="3" name="Content Placeholder 2"/>
          <p:cNvSpPr>
            <a:spLocks noGrp="1"/>
          </p:cNvSpPr>
          <p:nvPr>
            <p:ph sz="quarter" idx="1"/>
          </p:nvPr>
        </p:nvSpPr>
        <p:spPr/>
        <p:txBody>
          <a:bodyPr>
            <a:normAutofit/>
          </a:bodyPr>
          <a:lstStyle/>
          <a:p>
            <a:r>
              <a:rPr lang="en-US" b="1" dirty="0" smtClean="0"/>
              <a:t>The Laws of Israel (Ch. 28-30)</a:t>
            </a:r>
            <a:r>
              <a:rPr lang="en-US" dirty="0" smtClean="0"/>
              <a:t>	</a:t>
            </a:r>
          </a:p>
          <a:p>
            <a:pPr lvl="1"/>
            <a:r>
              <a:rPr lang="en-US" dirty="0" smtClean="0"/>
              <a:t>Moses reviews the Levitical offerings and the annual celebrations that they were to continue to keep even after they enter Canaan land </a:t>
            </a:r>
          </a:p>
          <a:p>
            <a:r>
              <a:rPr lang="en-US" b="1" dirty="0" smtClean="0"/>
              <a:t>The Land of Israel (Ch. 31-36)</a:t>
            </a:r>
          </a:p>
          <a:p>
            <a:pPr lvl="1"/>
            <a:r>
              <a:rPr lang="en-US" dirty="0" smtClean="0"/>
              <a:t>The land was separated out to each of the tribes with the Levites dispersed among them </a:t>
            </a:r>
          </a:p>
          <a:p>
            <a:pPr lvl="1"/>
            <a:r>
              <a:rPr lang="en-US" dirty="0" smtClean="0"/>
              <a:t>The tribes of Rueben and Gad wanted to stay on the wilderness side of the Jordan </a:t>
            </a:r>
            <a:endParaRPr lang="en-US" dirty="0"/>
          </a:p>
        </p:txBody>
      </p:sp>
    </p:spTree>
    <p:extLst>
      <p:ext uri="{BB962C8B-B14F-4D97-AF65-F5344CB8AC3E}">
        <p14:creationId xmlns:p14="http://schemas.microsoft.com/office/powerpoint/2010/main" val="5485735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B.  Reviewing the Future (27:12-36:13)</a:t>
            </a:r>
            <a:endParaRPr lang="en-US" sz="3800" dirty="0"/>
          </a:p>
        </p:txBody>
      </p:sp>
      <p:sp>
        <p:nvSpPr>
          <p:cNvPr id="3" name="Content Placeholder 2"/>
          <p:cNvSpPr>
            <a:spLocks noGrp="1"/>
          </p:cNvSpPr>
          <p:nvPr>
            <p:ph sz="quarter" idx="1"/>
          </p:nvPr>
        </p:nvSpPr>
        <p:spPr/>
        <p:txBody>
          <a:bodyPr>
            <a:normAutofit/>
          </a:bodyPr>
          <a:lstStyle/>
          <a:p>
            <a:pPr lvl="1"/>
            <a:r>
              <a:rPr lang="en-US" sz="3000" dirty="0" smtClean="0"/>
              <a:t>The saw it was good for their cattle and they made a fleshly decision </a:t>
            </a:r>
          </a:p>
          <a:p>
            <a:pPr lvl="1"/>
            <a:r>
              <a:rPr lang="en-US" sz="3000" dirty="0" smtClean="0">
                <a:solidFill>
                  <a:srgbClr val="00B050"/>
                </a:solidFill>
              </a:rPr>
              <a:t>“their choice was world-bordering, and they were the first tribes to be carried away in the days of the Assyrians.  It never pays to see how close we can get to the world.  We need to get over Jordan.”</a:t>
            </a:r>
          </a:p>
          <a:p>
            <a:pPr lvl="1"/>
            <a:r>
              <a:rPr lang="en-US" sz="3000" dirty="0" smtClean="0"/>
              <a:t>How many Christians get saved but then want to live as close to the world as possible </a:t>
            </a:r>
          </a:p>
          <a:p>
            <a:pPr lvl="1"/>
            <a:endParaRPr lang="en-US" dirty="0"/>
          </a:p>
        </p:txBody>
      </p:sp>
    </p:spTree>
    <p:extLst>
      <p:ext uri="{BB962C8B-B14F-4D97-AF65-F5344CB8AC3E}">
        <p14:creationId xmlns:p14="http://schemas.microsoft.com/office/powerpoint/2010/main" val="34940259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B.  Reviewing the Future (27:12-36:13)</a:t>
            </a:r>
            <a:endParaRPr lang="en-US" sz="3800" dirty="0"/>
          </a:p>
        </p:txBody>
      </p:sp>
      <p:sp>
        <p:nvSpPr>
          <p:cNvPr id="3" name="Content Placeholder 2"/>
          <p:cNvSpPr>
            <a:spLocks noGrp="1"/>
          </p:cNvSpPr>
          <p:nvPr>
            <p:ph sz="quarter" idx="1"/>
          </p:nvPr>
        </p:nvSpPr>
        <p:spPr/>
        <p:txBody>
          <a:bodyPr>
            <a:normAutofit/>
          </a:bodyPr>
          <a:lstStyle/>
          <a:p>
            <a:pPr lvl="1"/>
            <a:r>
              <a:rPr lang="en-US" sz="2800" dirty="0" smtClean="0">
                <a:solidFill>
                  <a:srgbClr val="00B050"/>
                </a:solidFill>
              </a:rPr>
              <a:t>“one phrase that sums it all up:  trust and obey”</a:t>
            </a:r>
          </a:p>
          <a:p>
            <a:pPr lvl="1"/>
            <a:r>
              <a:rPr lang="en-US" sz="2800" dirty="0" smtClean="0"/>
              <a:t>Many Christians will wander in the wilderness their entire Christian life and never reach the promised land </a:t>
            </a:r>
          </a:p>
          <a:p>
            <a:pPr lvl="2"/>
            <a:r>
              <a:rPr lang="en-US" sz="2800" u="sng" dirty="0" smtClean="0"/>
              <a:t>They choose to live close to the world </a:t>
            </a:r>
          </a:p>
          <a:p>
            <a:pPr lvl="2"/>
            <a:r>
              <a:rPr lang="en-US" sz="2800" dirty="0" smtClean="0"/>
              <a:t>And the will continually struggle with sin and life </a:t>
            </a:r>
          </a:p>
          <a:p>
            <a:pPr lvl="2"/>
            <a:r>
              <a:rPr lang="en-US" sz="2800" u="sng" dirty="0" smtClean="0"/>
              <a:t>And they will not trust and obey </a:t>
            </a:r>
          </a:p>
          <a:p>
            <a:pPr lvl="2"/>
            <a:r>
              <a:rPr lang="en-US" sz="2800" dirty="0" smtClean="0"/>
              <a:t>They will live with a lack of faith and unbelief that will completely stop any forward movement </a:t>
            </a:r>
          </a:p>
        </p:txBody>
      </p:sp>
    </p:spTree>
    <p:extLst>
      <p:ext uri="{BB962C8B-B14F-4D97-AF65-F5344CB8AC3E}">
        <p14:creationId xmlns:p14="http://schemas.microsoft.com/office/powerpoint/2010/main" val="1898186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smtClean="0"/>
              <a:t>Comparison Of Books </a:t>
            </a:r>
            <a:endParaRPr lang="en-US" dirty="0"/>
          </a:p>
        </p:txBody>
      </p:sp>
      <p:sp>
        <p:nvSpPr>
          <p:cNvPr id="16" name="Content Placeholder 15"/>
          <p:cNvSpPr>
            <a:spLocks noGrp="1"/>
          </p:cNvSpPr>
          <p:nvPr>
            <p:ph sz="quarter" idx="2"/>
          </p:nvPr>
        </p:nvSpPr>
        <p:spPr/>
        <p:txBody>
          <a:bodyPr/>
          <a:lstStyle/>
          <a:p>
            <a:r>
              <a:rPr lang="en-US" dirty="0" smtClean="0"/>
              <a:t>Believer’s worship</a:t>
            </a:r>
          </a:p>
          <a:p>
            <a:r>
              <a:rPr lang="en-US" dirty="0" smtClean="0"/>
              <a:t>Believer’s purity </a:t>
            </a:r>
          </a:p>
          <a:p>
            <a:r>
              <a:rPr lang="en-US" dirty="0" smtClean="0"/>
              <a:t>Believer’s position </a:t>
            </a:r>
          </a:p>
          <a:p>
            <a:r>
              <a:rPr lang="en-US" dirty="0" smtClean="0"/>
              <a:t>Ceremonial</a:t>
            </a:r>
          </a:p>
          <a:p>
            <a:r>
              <a:rPr lang="en-US" dirty="0" smtClean="0"/>
              <a:t>Faithfulness to God</a:t>
            </a:r>
            <a:r>
              <a:rPr lang="en-US" sz="3200" dirty="0" smtClean="0"/>
              <a:t>	</a:t>
            </a:r>
            <a:r>
              <a:rPr lang="en-US" dirty="0" smtClean="0"/>
              <a:t>	</a:t>
            </a:r>
            <a:endParaRPr lang="en-US" dirty="0"/>
          </a:p>
        </p:txBody>
      </p:sp>
      <p:sp>
        <p:nvSpPr>
          <p:cNvPr id="18" name="Content Placeholder 17"/>
          <p:cNvSpPr>
            <a:spLocks noGrp="1"/>
          </p:cNvSpPr>
          <p:nvPr>
            <p:ph sz="quarter" idx="4"/>
          </p:nvPr>
        </p:nvSpPr>
        <p:spPr/>
        <p:txBody>
          <a:bodyPr>
            <a:normAutofit/>
          </a:bodyPr>
          <a:lstStyle/>
          <a:p>
            <a:r>
              <a:rPr lang="en-US" dirty="0" smtClean="0"/>
              <a:t>Believer’s walk</a:t>
            </a:r>
          </a:p>
          <a:p>
            <a:r>
              <a:rPr lang="en-US" dirty="0" smtClean="0"/>
              <a:t>Believer’s pilgrimage</a:t>
            </a:r>
          </a:p>
          <a:p>
            <a:r>
              <a:rPr lang="en-US" dirty="0" smtClean="0"/>
              <a:t>Believer’s progress</a:t>
            </a:r>
          </a:p>
          <a:p>
            <a:r>
              <a:rPr lang="en-US" dirty="0" smtClean="0"/>
              <a:t>Historical</a:t>
            </a:r>
          </a:p>
          <a:p>
            <a:r>
              <a:rPr lang="en-US" dirty="0" smtClean="0"/>
              <a:t>Fellowship with God</a:t>
            </a:r>
            <a:endParaRPr lang="en-US" dirty="0"/>
          </a:p>
        </p:txBody>
      </p:sp>
      <p:sp>
        <p:nvSpPr>
          <p:cNvPr id="15" name="Text Placeholder 14"/>
          <p:cNvSpPr>
            <a:spLocks noGrp="1"/>
          </p:cNvSpPr>
          <p:nvPr>
            <p:ph type="body" sz="quarter" idx="1"/>
          </p:nvPr>
        </p:nvSpPr>
        <p:spPr/>
        <p:txBody>
          <a:bodyPr>
            <a:normAutofit/>
          </a:bodyPr>
          <a:lstStyle/>
          <a:p>
            <a:r>
              <a:rPr lang="en-US" sz="3200" dirty="0" smtClean="0"/>
              <a:t>Leviticus</a:t>
            </a:r>
            <a:endParaRPr lang="en-US" sz="3200" dirty="0"/>
          </a:p>
        </p:txBody>
      </p:sp>
      <p:sp>
        <p:nvSpPr>
          <p:cNvPr id="17" name="Text Placeholder 16"/>
          <p:cNvSpPr>
            <a:spLocks noGrp="1"/>
          </p:cNvSpPr>
          <p:nvPr>
            <p:ph type="body" sz="quarter" idx="3"/>
          </p:nvPr>
        </p:nvSpPr>
        <p:spPr/>
        <p:txBody>
          <a:bodyPr>
            <a:normAutofit/>
          </a:bodyPr>
          <a:lstStyle/>
          <a:p>
            <a:r>
              <a:rPr lang="en-US" sz="3200" dirty="0" smtClean="0"/>
              <a:t>Numbers</a:t>
            </a:r>
            <a:endParaRPr lang="en-US" sz="3200" dirty="0"/>
          </a:p>
        </p:txBody>
      </p:sp>
    </p:spTree>
    <p:extLst>
      <p:ext uri="{BB962C8B-B14F-4D97-AF65-F5344CB8AC3E}">
        <p14:creationId xmlns:p14="http://schemas.microsoft.com/office/powerpoint/2010/main" val="2007688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5400" dirty="0"/>
              <a:t>Numbers</a:t>
            </a:r>
            <a:r>
              <a:rPr lang="en-US" dirty="0"/>
              <a:t>:  The Pilgrimage</a:t>
            </a:r>
          </a:p>
        </p:txBody>
      </p:sp>
      <p:sp>
        <p:nvSpPr>
          <p:cNvPr id="8" name="Content Placeholder 7"/>
          <p:cNvSpPr>
            <a:spLocks noGrp="1"/>
          </p:cNvSpPr>
          <p:nvPr>
            <p:ph sz="quarter" idx="1"/>
          </p:nvPr>
        </p:nvSpPr>
        <p:spPr/>
        <p:txBody>
          <a:bodyPr>
            <a:normAutofit/>
          </a:bodyPr>
          <a:lstStyle/>
          <a:p>
            <a:r>
              <a:rPr lang="en-US" sz="4000" b="1" dirty="0" smtClean="0"/>
              <a:t>Key Verses</a:t>
            </a:r>
          </a:p>
          <a:p>
            <a:pPr lvl="1"/>
            <a:r>
              <a:rPr lang="en-US" sz="3200" dirty="0">
                <a:solidFill>
                  <a:srgbClr val="0070C0"/>
                </a:solidFill>
              </a:rPr>
              <a:t>(</a:t>
            </a:r>
            <a:r>
              <a:rPr lang="en-US" sz="3200" dirty="0" err="1">
                <a:solidFill>
                  <a:srgbClr val="0070C0"/>
                </a:solidFill>
              </a:rPr>
              <a:t>Num</a:t>
            </a:r>
            <a:r>
              <a:rPr lang="en-US" sz="3200" dirty="0">
                <a:solidFill>
                  <a:srgbClr val="0070C0"/>
                </a:solidFill>
              </a:rPr>
              <a:t> 1:1)  And the LORD </a:t>
            </a:r>
            <a:r>
              <a:rPr lang="en-US" sz="3200" dirty="0" err="1">
                <a:solidFill>
                  <a:srgbClr val="0070C0"/>
                </a:solidFill>
              </a:rPr>
              <a:t>spake</a:t>
            </a:r>
            <a:r>
              <a:rPr lang="en-US" sz="3200" dirty="0">
                <a:solidFill>
                  <a:srgbClr val="0070C0"/>
                </a:solidFill>
              </a:rPr>
              <a:t> unto Moses in the wilderness of Sinai, in the tabernacle of the </a:t>
            </a:r>
            <a:r>
              <a:rPr lang="en-US" sz="3200" dirty="0" smtClean="0">
                <a:solidFill>
                  <a:srgbClr val="0070C0"/>
                </a:solidFill>
              </a:rPr>
              <a:t>congregation….</a:t>
            </a:r>
          </a:p>
          <a:p>
            <a:pPr lvl="1"/>
            <a:r>
              <a:rPr lang="en-US" sz="3200" dirty="0">
                <a:solidFill>
                  <a:srgbClr val="0070C0"/>
                </a:solidFill>
              </a:rPr>
              <a:t>(</a:t>
            </a:r>
            <a:r>
              <a:rPr lang="en-US" sz="3200" dirty="0" err="1">
                <a:solidFill>
                  <a:srgbClr val="0070C0"/>
                </a:solidFill>
              </a:rPr>
              <a:t>Num</a:t>
            </a:r>
            <a:r>
              <a:rPr lang="en-US" sz="3200" dirty="0">
                <a:solidFill>
                  <a:srgbClr val="0070C0"/>
                </a:solidFill>
              </a:rPr>
              <a:t> 32:23)  But if ye will not do so, behold, ye have sinned against the LORD: and be sure your sin will find you out.</a:t>
            </a:r>
          </a:p>
          <a:p>
            <a:pPr marL="365760" lvl="1" indent="0">
              <a:buNone/>
            </a:pPr>
            <a:endParaRPr lang="en-US" dirty="0" smtClean="0"/>
          </a:p>
        </p:txBody>
      </p:sp>
    </p:spTree>
    <p:extLst>
      <p:ext uri="{BB962C8B-B14F-4D97-AF65-F5344CB8AC3E}">
        <p14:creationId xmlns:p14="http://schemas.microsoft.com/office/powerpoint/2010/main" val="2493916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5400" dirty="0" smtClean="0"/>
              <a:t>Messianic Prophecy</a:t>
            </a:r>
            <a:endParaRPr lang="en-US" dirty="0"/>
          </a:p>
        </p:txBody>
      </p:sp>
      <p:sp>
        <p:nvSpPr>
          <p:cNvPr id="8" name="Content Placeholder 7"/>
          <p:cNvSpPr>
            <a:spLocks noGrp="1"/>
          </p:cNvSpPr>
          <p:nvPr>
            <p:ph sz="quarter" idx="1"/>
          </p:nvPr>
        </p:nvSpPr>
        <p:spPr>
          <a:xfrm>
            <a:off x="612648" y="1600200"/>
            <a:ext cx="8153400" cy="4876800"/>
          </a:xfrm>
        </p:spPr>
        <p:txBody>
          <a:bodyPr>
            <a:normAutofit fontScale="77500" lnSpcReduction="20000"/>
          </a:bodyPr>
          <a:lstStyle/>
          <a:p>
            <a:r>
              <a:rPr lang="en-US" sz="4800" b="1" dirty="0" smtClean="0"/>
              <a:t>Crucifixion </a:t>
            </a:r>
          </a:p>
          <a:p>
            <a:r>
              <a:rPr lang="en-US" sz="4800" dirty="0" smtClean="0">
                <a:solidFill>
                  <a:srgbClr val="0070C0"/>
                </a:solidFill>
              </a:rPr>
              <a:t>(</a:t>
            </a:r>
            <a:r>
              <a:rPr lang="en-US" sz="4800" dirty="0" err="1">
                <a:solidFill>
                  <a:srgbClr val="0070C0"/>
                </a:solidFill>
              </a:rPr>
              <a:t>Num</a:t>
            </a:r>
            <a:r>
              <a:rPr lang="en-US" sz="4800" dirty="0">
                <a:solidFill>
                  <a:srgbClr val="0070C0"/>
                </a:solidFill>
              </a:rPr>
              <a:t> 9:12)  They shall leave none of it unto the morning, nor break any bone of it: according to all the ordinances of the </a:t>
            </a:r>
            <a:r>
              <a:rPr lang="en-US" sz="4800" dirty="0" err="1">
                <a:solidFill>
                  <a:srgbClr val="0070C0"/>
                </a:solidFill>
              </a:rPr>
              <a:t>passover</a:t>
            </a:r>
            <a:r>
              <a:rPr lang="en-US" sz="4800" dirty="0">
                <a:solidFill>
                  <a:srgbClr val="0070C0"/>
                </a:solidFill>
              </a:rPr>
              <a:t> they shall keep it</a:t>
            </a:r>
            <a:r>
              <a:rPr lang="en-US" sz="4800" dirty="0" smtClean="0">
                <a:solidFill>
                  <a:srgbClr val="0070C0"/>
                </a:solidFill>
              </a:rPr>
              <a:t>.</a:t>
            </a:r>
          </a:p>
          <a:p>
            <a:r>
              <a:rPr lang="en-US" sz="4800" dirty="0">
                <a:solidFill>
                  <a:srgbClr val="0070C0"/>
                </a:solidFill>
              </a:rPr>
              <a:t>(Joh 19:36)  For these things were done, that the scripture should be fulfilled, A bone of him shall not be broken</a:t>
            </a:r>
            <a:r>
              <a:rPr lang="en-US" sz="4800" dirty="0" smtClean="0">
                <a:solidFill>
                  <a:srgbClr val="0070C0"/>
                </a:solidFill>
              </a:rPr>
              <a:t>.</a:t>
            </a:r>
            <a:endParaRPr lang="en-US" sz="4800" dirty="0">
              <a:solidFill>
                <a:srgbClr val="0070C0"/>
              </a:solidFill>
            </a:endParaRPr>
          </a:p>
        </p:txBody>
      </p:sp>
    </p:spTree>
    <p:extLst>
      <p:ext uri="{BB962C8B-B14F-4D97-AF65-F5344CB8AC3E}">
        <p14:creationId xmlns:p14="http://schemas.microsoft.com/office/powerpoint/2010/main" val="2251910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Typology in Numbers</a:t>
            </a:r>
            <a:endParaRPr lang="en-US" dirty="0"/>
          </a:p>
        </p:txBody>
      </p:sp>
      <p:sp>
        <p:nvSpPr>
          <p:cNvPr id="8" name="Content Placeholder 7"/>
          <p:cNvSpPr>
            <a:spLocks noGrp="1"/>
          </p:cNvSpPr>
          <p:nvPr>
            <p:ph sz="quarter" idx="1"/>
          </p:nvPr>
        </p:nvSpPr>
        <p:spPr/>
        <p:txBody>
          <a:bodyPr>
            <a:normAutofit fontScale="85000" lnSpcReduction="20000"/>
          </a:bodyPr>
          <a:lstStyle/>
          <a:p>
            <a:r>
              <a:rPr lang="en-US" sz="4400" u="sng" dirty="0"/>
              <a:t>The d</a:t>
            </a:r>
            <a:r>
              <a:rPr lang="en-US" sz="4400" u="sng" dirty="0" smtClean="0"/>
              <a:t>aily manna </a:t>
            </a:r>
            <a:endParaRPr lang="en-US" sz="4400" u="sng" dirty="0" smtClean="0"/>
          </a:p>
          <a:p>
            <a:r>
              <a:rPr lang="en-US" sz="4400" dirty="0" smtClean="0">
                <a:solidFill>
                  <a:srgbClr val="0070C0"/>
                </a:solidFill>
              </a:rPr>
              <a:t>(</a:t>
            </a:r>
            <a:r>
              <a:rPr lang="en-US" sz="4400" dirty="0" err="1">
                <a:solidFill>
                  <a:srgbClr val="0070C0"/>
                </a:solidFill>
              </a:rPr>
              <a:t>Num</a:t>
            </a:r>
            <a:r>
              <a:rPr lang="en-US" sz="4400" dirty="0">
                <a:solidFill>
                  <a:srgbClr val="0070C0"/>
                </a:solidFill>
              </a:rPr>
              <a:t> 11:7)  And the manna was as coriander seed, and the </a:t>
            </a:r>
            <a:r>
              <a:rPr lang="en-US" sz="4400" dirty="0" err="1">
                <a:solidFill>
                  <a:srgbClr val="0070C0"/>
                </a:solidFill>
              </a:rPr>
              <a:t>colour</a:t>
            </a:r>
            <a:r>
              <a:rPr lang="en-US" sz="4400" dirty="0">
                <a:solidFill>
                  <a:srgbClr val="0070C0"/>
                </a:solidFill>
              </a:rPr>
              <a:t> thereof as the </a:t>
            </a:r>
            <a:r>
              <a:rPr lang="en-US" sz="4400" dirty="0" err="1">
                <a:solidFill>
                  <a:srgbClr val="0070C0"/>
                </a:solidFill>
              </a:rPr>
              <a:t>colour</a:t>
            </a:r>
            <a:r>
              <a:rPr lang="en-US" sz="4400" dirty="0">
                <a:solidFill>
                  <a:srgbClr val="0070C0"/>
                </a:solidFill>
              </a:rPr>
              <a:t> of bdellium. </a:t>
            </a:r>
            <a:endParaRPr lang="en-US" sz="4400" dirty="0" smtClean="0">
              <a:solidFill>
                <a:srgbClr val="0070C0"/>
              </a:solidFill>
            </a:endParaRPr>
          </a:p>
          <a:p>
            <a:r>
              <a:rPr lang="en-US" sz="4400" dirty="0" smtClean="0">
                <a:solidFill>
                  <a:srgbClr val="0070C0"/>
                </a:solidFill>
              </a:rPr>
              <a:t>(</a:t>
            </a:r>
            <a:r>
              <a:rPr lang="en-US" sz="4400" dirty="0">
                <a:solidFill>
                  <a:srgbClr val="0070C0"/>
                </a:solidFill>
              </a:rPr>
              <a:t>Joh 6:32)  Then Jesus said unto them, Verily, verily, I say unto you, Moses gave you not that bread from heaven; but my Father giveth you the true bread from heaven</a:t>
            </a:r>
            <a:r>
              <a:rPr lang="en-US" sz="4400" dirty="0" smtClean="0">
                <a:solidFill>
                  <a:srgbClr val="0070C0"/>
                </a:solidFill>
              </a:rPr>
              <a:t>.</a:t>
            </a:r>
            <a:endParaRPr lang="en-US" sz="4400" dirty="0" smtClean="0">
              <a:solidFill>
                <a:srgbClr val="0070C0"/>
              </a:solidFill>
            </a:endParaRPr>
          </a:p>
        </p:txBody>
      </p:sp>
    </p:spTree>
    <p:extLst>
      <p:ext uri="{BB962C8B-B14F-4D97-AF65-F5344CB8AC3E}">
        <p14:creationId xmlns:p14="http://schemas.microsoft.com/office/powerpoint/2010/main" val="1767872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Typology in Numbers</a:t>
            </a:r>
            <a:endParaRPr lang="en-US" dirty="0"/>
          </a:p>
        </p:txBody>
      </p:sp>
      <p:sp>
        <p:nvSpPr>
          <p:cNvPr id="8" name="Content Placeholder 7"/>
          <p:cNvSpPr>
            <a:spLocks noGrp="1"/>
          </p:cNvSpPr>
          <p:nvPr>
            <p:ph sz="quarter" idx="1"/>
          </p:nvPr>
        </p:nvSpPr>
        <p:spPr>
          <a:xfrm>
            <a:off x="612648" y="1600200"/>
            <a:ext cx="8153400" cy="4953000"/>
          </a:xfrm>
        </p:spPr>
        <p:txBody>
          <a:bodyPr>
            <a:noAutofit/>
          </a:bodyPr>
          <a:lstStyle/>
          <a:p>
            <a:r>
              <a:rPr lang="en-US" sz="3100" b="1" u="sng" dirty="0" smtClean="0"/>
              <a:t>Aarons </a:t>
            </a:r>
            <a:r>
              <a:rPr lang="en-US" sz="3100" b="1" u="sng" dirty="0" smtClean="0"/>
              <a:t>rod </a:t>
            </a:r>
            <a:r>
              <a:rPr lang="en-US" sz="3100" b="1" dirty="0" smtClean="0"/>
              <a:t>- a picture of the resurrection ordaining the high </a:t>
            </a:r>
            <a:r>
              <a:rPr lang="en-US" sz="3100" b="1" dirty="0" smtClean="0"/>
              <a:t>priest</a:t>
            </a:r>
          </a:p>
          <a:p>
            <a:r>
              <a:rPr lang="en-US" sz="3100" dirty="0">
                <a:solidFill>
                  <a:srgbClr val="0070C0"/>
                </a:solidFill>
              </a:rPr>
              <a:t>(</a:t>
            </a:r>
            <a:r>
              <a:rPr lang="en-US" sz="3100" dirty="0" err="1">
                <a:solidFill>
                  <a:srgbClr val="0070C0"/>
                </a:solidFill>
              </a:rPr>
              <a:t>Num</a:t>
            </a:r>
            <a:r>
              <a:rPr lang="en-US" sz="3100" dirty="0">
                <a:solidFill>
                  <a:srgbClr val="0070C0"/>
                </a:solidFill>
              </a:rPr>
              <a:t> 17:2)  Speak unto the children of Israel, and take of every one of them a rod according to the house of their fathers, of all their princes according to the house of their fathers twelve rods: write thou every man's name upon his rod</a:t>
            </a:r>
            <a:r>
              <a:rPr lang="en-US" sz="3100" dirty="0" smtClean="0">
                <a:solidFill>
                  <a:srgbClr val="0070C0"/>
                </a:solidFill>
              </a:rPr>
              <a:t>.</a:t>
            </a:r>
            <a:endParaRPr lang="en-US" sz="3100" dirty="0">
              <a:solidFill>
                <a:srgbClr val="0070C0"/>
              </a:solidFill>
            </a:endParaRPr>
          </a:p>
          <a:p>
            <a:r>
              <a:rPr lang="en-US" sz="3100" dirty="0">
                <a:solidFill>
                  <a:srgbClr val="0070C0"/>
                </a:solidFill>
              </a:rPr>
              <a:t>(</a:t>
            </a:r>
            <a:r>
              <a:rPr lang="en-US" sz="3100" dirty="0" err="1">
                <a:solidFill>
                  <a:srgbClr val="0070C0"/>
                </a:solidFill>
              </a:rPr>
              <a:t>Heb</a:t>
            </a:r>
            <a:r>
              <a:rPr lang="en-US" sz="3100" dirty="0">
                <a:solidFill>
                  <a:srgbClr val="0070C0"/>
                </a:solidFill>
              </a:rPr>
              <a:t> 4:14)  Seeing then that we have a great high priest, that is passed into the heavens, Jesus the Son of God, let us hold fast our profession</a:t>
            </a:r>
            <a:r>
              <a:rPr lang="en-US" sz="3100" dirty="0" smtClean="0"/>
              <a:t>.</a:t>
            </a:r>
            <a:endParaRPr lang="en-US" sz="3100" dirty="0"/>
          </a:p>
        </p:txBody>
      </p:sp>
    </p:spTree>
    <p:extLst>
      <p:ext uri="{BB962C8B-B14F-4D97-AF65-F5344CB8AC3E}">
        <p14:creationId xmlns:p14="http://schemas.microsoft.com/office/powerpoint/2010/main" val="3082432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Typology in Numbers</a:t>
            </a:r>
            <a:endParaRPr lang="en-US" dirty="0"/>
          </a:p>
        </p:txBody>
      </p:sp>
      <p:sp>
        <p:nvSpPr>
          <p:cNvPr id="8" name="Content Placeholder 7"/>
          <p:cNvSpPr>
            <a:spLocks noGrp="1"/>
          </p:cNvSpPr>
          <p:nvPr>
            <p:ph sz="quarter" idx="1"/>
          </p:nvPr>
        </p:nvSpPr>
        <p:spPr>
          <a:xfrm>
            <a:off x="612648" y="1600200"/>
            <a:ext cx="8153400" cy="4953000"/>
          </a:xfrm>
        </p:spPr>
        <p:txBody>
          <a:bodyPr>
            <a:noAutofit/>
          </a:bodyPr>
          <a:lstStyle/>
          <a:p>
            <a:r>
              <a:rPr lang="en-US" sz="3100" b="1" u="sng" dirty="0" smtClean="0"/>
              <a:t>Leprosy forbidden – church discipline </a:t>
            </a:r>
            <a:endParaRPr lang="en-US" sz="3100" b="1" dirty="0" smtClean="0"/>
          </a:p>
          <a:p>
            <a:r>
              <a:rPr lang="en-US" sz="3100" dirty="0">
                <a:solidFill>
                  <a:srgbClr val="0070C0"/>
                </a:solidFill>
              </a:rPr>
              <a:t>(</a:t>
            </a:r>
            <a:r>
              <a:rPr lang="en-US" sz="3100" dirty="0" err="1">
                <a:solidFill>
                  <a:srgbClr val="0070C0"/>
                </a:solidFill>
              </a:rPr>
              <a:t>Num</a:t>
            </a:r>
            <a:r>
              <a:rPr lang="en-US" sz="3100" dirty="0">
                <a:solidFill>
                  <a:srgbClr val="0070C0"/>
                </a:solidFill>
              </a:rPr>
              <a:t> 5:2)  Command the children of Israel, that they put out of the camp every leper, and every one that hath an issue, and whosoever is defiled by the dead:</a:t>
            </a:r>
          </a:p>
          <a:p>
            <a:r>
              <a:rPr lang="en-US" sz="3100" dirty="0">
                <a:solidFill>
                  <a:srgbClr val="0070C0"/>
                </a:solidFill>
              </a:rPr>
              <a:t>(1Co 5:11)  But now I have written unto you not to keep company, if any man that is called a brother be a fornicator, or covetous, or an idolater, or a </a:t>
            </a:r>
            <a:r>
              <a:rPr lang="en-US" sz="3100" dirty="0" err="1">
                <a:solidFill>
                  <a:srgbClr val="0070C0"/>
                </a:solidFill>
              </a:rPr>
              <a:t>railer</a:t>
            </a:r>
            <a:r>
              <a:rPr lang="en-US" sz="3100" dirty="0">
                <a:solidFill>
                  <a:srgbClr val="0070C0"/>
                </a:solidFill>
              </a:rPr>
              <a:t>, or a drunkard, or an </a:t>
            </a:r>
            <a:r>
              <a:rPr lang="en-US" sz="3100" dirty="0" err="1">
                <a:solidFill>
                  <a:srgbClr val="0070C0"/>
                </a:solidFill>
              </a:rPr>
              <a:t>extortioner</a:t>
            </a:r>
            <a:r>
              <a:rPr lang="en-US" sz="3100" dirty="0">
                <a:solidFill>
                  <a:srgbClr val="0070C0"/>
                </a:solidFill>
              </a:rPr>
              <a:t>; with such an one no not to eat.</a:t>
            </a:r>
          </a:p>
        </p:txBody>
      </p:sp>
    </p:spTree>
    <p:extLst>
      <p:ext uri="{BB962C8B-B14F-4D97-AF65-F5344CB8AC3E}">
        <p14:creationId xmlns:p14="http://schemas.microsoft.com/office/powerpoint/2010/main" val="10150437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711</TotalTime>
  <Words>1892</Words>
  <Application>Microsoft Office PowerPoint</Application>
  <PresentationFormat>On-screen Show (4:3)</PresentationFormat>
  <Paragraphs>156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Median</vt:lpstr>
      <vt:lpstr>PowerPoint Presentation</vt:lpstr>
      <vt:lpstr>Numbers</vt:lpstr>
      <vt:lpstr>Numbers:  The Pilgrimage </vt:lpstr>
      <vt:lpstr>Comparison Of Books </vt:lpstr>
      <vt:lpstr>Numbers:  The Pilgrimage</vt:lpstr>
      <vt:lpstr>Messianic Prophecy</vt:lpstr>
      <vt:lpstr>Typology in Numbers</vt:lpstr>
      <vt:lpstr>Typology in Numbers</vt:lpstr>
      <vt:lpstr>Typology in Numbers</vt:lpstr>
      <vt:lpstr>Geographical Movements</vt:lpstr>
      <vt:lpstr>PowerPoint Presentation</vt:lpstr>
      <vt:lpstr>Outline</vt:lpstr>
      <vt:lpstr>Outline</vt:lpstr>
      <vt:lpstr>A.  Discipline in the Wilderness (1:1-9:14)</vt:lpstr>
      <vt:lpstr>PowerPoint Presentation</vt:lpstr>
      <vt:lpstr>PowerPoint Presentation</vt:lpstr>
      <vt:lpstr>A.  Discipline in the Wilderness (1:1-9:14)</vt:lpstr>
      <vt:lpstr>B.  Direction in the Wilderness (9:15-10:36)</vt:lpstr>
      <vt:lpstr>B.  Direction in the Wilderness (9:15-10:36)</vt:lpstr>
      <vt:lpstr>C.  Discontent in the Wilderness (11:1-13:33)</vt:lpstr>
      <vt:lpstr>C.  Discontent in the Wilderness (11:1-13:33)</vt:lpstr>
      <vt:lpstr>PowerPoint Presentation</vt:lpstr>
      <vt:lpstr>D.  Death in the Wilderness (14:1-16:50)</vt:lpstr>
      <vt:lpstr>D.  Death in the Wilderness (14:1-16:50)</vt:lpstr>
      <vt:lpstr>D.  Death in the Wilderness (14:1-16:50)</vt:lpstr>
      <vt:lpstr>Outline</vt:lpstr>
      <vt:lpstr>A.  Recalling the Past (20:1-29)</vt:lpstr>
      <vt:lpstr>B.  Reviewing the Future (27:12-36:13)</vt:lpstr>
      <vt:lpstr>B.  Reviewing the Future (27:12-36:13)</vt:lpstr>
      <vt:lpstr>B.  Reviewing the Future (27:12-36:13)</vt:lpstr>
      <vt:lpstr>B.  Reviewing the Future (27:12-36:13)</vt:lpstr>
      <vt:lpstr>B.  Reviewing the Future (27:12-36:13)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Numbers</dc:title>
  <dc:creator>Jason Sparks</dc:creator>
  <cp:lastModifiedBy>Jason Sparks </cp:lastModifiedBy>
  <cp:revision>44</cp:revision>
  <dcterms:created xsi:type="dcterms:W3CDTF">2013-08-20T20:21:20Z</dcterms:created>
  <dcterms:modified xsi:type="dcterms:W3CDTF">2016-06-29T21:45:37Z</dcterms:modified>
</cp:coreProperties>
</file>