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9" r:id="rId32"/>
    <p:sldId id="290" r:id="rId33"/>
    <p:sldId id="291" r:id="rId34"/>
    <p:sldId id="292" r:id="rId35"/>
    <p:sldId id="293" r:id="rId36"/>
    <p:sldId id="295" r:id="rId37"/>
    <p:sldId id="294" r:id="rId38"/>
    <p:sldId id="296" r:id="rId39"/>
    <p:sldId id="297"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B8810-1F54-4FDC-B24A-00F52D8EBCC5}" type="datetimeFigureOut">
              <a:rPr lang="en-US" smtClean="0"/>
              <a:t>4/26/2014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0A932-8ED5-4B97-95CF-D99341BC7C70}" type="slidenum">
              <a:rPr lang="en-US" smtClean="0"/>
              <a:t>‹#›</a:t>
            </a:fld>
            <a:endParaRPr lang="en-US"/>
          </a:p>
        </p:txBody>
      </p:sp>
    </p:spTree>
    <p:extLst>
      <p:ext uri="{BB962C8B-B14F-4D97-AF65-F5344CB8AC3E}">
        <p14:creationId xmlns:p14="http://schemas.microsoft.com/office/powerpoint/2010/main" val="253319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80A932-8ED5-4B97-95CF-D99341BC7C70}" type="slidenum">
              <a:rPr lang="en-US" smtClean="0"/>
              <a:t>1</a:t>
            </a:fld>
            <a:endParaRPr lang="en-US"/>
          </a:p>
        </p:txBody>
      </p:sp>
    </p:spTree>
    <p:extLst>
      <p:ext uri="{BB962C8B-B14F-4D97-AF65-F5344CB8AC3E}">
        <p14:creationId xmlns:p14="http://schemas.microsoft.com/office/powerpoint/2010/main" val="57304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822B0E1-491E-4EDB-9451-F0C14CC491C6}"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2B0E1-491E-4EDB-9451-F0C14CC491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2B0E1-491E-4EDB-9451-F0C14CC491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2B0E1-491E-4EDB-9451-F0C14CC491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2B0E1-491E-4EDB-9451-F0C14CC491C6}"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22B0E1-491E-4EDB-9451-F0C14CC491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22B0E1-491E-4EDB-9451-F0C14CC491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22B0E1-491E-4EDB-9451-F0C14CC491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22B0E1-491E-4EDB-9451-F0C14CC491C6}"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22B0E1-491E-4EDB-9451-F0C14CC491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06A6DC6-2E8B-4766-BD11-4FB5491018E3}" type="datetimeFigureOut">
              <a:rPr lang="en-US" smtClean="0"/>
              <a:t>4/26/2014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22B0E1-491E-4EDB-9451-F0C14CC491C6}"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06A6DC6-2E8B-4766-BD11-4FB5491018E3}" type="datetimeFigureOut">
              <a:rPr lang="en-US" smtClean="0"/>
              <a:t>4/26/2014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22B0E1-491E-4EDB-9451-F0C14CC491C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New Testament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73471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lstStyle/>
          <a:p>
            <a:r>
              <a:rPr lang="en-US" dirty="0" smtClean="0"/>
              <a:t>Out of 1,068 verses, 644 contain the actual words of Jesus </a:t>
            </a:r>
          </a:p>
          <a:p>
            <a:pPr lvl="1"/>
            <a:r>
              <a:rPr lang="en-US" dirty="0" smtClean="0"/>
              <a:t>That equals 3/5ths of Matthews gospel </a:t>
            </a:r>
          </a:p>
          <a:p>
            <a:r>
              <a:rPr lang="en-US" dirty="0" smtClean="0"/>
              <a:t>The main theme of Matthew is “The King and His Kingdom”</a:t>
            </a:r>
          </a:p>
          <a:p>
            <a:pPr lvl="1"/>
            <a:r>
              <a:rPr lang="en-US" dirty="0" smtClean="0"/>
              <a:t>“Kingdom of Heaven” used repeatedly but in no other gospels</a:t>
            </a:r>
          </a:p>
          <a:p>
            <a:pPr lvl="1"/>
            <a:r>
              <a:rPr lang="en-US" dirty="0" smtClean="0"/>
              <a:t>“Father in heaven” used repeatedly and only twice in Mark</a:t>
            </a:r>
          </a:p>
          <a:p>
            <a:pPr lvl="1"/>
            <a:endParaRPr lang="en-US" dirty="0" smtClean="0"/>
          </a:p>
          <a:p>
            <a:pPr lvl="1"/>
            <a:endParaRPr lang="en-US" dirty="0" smtClean="0"/>
          </a:p>
        </p:txBody>
      </p:sp>
    </p:spTree>
    <p:extLst>
      <p:ext uri="{BB962C8B-B14F-4D97-AF65-F5344CB8AC3E}">
        <p14:creationId xmlns:p14="http://schemas.microsoft.com/office/powerpoint/2010/main" val="779706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lstStyle/>
          <a:p>
            <a:r>
              <a:rPr lang="en-US" dirty="0" smtClean="0"/>
              <a:t>He doesn’t follow a strict chronological order </a:t>
            </a:r>
          </a:p>
          <a:p>
            <a:r>
              <a:rPr lang="en-US" dirty="0" smtClean="0"/>
              <a:t>He is </a:t>
            </a:r>
            <a:r>
              <a:rPr lang="en-US" dirty="0" err="1" smtClean="0"/>
              <a:t>mearly</a:t>
            </a:r>
            <a:r>
              <a:rPr lang="en-US" dirty="0" smtClean="0"/>
              <a:t> stating facts in order to convince them that Jesus is the messiah</a:t>
            </a:r>
          </a:p>
          <a:p>
            <a:pPr lvl="1"/>
            <a:r>
              <a:rPr lang="en-US" dirty="0" smtClean="0"/>
              <a:t>He record 20 miracles (36 recorded in all 4 gospel) and places them all in 2 chapters </a:t>
            </a:r>
          </a:p>
          <a:p>
            <a:pPr lvl="1"/>
            <a:r>
              <a:rPr lang="en-US" dirty="0" smtClean="0"/>
              <a:t>He then records 3 straight chapters of discourses </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034381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rmAutofit/>
          </a:bodyPr>
          <a:lstStyle/>
          <a:p>
            <a:r>
              <a:rPr lang="en-US" dirty="0" smtClean="0"/>
              <a:t>He tells us what Jesus </a:t>
            </a:r>
            <a:r>
              <a:rPr lang="en-US" i="1" u="sng" dirty="0" smtClean="0"/>
              <a:t>taught, wrought</a:t>
            </a:r>
            <a:r>
              <a:rPr lang="en-US" dirty="0" smtClean="0"/>
              <a:t>, and what people </a:t>
            </a:r>
            <a:r>
              <a:rPr lang="en-US" i="1" u="sng" dirty="0" smtClean="0"/>
              <a:t>thought</a:t>
            </a:r>
          </a:p>
          <a:p>
            <a:r>
              <a:rPr lang="en-US" dirty="0" smtClean="0"/>
              <a:t>He concentrates on the things that would interest the Jewish people </a:t>
            </a:r>
          </a:p>
          <a:p>
            <a:pPr lvl="1"/>
            <a:r>
              <a:rPr lang="en-US" dirty="0" smtClean="0"/>
              <a:t>Did Jesus claim to be the Messiah </a:t>
            </a:r>
          </a:p>
          <a:p>
            <a:pPr lvl="1"/>
            <a:r>
              <a:rPr lang="en-US" dirty="0" smtClean="0"/>
              <a:t>Was he from the lineage of David</a:t>
            </a:r>
          </a:p>
          <a:p>
            <a:pPr lvl="1"/>
            <a:r>
              <a:rPr lang="en-US" dirty="0" smtClean="0"/>
              <a:t>Did he uphold the law</a:t>
            </a:r>
          </a:p>
          <a:p>
            <a:pPr lvl="1"/>
            <a:r>
              <a:rPr lang="en-US" dirty="0" smtClean="0"/>
              <a:t>Did he fulfill the Old </a:t>
            </a:r>
            <a:r>
              <a:rPr lang="en-US" dirty="0"/>
              <a:t>T</a:t>
            </a:r>
            <a:r>
              <a:rPr lang="en-US" dirty="0" smtClean="0"/>
              <a:t>estament prophecies about the Messiah </a:t>
            </a:r>
          </a:p>
          <a:p>
            <a:pPr lvl="1"/>
            <a:endParaRPr lang="en-US" dirty="0" smtClean="0"/>
          </a:p>
          <a:p>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691642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a:xfrm>
            <a:off x="1435608" y="1447800"/>
            <a:ext cx="7498080" cy="4495800"/>
          </a:xfrm>
        </p:spPr>
        <p:txBody>
          <a:bodyPr>
            <a:normAutofit fontScale="92500" lnSpcReduction="20000"/>
          </a:bodyPr>
          <a:lstStyle/>
          <a:p>
            <a:r>
              <a:rPr lang="en-US" sz="3000" dirty="0" smtClean="0"/>
              <a:t>“Matthew hammers home over and over again that Jesus fulfilled the Old Testament prophecies concerning the Messiah”</a:t>
            </a:r>
          </a:p>
          <a:p>
            <a:r>
              <a:rPr lang="en-US" sz="3000" dirty="0" smtClean="0"/>
              <a:t>12 times he says </a:t>
            </a:r>
            <a:r>
              <a:rPr lang="en-US" sz="3000" i="1" dirty="0" smtClean="0"/>
              <a:t>“that it might be fulfilled” </a:t>
            </a:r>
            <a:r>
              <a:rPr lang="en-US" sz="3000" dirty="0" smtClean="0"/>
              <a:t>and follow ups with an Old Testament quotation </a:t>
            </a:r>
          </a:p>
          <a:p>
            <a:r>
              <a:rPr lang="en-US" sz="3000" dirty="0" smtClean="0"/>
              <a:t>12 more time he says the parallel expression </a:t>
            </a:r>
            <a:r>
              <a:rPr lang="en-US" sz="3000" i="1" dirty="0" smtClean="0"/>
              <a:t>“which was spoken” </a:t>
            </a:r>
            <a:r>
              <a:rPr lang="en-US" sz="3000" dirty="0" smtClean="0"/>
              <a:t>and follows it up with and Old Testament quotation</a:t>
            </a:r>
          </a:p>
          <a:p>
            <a:r>
              <a:rPr lang="en-US" sz="3000" dirty="0" smtClean="0"/>
              <a:t>“The outline of Matthew clearly shows us that Jesus is the long-awaited Son of David, King of Israel, and Gods’ promised Messiah.”</a:t>
            </a:r>
          </a:p>
          <a:p>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922415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653796" indent="-571500">
              <a:buFont typeface="+mj-lt"/>
              <a:buAutoNum type="romanUcPeriod"/>
            </a:pPr>
            <a:r>
              <a:rPr lang="en-US" dirty="0" smtClean="0"/>
              <a:t>The King is Revealed (Ch. 1-9)</a:t>
            </a:r>
          </a:p>
          <a:p>
            <a:pPr marL="653796" indent="-571500">
              <a:buFont typeface="+mj-lt"/>
              <a:buAutoNum type="romanUcPeriod"/>
            </a:pPr>
            <a:r>
              <a:rPr lang="en-US" dirty="0" smtClean="0"/>
              <a:t>The King is Resisted (Ch. 10:1-16:12)</a:t>
            </a:r>
          </a:p>
          <a:p>
            <a:pPr marL="653796" indent="-571500">
              <a:buFont typeface="+mj-lt"/>
              <a:buAutoNum type="romanUcPeriod"/>
            </a:pPr>
            <a:r>
              <a:rPr lang="en-US" dirty="0" smtClean="0"/>
              <a:t>The King is Rejected (Ch. 16:13-27:66)</a:t>
            </a:r>
          </a:p>
          <a:p>
            <a:pPr marL="653796" indent="-571500">
              <a:buFont typeface="+mj-lt"/>
              <a:buAutoNum type="romanUcPeriod"/>
            </a:pPr>
            <a:r>
              <a:rPr lang="en-US" dirty="0" smtClean="0"/>
              <a:t>The King is Raised (Ch. 28)</a:t>
            </a:r>
          </a:p>
          <a:p>
            <a:pPr marL="870966" lvl="1" indent="-514350">
              <a:buAutoNum type="alphaUcPeriod"/>
            </a:pPr>
            <a:endParaRPr lang="en-US" dirty="0" smtClean="0"/>
          </a:p>
        </p:txBody>
      </p:sp>
    </p:spTree>
    <p:extLst>
      <p:ext uri="{BB962C8B-B14F-4D97-AF65-F5344CB8AC3E}">
        <p14:creationId xmlns:p14="http://schemas.microsoft.com/office/powerpoint/2010/main" val="306087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King is Revealed (Ch. 1-9</a:t>
            </a:r>
            <a:r>
              <a:rPr lang="en-US" sz="3600" dirty="0" smtClean="0"/>
              <a:t>)</a:t>
            </a:r>
            <a:endParaRPr lang="en-US" sz="3600" dirty="0"/>
          </a:p>
        </p:txBody>
      </p:sp>
      <p:sp>
        <p:nvSpPr>
          <p:cNvPr id="3" name="Content Placeholder 2"/>
          <p:cNvSpPr>
            <a:spLocks noGrp="1"/>
          </p:cNvSpPr>
          <p:nvPr>
            <p:ph idx="1"/>
          </p:nvPr>
        </p:nvSpPr>
        <p:spPr/>
        <p:txBody>
          <a:bodyPr>
            <a:normAutofit/>
          </a:bodyPr>
          <a:lstStyle/>
          <a:p>
            <a:pPr marL="596646" indent="-514350">
              <a:buFont typeface="+mj-lt"/>
              <a:buAutoNum type="alphaUcPeriod"/>
            </a:pPr>
            <a:r>
              <a:rPr lang="en-US" dirty="0" smtClean="0"/>
              <a:t>His Person (1:1-4:11)</a:t>
            </a:r>
          </a:p>
          <a:p>
            <a:pPr marL="870966" lvl="1" indent="-514350">
              <a:buFont typeface="+mj-lt"/>
              <a:buAutoNum type="arabicParenR"/>
            </a:pPr>
            <a:r>
              <a:rPr lang="en-US" dirty="0" smtClean="0"/>
              <a:t>The Messiah’s </a:t>
            </a:r>
            <a:r>
              <a:rPr lang="en-US" dirty="0" err="1" smtClean="0"/>
              <a:t>Anscestry</a:t>
            </a:r>
            <a:r>
              <a:rPr lang="en-US" dirty="0" smtClean="0"/>
              <a:t> (1:1-17)</a:t>
            </a:r>
          </a:p>
          <a:p>
            <a:pPr lvl="1"/>
            <a:r>
              <a:rPr lang="en-US" dirty="0" smtClean="0"/>
              <a:t>Matthew begins with a  revelation of the  person of Jesus Christ</a:t>
            </a:r>
          </a:p>
          <a:p>
            <a:pPr lvl="1"/>
            <a:r>
              <a:rPr lang="en-US" dirty="0" smtClean="0"/>
              <a:t>The messiah had to be from the tribe of Judah and from the family of David</a:t>
            </a:r>
          </a:p>
          <a:p>
            <a:pPr lvl="1"/>
            <a:r>
              <a:rPr lang="en-US" dirty="0" smtClean="0"/>
              <a:t>The Genealogy bores us but to a Jew this would immediately grab their attention</a:t>
            </a:r>
          </a:p>
          <a:p>
            <a:pPr lvl="1"/>
            <a:r>
              <a:rPr lang="en-US" dirty="0" smtClean="0"/>
              <a:t>Their ancestry as well as a direct link to the messiah</a:t>
            </a:r>
          </a:p>
          <a:p>
            <a:pPr lvl="1"/>
            <a:endParaRPr lang="en-US" dirty="0"/>
          </a:p>
        </p:txBody>
      </p:sp>
    </p:spTree>
    <p:extLst>
      <p:ext uri="{BB962C8B-B14F-4D97-AF65-F5344CB8AC3E}">
        <p14:creationId xmlns:p14="http://schemas.microsoft.com/office/powerpoint/2010/main" val="2598071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King is Revealed (Ch. 1-9</a:t>
            </a:r>
            <a:r>
              <a:rPr lang="en-US" sz="3600" dirty="0" smtClean="0"/>
              <a:t>)</a:t>
            </a:r>
            <a:endParaRPr lang="en-US" sz="3600" dirty="0"/>
          </a:p>
        </p:txBody>
      </p:sp>
      <p:sp>
        <p:nvSpPr>
          <p:cNvPr id="3" name="Content Placeholder 2"/>
          <p:cNvSpPr>
            <a:spLocks noGrp="1"/>
          </p:cNvSpPr>
          <p:nvPr>
            <p:ph idx="1"/>
          </p:nvPr>
        </p:nvSpPr>
        <p:spPr/>
        <p:txBody>
          <a:bodyPr/>
          <a:lstStyle/>
          <a:p>
            <a:pPr lvl="1"/>
            <a:r>
              <a:rPr lang="en-US" dirty="0" smtClean="0"/>
              <a:t>Matthew’s genealogy is different that Luke’s </a:t>
            </a:r>
          </a:p>
          <a:p>
            <a:pPr lvl="1"/>
            <a:r>
              <a:rPr lang="en-US" dirty="0" smtClean="0"/>
              <a:t>Matthew gives the regal line ending in Joseph, the earthly (foster) father of Jesus and showed Christ to be the Son of David and the Son of Solomon</a:t>
            </a:r>
          </a:p>
          <a:p>
            <a:pPr lvl="1"/>
            <a:r>
              <a:rPr lang="en-US" dirty="0" smtClean="0"/>
              <a:t>Luke gives the legal line through Nathan who is a brother of Solomon and ends with Mary who is the Lord’s mother </a:t>
            </a:r>
          </a:p>
          <a:p>
            <a:pPr lvl="1"/>
            <a:endParaRPr lang="en-US" dirty="0"/>
          </a:p>
        </p:txBody>
      </p:sp>
    </p:spTree>
    <p:extLst>
      <p:ext uri="{BB962C8B-B14F-4D97-AF65-F5344CB8AC3E}">
        <p14:creationId xmlns:p14="http://schemas.microsoft.com/office/powerpoint/2010/main" val="1651144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King is Revealed (Ch. 1-9</a:t>
            </a:r>
            <a:r>
              <a:rPr lang="en-US" sz="3600" dirty="0" smtClean="0"/>
              <a:t>)</a:t>
            </a:r>
            <a:endParaRPr lang="en-US" sz="3600" dirty="0"/>
          </a:p>
        </p:txBody>
      </p:sp>
      <p:sp>
        <p:nvSpPr>
          <p:cNvPr id="3" name="Content Placeholder 2"/>
          <p:cNvSpPr>
            <a:spLocks noGrp="1"/>
          </p:cNvSpPr>
          <p:nvPr>
            <p:ph idx="1"/>
          </p:nvPr>
        </p:nvSpPr>
        <p:spPr/>
        <p:txBody>
          <a:bodyPr>
            <a:normAutofit fontScale="92500"/>
          </a:bodyPr>
          <a:lstStyle/>
          <a:p>
            <a:pPr marL="596646" indent="-514350">
              <a:buFont typeface="+mj-lt"/>
              <a:buAutoNum type="alphaUcPeriod"/>
            </a:pPr>
            <a:r>
              <a:rPr lang="en-US" dirty="0" smtClean="0"/>
              <a:t>His Person (1:1-4:11)</a:t>
            </a:r>
          </a:p>
          <a:p>
            <a:pPr marL="870966" lvl="1" indent="-514350">
              <a:buAutoNum type="arabicParenR" startAt="2"/>
            </a:pPr>
            <a:r>
              <a:rPr lang="en-US" dirty="0" smtClean="0"/>
              <a:t>The Messiah’s Advent (1:18-2:23)</a:t>
            </a:r>
          </a:p>
          <a:p>
            <a:pPr marL="870966" lvl="1" indent="-514350"/>
            <a:r>
              <a:rPr lang="en-US" dirty="0" smtClean="0"/>
              <a:t>The messiah had to be born in Bethlehem</a:t>
            </a:r>
          </a:p>
          <a:p>
            <a:pPr marL="870966" lvl="1" indent="-514350">
              <a:buAutoNum type="arabicParenR" startAt="3"/>
            </a:pPr>
            <a:r>
              <a:rPr lang="en-US" dirty="0" smtClean="0"/>
              <a:t>The Messiah’s Ambassador (Ch. 3)</a:t>
            </a:r>
          </a:p>
          <a:p>
            <a:pPr marL="870966" lvl="1" indent="-514350"/>
            <a:r>
              <a:rPr lang="en-US" dirty="0" smtClean="0"/>
              <a:t>The messiah had to be preceded by a prophet</a:t>
            </a:r>
          </a:p>
          <a:p>
            <a:pPr marL="870966" lvl="1" indent="-514350"/>
            <a:r>
              <a:rPr lang="en-US" dirty="0" smtClean="0"/>
              <a:t>God had promised to send “one coming in the spirit and power of Elijah” and that was John the Baptist </a:t>
            </a:r>
          </a:p>
          <a:p>
            <a:pPr marL="870966" lvl="1" indent="-514350"/>
            <a:r>
              <a:rPr lang="en-US" dirty="0" smtClean="0"/>
              <a:t>He had stepped on the scene and told the people to repent and revival had broke out </a:t>
            </a:r>
          </a:p>
        </p:txBody>
      </p:sp>
    </p:spTree>
    <p:extLst>
      <p:ext uri="{BB962C8B-B14F-4D97-AF65-F5344CB8AC3E}">
        <p14:creationId xmlns:p14="http://schemas.microsoft.com/office/powerpoint/2010/main" val="2986221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King is Revealed (Ch. 1-9</a:t>
            </a:r>
            <a:r>
              <a:rPr lang="en-US" sz="3600" dirty="0" smtClean="0"/>
              <a:t>)</a:t>
            </a:r>
            <a:endParaRPr lang="en-US" sz="3600" dirty="0"/>
          </a:p>
        </p:txBody>
      </p:sp>
      <p:sp>
        <p:nvSpPr>
          <p:cNvPr id="3" name="Content Placeholder 2"/>
          <p:cNvSpPr>
            <a:spLocks noGrp="1"/>
          </p:cNvSpPr>
          <p:nvPr>
            <p:ph idx="1"/>
          </p:nvPr>
        </p:nvSpPr>
        <p:spPr/>
        <p:txBody>
          <a:bodyPr>
            <a:normAutofit lnSpcReduction="10000"/>
          </a:bodyPr>
          <a:lstStyle/>
          <a:p>
            <a:pPr marL="596646" indent="-514350">
              <a:buFont typeface="+mj-lt"/>
              <a:buAutoNum type="alphaUcPeriod"/>
            </a:pPr>
            <a:r>
              <a:rPr lang="en-US" dirty="0" smtClean="0"/>
              <a:t>His Person (1:1-4:11)</a:t>
            </a:r>
          </a:p>
          <a:p>
            <a:pPr marL="870966" lvl="1" indent="-514350">
              <a:buAutoNum type="arabicParenR" startAt="4"/>
            </a:pPr>
            <a:r>
              <a:rPr lang="en-US" dirty="0" smtClean="0"/>
              <a:t>The Messiah’s Adversary (4:1-11)</a:t>
            </a:r>
          </a:p>
          <a:p>
            <a:pPr marL="870966" lvl="1" indent="-514350"/>
            <a:r>
              <a:rPr lang="en-US" dirty="0" smtClean="0"/>
              <a:t>This is when Satan tempts Jesus with the lust of the eye , the lust of the flesh, and the pride of life</a:t>
            </a:r>
          </a:p>
          <a:p>
            <a:pPr marL="870966" lvl="1" indent="-514350"/>
            <a:r>
              <a:rPr lang="en-US" dirty="0" smtClean="0"/>
              <a:t>All he did was prove that Jesus couldn’t sin </a:t>
            </a:r>
            <a:endParaRPr lang="en-US" dirty="0"/>
          </a:p>
          <a:p>
            <a:pPr marL="596646" indent="-514350">
              <a:buAutoNum type="alphaUcPeriod" startAt="2"/>
            </a:pPr>
            <a:r>
              <a:rPr lang="en-US" dirty="0" smtClean="0"/>
              <a:t>His Purpose (4:12-7:29)</a:t>
            </a:r>
          </a:p>
          <a:p>
            <a:pPr marL="870966" lvl="1" indent="-514350"/>
            <a:r>
              <a:rPr lang="en-US" dirty="0"/>
              <a:t>(Mat 4:17)  From that time Jesus began to preach, and to say, Repent: for the kingdom of heaven is at hand</a:t>
            </a:r>
            <a:r>
              <a:rPr lang="en-US" dirty="0" smtClean="0"/>
              <a:t>.</a:t>
            </a:r>
            <a:endParaRPr lang="en-US" dirty="0"/>
          </a:p>
        </p:txBody>
      </p:sp>
    </p:spTree>
    <p:extLst>
      <p:ext uri="{BB962C8B-B14F-4D97-AF65-F5344CB8AC3E}">
        <p14:creationId xmlns:p14="http://schemas.microsoft.com/office/powerpoint/2010/main" val="1461969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King is Revealed (Ch. 1-9</a:t>
            </a:r>
            <a:r>
              <a:rPr lang="en-US" sz="3600" dirty="0" smtClean="0"/>
              <a:t>)</a:t>
            </a:r>
            <a:endParaRPr lang="en-US" sz="3600" dirty="0"/>
          </a:p>
        </p:txBody>
      </p:sp>
      <p:sp>
        <p:nvSpPr>
          <p:cNvPr id="3" name="Content Placeholder 2"/>
          <p:cNvSpPr>
            <a:spLocks noGrp="1"/>
          </p:cNvSpPr>
          <p:nvPr>
            <p:ph idx="1"/>
          </p:nvPr>
        </p:nvSpPr>
        <p:spPr/>
        <p:txBody>
          <a:bodyPr>
            <a:normAutofit fontScale="92500" lnSpcReduction="20000"/>
          </a:bodyPr>
          <a:lstStyle/>
          <a:p>
            <a:pPr marL="870966" lvl="1" indent="-514350"/>
            <a:r>
              <a:rPr lang="en-US" dirty="0" smtClean="0"/>
              <a:t>The next 3 chapters contain one of the most famous sermons ever preached</a:t>
            </a:r>
          </a:p>
          <a:p>
            <a:pPr marL="870966" lvl="1" indent="-514350"/>
            <a:r>
              <a:rPr lang="en-US" dirty="0" smtClean="0"/>
              <a:t>“The </a:t>
            </a:r>
            <a:r>
              <a:rPr lang="en-US" dirty="0"/>
              <a:t>S</a:t>
            </a:r>
            <a:r>
              <a:rPr lang="en-US" dirty="0" smtClean="0"/>
              <a:t>ermon On </a:t>
            </a:r>
            <a:r>
              <a:rPr lang="en-US" dirty="0"/>
              <a:t>T</a:t>
            </a:r>
            <a:r>
              <a:rPr lang="en-US" dirty="0" smtClean="0"/>
              <a:t>he Mount”</a:t>
            </a:r>
          </a:p>
          <a:p>
            <a:pPr marL="870966" lvl="1" indent="-514350"/>
            <a:r>
              <a:rPr lang="en-US" dirty="0" smtClean="0"/>
              <a:t>“In sweeping statements the King revealed His concepts of the kingdom as spiritual, otherworldly, and yet intensely practical.  He boldly lifted the law of Moses to a higher plane and , brushing aside, all cumbersome traditions and evasive interpretations, faced men with laws of behavior that, humanly speaking, are impossible to obey.  Yet he practiced the life He preached, living it out day by day, moment by moment, for 33 and an half magnificent years.”</a:t>
            </a:r>
          </a:p>
        </p:txBody>
      </p:sp>
    </p:spTree>
    <p:extLst>
      <p:ext uri="{BB962C8B-B14F-4D97-AF65-F5344CB8AC3E}">
        <p14:creationId xmlns:p14="http://schemas.microsoft.com/office/powerpoint/2010/main" val="2135371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Silent Years </a:t>
            </a:r>
            <a:endParaRPr lang="en-US" dirty="0"/>
          </a:p>
        </p:txBody>
      </p:sp>
      <p:sp>
        <p:nvSpPr>
          <p:cNvPr id="3" name="Content Placeholder 2"/>
          <p:cNvSpPr>
            <a:spLocks noGrp="1"/>
          </p:cNvSpPr>
          <p:nvPr>
            <p:ph idx="1"/>
          </p:nvPr>
        </p:nvSpPr>
        <p:spPr/>
        <p:txBody>
          <a:bodyPr>
            <a:normAutofit/>
          </a:bodyPr>
          <a:lstStyle/>
          <a:p>
            <a:r>
              <a:rPr lang="en-US" dirty="0" smtClean="0"/>
              <a:t>For 4oo hundred years God was silent </a:t>
            </a:r>
          </a:p>
          <a:p>
            <a:r>
              <a:rPr lang="en-US" dirty="0" smtClean="0"/>
              <a:t>The </a:t>
            </a:r>
            <a:r>
              <a:rPr lang="en-US" dirty="0" err="1" smtClean="0"/>
              <a:t>Aprochryphia</a:t>
            </a:r>
            <a:r>
              <a:rPr lang="en-US" dirty="0" smtClean="0"/>
              <a:t> </a:t>
            </a:r>
          </a:p>
          <a:p>
            <a:pPr lvl="1"/>
            <a:r>
              <a:rPr lang="en-US" dirty="0" smtClean="0"/>
              <a:t>Not Divine – a history book </a:t>
            </a:r>
          </a:p>
          <a:p>
            <a:r>
              <a:rPr lang="en-US" dirty="0" smtClean="0"/>
              <a:t>There was a vast change in the world in these 400 years</a:t>
            </a:r>
          </a:p>
          <a:p>
            <a:r>
              <a:rPr lang="en-US" dirty="0" smtClean="0"/>
              <a:t>Persia was replaced by Rome</a:t>
            </a:r>
          </a:p>
          <a:p>
            <a:r>
              <a:rPr lang="en-US" dirty="0" smtClean="0"/>
              <a:t>Hebrew language dead and Aramaic and Greek are the new languages</a:t>
            </a:r>
          </a:p>
          <a:p>
            <a:endParaRPr lang="en-US" dirty="0" smtClean="0"/>
          </a:p>
        </p:txBody>
      </p:sp>
    </p:spTree>
    <p:extLst>
      <p:ext uri="{BB962C8B-B14F-4D97-AF65-F5344CB8AC3E}">
        <p14:creationId xmlns:p14="http://schemas.microsoft.com/office/powerpoint/2010/main" val="230807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King is Revealed (Ch. 1-9</a:t>
            </a:r>
            <a:r>
              <a:rPr lang="en-US" sz="3600" dirty="0" smtClean="0"/>
              <a:t>)</a:t>
            </a:r>
            <a:endParaRPr lang="en-US" sz="3600" dirty="0"/>
          </a:p>
        </p:txBody>
      </p:sp>
      <p:sp>
        <p:nvSpPr>
          <p:cNvPr id="3" name="Content Placeholder 2"/>
          <p:cNvSpPr>
            <a:spLocks noGrp="1"/>
          </p:cNvSpPr>
          <p:nvPr>
            <p:ph idx="1"/>
          </p:nvPr>
        </p:nvSpPr>
        <p:spPr/>
        <p:txBody>
          <a:bodyPr>
            <a:normAutofit/>
          </a:bodyPr>
          <a:lstStyle/>
          <a:p>
            <a:pPr marL="596646" indent="-514350">
              <a:buAutoNum type="alphaUcPeriod" startAt="3"/>
            </a:pPr>
            <a:r>
              <a:rPr lang="en-US" dirty="0" smtClean="0"/>
              <a:t>His Power (Ch. 8-9)</a:t>
            </a:r>
          </a:p>
          <a:p>
            <a:pPr marL="870966" lvl="1" indent="-514350"/>
            <a:r>
              <a:rPr lang="en-US" dirty="0" smtClean="0"/>
              <a:t>No king that ever lived had the power that Jesus had</a:t>
            </a:r>
          </a:p>
          <a:p>
            <a:pPr marL="870966" lvl="1" indent="-514350"/>
            <a:r>
              <a:rPr lang="en-US" dirty="0" smtClean="0"/>
              <a:t>He healed the sick, cleansed the lepers, cast out demons, made the blind to see </a:t>
            </a:r>
          </a:p>
          <a:p>
            <a:pPr marL="870966" lvl="1" indent="-514350"/>
            <a:r>
              <a:rPr lang="en-US" dirty="0" smtClean="0"/>
              <a:t>In 2 chapters we see 20 miracles </a:t>
            </a:r>
          </a:p>
          <a:p>
            <a:pPr marL="356616" lvl="1" indent="0">
              <a:buNone/>
            </a:pPr>
            <a:endParaRPr lang="en-US" dirty="0" smtClean="0"/>
          </a:p>
        </p:txBody>
      </p:sp>
    </p:spTree>
    <p:extLst>
      <p:ext uri="{BB962C8B-B14F-4D97-AF65-F5344CB8AC3E}">
        <p14:creationId xmlns:p14="http://schemas.microsoft.com/office/powerpoint/2010/main" val="2499891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The </a:t>
            </a:r>
            <a:r>
              <a:rPr lang="en-US" sz="3200" dirty="0"/>
              <a:t>King is Resisted (Ch. 10:1-16:12</a:t>
            </a:r>
            <a:r>
              <a:rPr lang="en-US" sz="3200" dirty="0" smtClean="0"/>
              <a:t>)</a:t>
            </a:r>
            <a:endParaRPr lang="en-US" sz="3200" dirty="0"/>
          </a:p>
        </p:txBody>
      </p:sp>
      <p:sp>
        <p:nvSpPr>
          <p:cNvPr id="3" name="Content Placeholder 2"/>
          <p:cNvSpPr>
            <a:spLocks noGrp="1"/>
          </p:cNvSpPr>
          <p:nvPr>
            <p:ph idx="1"/>
          </p:nvPr>
        </p:nvSpPr>
        <p:spPr/>
        <p:txBody>
          <a:bodyPr>
            <a:normAutofit fontScale="92500" lnSpcReduction="20000"/>
          </a:bodyPr>
          <a:lstStyle/>
          <a:p>
            <a:pPr marL="596646" indent="-514350">
              <a:buFont typeface="+mj-lt"/>
              <a:buAutoNum type="alphaUcPeriod"/>
            </a:pPr>
            <a:r>
              <a:rPr lang="en-US" dirty="0" smtClean="0"/>
              <a:t>The Resistance Foretold (Ch. 10)</a:t>
            </a:r>
          </a:p>
          <a:p>
            <a:r>
              <a:rPr lang="en-US" dirty="0" smtClean="0"/>
              <a:t>The Jews wanted a King to come an smash the power of Rome and make Israel the controlling empire</a:t>
            </a:r>
          </a:p>
          <a:p>
            <a:r>
              <a:rPr lang="en-US" dirty="0" smtClean="0"/>
              <a:t>When they found out that that was not Jesus’ plan the resistance began </a:t>
            </a:r>
          </a:p>
          <a:p>
            <a:r>
              <a:rPr lang="en-US" dirty="0" smtClean="0"/>
              <a:t>Jesus warns his disciples as he sends them out into the world to spread the gospel </a:t>
            </a:r>
          </a:p>
          <a:p>
            <a:r>
              <a:rPr lang="en-US" dirty="0"/>
              <a:t>(Mat 10:16)  Behold, I send you forth as sheep in the midst of wolves: be ye therefore wise as serpents, and harmless as doves</a:t>
            </a:r>
            <a:r>
              <a:rPr lang="en-US" dirty="0" smtClean="0"/>
              <a:t>.</a:t>
            </a:r>
            <a:endParaRPr lang="en-US" dirty="0"/>
          </a:p>
        </p:txBody>
      </p:sp>
    </p:spTree>
    <p:extLst>
      <p:ext uri="{BB962C8B-B14F-4D97-AF65-F5344CB8AC3E}">
        <p14:creationId xmlns:p14="http://schemas.microsoft.com/office/powerpoint/2010/main" val="602321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The </a:t>
            </a:r>
            <a:r>
              <a:rPr lang="en-US" sz="3200" dirty="0"/>
              <a:t>King is Resisted (Ch. 10:1-16:12</a:t>
            </a:r>
            <a:r>
              <a:rPr lang="en-US" sz="3200" dirty="0" smtClean="0"/>
              <a:t>)</a:t>
            </a:r>
            <a:endParaRPr lang="en-US" sz="3200" dirty="0"/>
          </a:p>
        </p:txBody>
      </p:sp>
      <p:sp>
        <p:nvSpPr>
          <p:cNvPr id="3" name="Content Placeholder 2"/>
          <p:cNvSpPr>
            <a:spLocks noGrp="1"/>
          </p:cNvSpPr>
          <p:nvPr>
            <p:ph idx="1"/>
          </p:nvPr>
        </p:nvSpPr>
        <p:spPr/>
        <p:txBody>
          <a:bodyPr>
            <a:normAutofit fontScale="92500" lnSpcReduction="10000"/>
          </a:bodyPr>
          <a:lstStyle/>
          <a:p>
            <a:pPr marL="596646" indent="-514350">
              <a:buAutoNum type="alphaUcPeriod" startAt="2"/>
            </a:pPr>
            <a:r>
              <a:rPr lang="en-US" dirty="0" smtClean="0"/>
              <a:t>The Resistance Felt (Ch. 11)</a:t>
            </a:r>
          </a:p>
          <a:p>
            <a:r>
              <a:rPr lang="en-US" dirty="0" smtClean="0"/>
              <a:t>Matthew speaks of the imprisonment of John the Baptist </a:t>
            </a:r>
          </a:p>
          <a:p>
            <a:pPr marL="596646" indent="-514350">
              <a:buAutoNum type="alphaUcPeriod" startAt="3"/>
            </a:pPr>
            <a:r>
              <a:rPr lang="en-US" dirty="0" smtClean="0"/>
              <a:t>The Resistance Focused (Ch. 12:1-14:12)</a:t>
            </a:r>
          </a:p>
          <a:p>
            <a:r>
              <a:rPr lang="en-US" dirty="0" smtClean="0"/>
              <a:t>This is the turning point of the gospel </a:t>
            </a:r>
          </a:p>
          <a:p>
            <a:r>
              <a:rPr lang="en-US" dirty="0" smtClean="0"/>
              <a:t>The Jews accuse Jesus of performing his miracles in the power of Satan </a:t>
            </a:r>
          </a:p>
          <a:p>
            <a:r>
              <a:rPr lang="en-US" dirty="0" smtClean="0"/>
              <a:t>That is when he begins to speak in parables as if to hide the truth from the Christ rejecting crowd</a:t>
            </a:r>
          </a:p>
          <a:p>
            <a:endParaRPr lang="en-US" dirty="0"/>
          </a:p>
        </p:txBody>
      </p:sp>
    </p:spTree>
    <p:extLst>
      <p:ext uri="{BB962C8B-B14F-4D97-AF65-F5344CB8AC3E}">
        <p14:creationId xmlns:p14="http://schemas.microsoft.com/office/powerpoint/2010/main" val="3364079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The </a:t>
            </a:r>
            <a:r>
              <a:rPr lang="en-US" sz="3200" dirty="0"/>
              <a:t>King is Resisted (Ch. 10:1-16:12</a:t>
            </a:r>
            <a:r>
              <a:rPr lang="en-US" sz="3200" dirty="0" smtClean="0"/>
              <a:t>)</a:t>
            </a:r>
            <a:endParaRPr lang="en-US" sz="3200" dirty="0"/>
          </a:p>
        </p:txBody>
      </p:sp>
      <p:sp>
        <p:nvSpPr>
          <p:cNvPr id="3" name="Content Placeholder 2"/>
          <p:cNvSpPr>
            <a:spLocks noGrp="1"/>
          </p:cNvSpPr>
          <p:nvPr>
            <p:ph idx="1"/>
          </p:nvPr>
        </p:nvSpPr>
        <p:spPr/>
        <p:txBody>
          <a:bodyPr>
            <a:normAutofit/>
          </a:bodyPr>
          <a:lstStyle/>
          <a:p>
            <a:pPr marL="596646" indent="-514350">
              <a:buAutoNum type="alphaUcPeriod" startAt="4"/>
            </a:pPr>
            <a:r>
              <a:rPr lang="en-US" dirty="0" smtClean="0"/>
              <a:t>The Resistance Fades (14:13-36)</a:t>
            </a:r>
          </a:p>
          <a:p>
            <a:r>
              <a:rPr lang="en-US" dirty="0" smtClean="0"/>
              <a:t>Jesus feeds the 5,000 and there was a break in the resistance </a:t>
            </a:r>
          </a:p>
          <a:p>
            <a:r>
              <a:rPr lang="en-US" dirty="0" smtClean="0"/>
              <a:t>People are always willing to except temporal benefits </a:t>
            </a:r>
          </a:p>
          <a:p>
            <a:pPr marL="596646" indent="-514350">
              <a:buAutoNum type="alphaUcPeriod" startAt="5"/>
            </a:pPr>
            <a:r>
              <a:rPr lang="en-US" dirty="0" smtClean="0"/>
              <a:t>The Resistance Fanned (15:1-16:12)</a:t>
            </a:r>
          </a:p>
          <a:p>
            <a:r>
              <a:rPr lang="en-US" dirty="0" smtClean="0"/>
              <a:t>The Pharisees and Sadducees coming asking for a sign right after the feeing of the 5,000</a:t>
            </a:r>
          </a:p>
        </p:txBody>
      </p:sp>
    </p:spTree>
    <p:extLst>
      <p:ext uri="{BB962C8B-B14F-4D97-AF65-F5344CB8AC3E}">
        <p14:creationId xmlns:p14="http://schemas.microsoft.com/office/powerpoint/2010/main" val="2979001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The </a:t>
            </a:r>
            <a:r>
              <a:rPr lang="en-US" sz="3200" dirty="0"/>
              <a:t>King is Resisted (Ch. 10:1-16:12</a:t>
            </a:r>
            <a:r>
              <a:rPr lang="en-US" sz="3200" dirty="0" smtClean="0"/>
              <a:t>)</a:t>
            </a:r>
            <a:endParaRPr lang="en-US" sz="3200" dirty="0"/>
          </a:p>
        </p:txBody>
      </p:sp>
      <p:sp>
        <p:nvSpPr>
          <p:cNvPr id="3" name="Content Placeholder 2"/>
          <p:cNvSpPr>
            <a:spLocks noGrp="1"/>
          </p:cNvSpPr>
          <p:nvPr>
            <p:ph idx="1"/>
          </p:nvPr>
        </p:nvSpPr>
        <p:spPr/>
        <p:txBody>
          <a:bodyPr>
            <a:normAutofit/>
          </a:bodyPr>
          <a:lstStyle/>
          <a:p>
            <a:r>
              <a:rPr lang="en-US" dirty="0"/>
              <a:t>(Mat 16:4)  A wicked and adulterous generation </a:t>
            </a:r>
            <a:r>
              <a:rPr lang="en-US" dirty="0" err="1"/>
              <a:t>seeketh</a:t>
            </a:r>
            <a:r>
              <a:rPr lang="en-US" dirty="0"/>
              <a:t> after a sign; and there shall no sign be given unto it, but the sign of the prophet Jonas. And he left them, and departed.</a:t>
            </a:r>
          </a:p>
          <a:p>
            <a:pPr marL="82296" indent="0">
              <a:buNone/>
            </a:pPr>
            <a:endParaRPr lang="en-US" dirty="0" smtClean="0"/>
          </a:p>
        </p:txBody>
      </p:sp>
    </p:spTree>
    <p:extLst>
      <p:ext uri="{BB962C8B-B14F-4D97-AF65-F5344CB8AC3E}">
        <p14:creationId xmlns:p14="http://schemas.microsoft.com/office/powerpoint/2010/main" val="2870616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III. The </a:t>
            </a:r>
            <a:r>
              <a:rPr lang="en-US" sz="2800" dirty="0"/>
              <a:t>King is Rejected (Ch. 16:13-27:66</a:t>
            </a:r>
            <a:r>
              <a:rPr lang="en-US" sz="2800" dirty="0" smtClean="0"/>
              <a:t>)</a:t>
            </a:r>
            <a:endParaRPr lang="en-US" sz="2800" dirty="0"/>
          </a:p>
        </p:txBody>
      </p:sp>
      <p:sp>
        <p:nvSpPr>
          <p:cNvPr id="3" name="Content Placeholder 2"/>
          <p:cNvSpPr>
            <a:spLocks noGrp="1"/>
          </p:cNvSpPr>
          <p:nvPr>
            <p:ph idx="1"/>
          </p:nvPr>
        </p:nvSpPr>
        <p:spPr/>
        <p:txBody>
          <a:bodyPr/>
          <a:lstStyle/>
          <a:p>
            <a:pPr marL="596646" indent="-514350">
              <a:buFont typeface="+mj-lt"/>
              <a:buAutoNum type="alphaUcPeriod"/>
            </a:pPr>
            <a:r>
              <a:rPr lang="en-US" dirty="0" smtClean="0"/>
              <a:t>The Shadow of That Rejection (Ch.  16:13-27:66)</a:t>
            </a:r>
          </a:p>
          <a:p>
            <a:r>
              <a:rPr lang="en-US" dirty="0" smtClean="0"/>
              <a:t>Matthew traces the rejection first in the private discussions</a:t>
            </a:r>
          </a:p>
          <a:p>
            <a:pPr lvl="1"/>
            <a:r>
              <a:rPr lang="en-US" dirty="0" smtClean="0"/>
              <a:t>Especially Peter’s great confession </a:t>
            </a:r>
          </a:p>
          <a:p>
            <a:pPr lvl="1"/>
            <a:r>
              <a:rPr lang="en-US" dirty="0" smtClean="0"/>
              <a:t>The Lord made it clear the he was heading for the cross </a:t>
            </a:r>
          </a:p>
          <a:p>
            <a:r>
              <a:rPr lang="en-US" dirty="0" smtClean="0"/>
              <a:t>Matthew the tracks the rejections in the public disputes of Jesus </a:t>
            </a:r>
          </a:p>
          <a:p>
            <a:pPr marL="82296" indent="0">
              <a:buNone/>
            </a:pPr>
            <a:endParaRPr lang="en-US" dirty="0" smtClean="0"/>
          </a:p>
          <a:p>
            <a:pPr lvl="1"/>
            <a:endParaRPr lang="en-US" dirty="0"/>
          </a:p>
        </p:txBody>
      </p:sp>
    </p:spTree>
    <p:extLst>
      <p:ext uri="{BB962C8B-B14F-4D97-AF65-F5344CB8AC3E}">
        <p14:creationId xmlns:p14="http://schemas.microsoft.com/office/powerpoint/2010/main" val="3583554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III. The </a:t>
            </a:r>
            <a:r>
              <a:rPr lang="en-US" sz="2800" dirty="0"/>
              <a:t>King is Rejected (Ch. 16:13-27:66</a:t>
            </a:r>
            <a:r>
              <a:rPr lang="en-US" sz="2800" dirty="0" smtClean="0"/>
              <a:t>)</a:t>
            </a:r>
            <a:endParaRPr lang="en-US" sz="2800" dirty="0"/>
          </a:p>
        </p:txBody>
      </p:sp>
      <p:sp>
        <p:nvSpPr>
          <p:cNvPr id="3" name="Content Placeholder 2"/>
          <p:cNvSpPr>
            <a:spLocks noGrp="1"/>
          </p:cNvSpPr>
          <p:nvPr>
            <p:ph idx="1"/>
          </p:nvPr>
        </p:nvSpPr>
        <p:spPr/>
        <p:txBody>
          <a:bodyPr/>
          <a:lstStyle/>
          <a:p>
            <a:pPr lvl="1"/>
            <a:r>
              <a:rPr lang="en-US" dirty="0" smtClean="0"/>
              <a:t>For instance the triumphal entry</a:t>
            </a:r>
          </a:p>
          <a:p>
            <a:pPr lvl="2"/>
            <a:r>
              <a:rPr lang="en-US" dirty="0" smtClean="0"/>
              <a:t>The cleansing of the temple </a:t>
            </a:r>
          </a:p>
          <a:p>
            <a:pPr lvl="1"/>
            <a:r>
              <a:rPr lang="en-US" dirty="0" smtClean="0"/>
              <a:t>The verbal attacks by the leaders of the various religious groups</a:t>
            </a:r>
          </a:p>
          <a:p>
            <a:r>
              <a:rPr lang="en-US" dirty="0" smtClean="0"/>
              <a:t>The private discussions and public disputes gave way to the prophetic discourse </a:t>
            </a:r>
          </a:p>
          <a:p>
            <a:r>
              <a:rPr lang="en-US" dirty="0" smtClean="0"/>
              <a:t>Also known as the Olivet discourse (Ch. 24-25)</a:t>
            </a:r>
          </a:p>
          <a:p>
            <a:endParaRPr lang="en-US" dirty="0" smtClean="0"/>
          </a:p>
          <a:p>
            <a:pPr lvl="1"/>
            <a:endParaRPr lang="en-US" dirty="0"/>
          </a:p>
        </p:txBody>
      </p:sp>
    </p:spTree>
    <p:extLst>
      <p:ext uri="{BB962C8B-B14F-4D97-AF65-F5344CB8AC3E}">
        <p14:creationId xmlns:p14="http://schemas.microsoft.com/office/powerpoint/2010/main" val="40036131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III. The </a:t>
            </a:r>
            <a:r>
              <a:rPr lang="en-US" sz="2800" dirty="0"/>
              <a:t>King is Rejected (Ch. 16:13-27:66</a:t>
            </a:r>
            <a:r>
              <a:rPr lang="en-US" sz="2800" dirty="0" smtClean="0"/>
              <a:t>)</a:t>
            </a:r>
            <a:endParaRPr lang="en-US" sz="2800" dirty="0"/>
          </a:p>
        </p:txBody>
      </p:sp>
      <p:sp>
        <p:nvSpPr>
          <p:cNvPr id="3" name="Content Placeholder 2"/>
          <p:cNvSpPr>
            <a:spLocks noGrp="1"/>
          </p:cNvSpPr>
          <p:nvPr>
            <p:ph idx="1"/>
          </p:nvPr>
        </p:nvSpPr>
        <p:spPr>
          <a:xfrm>
            <a:off x="1435608" y="1447800"/>
            <a:ext cx="7498080" cy="4419600"/>
          </a:xfrm>
        </p:spPr>
        <p:txBody>
          <a:bodyPr>
            <a:normAutofit fontScale="92500" lnSpcReduction="20000"/>
          </a:bodyPr>
          <a:lstStyle/>
          <a:p>
            <a:r>
              <a:rPr lang="en-US" dirty="0"/>
              <a:t>(Mat 24:3)  And as he sat upon the mount of Olives, the disciples came unto him privately, saying, Tell us, when shall these things be? and what shall be the sign of thy coming, and of the end of the world?</a:t>
            </a:r>
          </a:p>
          <a:p>
            <a:pPr lvl="1"/>
            <a:r>
              <a:rPr lang="en-US" dirty="0" smtClean="0"/>
              <a:t>Jesus begins to prophesy of end time events </a:t>
            </a:r>
          </a:p>
          <a:p>
            <a:pPr marL="596646" indent="-514350">
              <a:buAutoNum type="alphaUcPeriod" startAt="2"/>
            </a:pPr>
            <a:r>
              <a:rPr lang="en-US" dirty="0" smtClean="0"/>
              <a:t>The Shape of That Rejection (Ch. 26-27)</a:t>
            </a:r>
          </a:p>
          <a:p>
            <a:r>
              <a:rPr lang="en-US" dirty="0" smtClean="0"/>
              <a:t>The plots against Jesus thickens </a:t>
            </a:r>
          </a:p>
          <a:p>
            <a:r>
              <a:rPr lang="en-US" dirty="0" smtClean="0"/>
              <a:t>Jesus warns his disciples again of what's coming </a:t>
            </a:r>
          </a:p>
        </p:txBody>
      </p:sp>
    </p:spTree>
    <p:extLst>
      <p:ext uri="{BB962C8B-B14F-4D97-AF65-F5344CB8AC3E}">
        <p14:creationId xmlns:p14="http://schemas.microsoft.com/office/powerpoint/2010/main" val="21816878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III. The </a:t>
            </a:r>
            <a:r>
              <a:rPr lang="en-US" sz="2800" dirty="0"/>
              <a:t>King is Rejected (Ch. 16:13-27:66</a:t>
            </a:r>
            <a:r>
              <a:rPr lang="en-US" sz="2800" dirty="0" smtClean="0"/>
              <a:t>)</a:t>
            </a:r>
            <a:endParaRPr lang="en-US" sz="2800" dirty="0"/>
          </a:p>
        </p:txBody>
      </p:sp>
      <p:sp>
        <p:nvSpPr>
          <p:cNvPr id="3" name="Content Placeholder 2"/>
          <p:cNvSpPr>
            <a:spLocks noGrp="1"/>
          </p:cNvSpPr>
          <p:nvPr>
            <p:ph idx="1"/>
          </p:nvPr>
        </p:nvSpPr>
        <p:spPr/>
        <p:txBody>
          <a:bodyPr>
            <a:normAutofit/>
          </a:bodyPr>
          <a:lstStyle/>
          <a:p>
            <a:r>
              <a:rPr lang="en-US" dirty="0" smtClean="0"/>
              <a:t>Judas then makes his treacherous agreement </a:t>
            </a:r>
          </a:p>
          <a:p>
            <a:r>
              <a:rPr lang="en-US" dirty="0" smtClean="0"/>
              <a:t>In the upper room Jesus has kept his last Passover</a:t>
            </a:r>
          </a:p>
          <a:p>
            <a:r>
              <a:rPr lang="en-US" dirty="0" smtClean="0"/>
              <a:t>Then Matthew takes us into Gethsemane as the King prepares himself for death </a:t>
            </a:r>
          </a:p>
          <a:p>
            <a:r>
              <a:rPr lang="en-US" dirty="0" smtClean="0"/>
              <a:t>He does record the Jewish mockery and the Roman dilemma </a:t>
            </a:r>
          </a:p>
          <a:p>
            <a:endParaRPr lang="en-US" dirty="0" smtClean="0"/>
          </a:p>
        </p:txBody>
      </p:sp>
    </p:spTree>
    <p:extLst>
      <p:ext uri="{BB962C8B-B14F-4D97-AF65-F5344CB8AC3E}">
        <p14:creationId xmlns:p14="http://schemas.microsoft.com/office/powerpoint/2010/main" val="989818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III. The </a:t>
            </a:r>
            <a:r>
              <a:rPr lang="en-US" sz="2800" dirty="0"/>
              <a:t>King is Rejected (Ch. 16:13-27:66</a:t>
            </a:r>
            <a:r>
              <a:rPr lang="en-US" sz="2800" dirty="0" smtClean="0"/>
              <a:t>)</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Matthew tells us how the King was mocked </a:t>
            </a:r>
          </a:p>
          <a:p>
            <a:pPr lvl="1"/>
            <a:r>
              <a:rPr lang="en-US" dirty="0" smtClean="0"/>
              <a:t>The scarlet robe, crown of thorns, bowed the knee before him, made fun of him, spat on him, hit him on the head with the reed, gave him the scepter</a:t>
            </a:r>
          </a:p>
          <a:p>
            <a:r>
              <a:rPr lang="en-US" dirty="0" smtClean="0"/>
              <a:t>Not a lot of detail on the cross</a:t>
            </a:r>
          </a:p>
          <a:p>
            <a:r>
              <a:rPr lang="en-US" dirty="0" smtClean="0"/>
              <a:t>But he draws us to the inscription </a:t>
            </a:r>
          </a:p>
          <a:p>
            <a:r>
              <a:rPr lang="en-US" dirty="0" smtClean="0"/>
              <a:t>“This is Jesus of Nazareth, King of the Jews”</a:t>
            </a:r>
          </a:p>
          <a:p>
            <a:r>
              <a:rPr lang="en-US" dirty="0"/>
              <a:t>(Mat 27:42)  He saved others; himself he cannot save. If he be the King of Israel, let him now come down from the cross, and we will believe him</a:t>
            </a:r>
            <a:r>
              <a:rPr lang="en-US" dirty="0" smtClean="0"/>
              <a:t>.</a:t>
            </a:r>
          </a:p>
          <a:p>
            <a:r>
              <a:rPr lang="en-US" dirty="0" smtClean="0"/>
              <a:t>The worldly,  the wealthy,  the wicked rejected him</a:t>
            </a:r>
            <a:endParaRPr lang="en-US" dirty="0"/>
          </a:p>
        </p:txBody>
      </p:sp>
    </p:spTree>
    <p:extLst>
      <p:ext uri="{BB962C8B-B14F-4D97-AF65-F5344CB8AC3E}">
        <p14:creationId xmlns:p14="http://schemas.microsoft.com/office/powerpoint/2010/main" val="4173119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Silent Years </a:t>
            </a:r>
            <a:endParaRPr lang="en-US" dirty="0"/>
          </a:p>
        </p:txBody>
      </p:sp>
      <p:sp>
        <p:nvSpPr>
          <p:cNvPr id="3" name="Content Placeholder 2"/>
          <p:cNvSpPr>
            <a:spLocks noGrp="1"/>
          </p:cNvSpPr>
          <p:nvPr>
            <p:ph idx="1"/>
          </p:nvPr>
        </p:nvSpPr>
        <p:spPr/>
        <p:txBody>
          <a:bodyPr>
            <a:normAutofit lnSpcReduction="10000"/>
          </a:bodyPr>
          <a:lstStyle/>
          <a:p>
            <a:r>
              <a:rPr lang="en-US" dirty="0" smtClean="0"/>
              <a:t>Even the Jews are using a Greek version of their Bible</a:t>
            </a:r>
          </a:p>
          <a:p>
            <a:r>
              <a:rPr lang="en-US" dirty="0" smtClean="0"/>
              <a:t>The </a:t>
            </a:r>
            <a:r>
              <a:rPr lang="en-US" dirty="0"/>
              <a:t>Sadducees, Pharisees, </a:t>
            </a:r>
            <a:endParaRPr lang="en-US" dirty="0" smtClean="0"/>
          </a:p>
          <a:p>
            <a:r>
              <a:rPr lang="en-US" dirty="0" smtClean="0"/>
              <a:t>The Sanhedrin is the religious and political power</a:t>
            </a:r>
          </a:p>
          <a:p>
            <a:r>
              <a:rPr lang="en-US" dirty="0" smtClean="0"/>
              <a:t>The temple is no more and there are synagogues</a:t>
            </a:r>
          </a:p>
          <a:p>
            <a:r>
              <a:rPr lang="en-US" dirty="0" smtClean="0"/>
              <a:t>But during these times God was preparing the world for the coming of His Son</a:t>
            </a:r>
          </a:p>
          <a:p>
            <a:endParaRPr lang="en-US" dirty="0" smtClean="0"/>
          </a:p>
        </p:txBody>
      </p:sp>
    </p:spTree>
    <p:extLst>
      <p:ext uri="{BB962C8B-B14F-4D97-AF65-F5344CB8AC3E}">
        <p14:creationId xmlns:p14="http://schemas.microsoft.com/office/powerpoint/2010/main" val="15007210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IV.  The </a:t>
            </a:r>
            <a:r>
              <a:rPr lang="en-US" sz="3600" dirty="0"/>
              <a:t>King is Raised (Ch. 28</a:t>
            </a:r>
            <a:r>
              <a:rPr lang="en-US" sz="3600" dirty="0" smtClean="0"/>
              <a:t>)</a:t>
            </a:r>
            <a:endParaRPr lang="en-US" sz="3600" dirty="0"/>
          </a:p>
        </p:txBody>
      </p:sp>
      <p:sp>
        <p:nvSpPr>
          <p:cNvPr id="3" name="Content Placeholder 2"/>
          <p:cNvSpPr>
            <a:spLocks noGrp="1"/>
          </p:cNvSpPr>
          <p:nvPr>
            <p:ph idx="1"/>
          </p:nvPr>
        </p:nvSpPr>
        <p:spPr/>
        <p:txBody>
          <a:bodyPr/>
          <a:lstStyle/>
          <a:p>
            <a:r>
              <a:rPr lang="en-US" dirty="0"/>
              <a:t>(Mat 28:1)  In the end of the </a:t>
            </a:r>
            <a:r>
              <a:rPr lang="en-US" dirty="0" err="1"/>
              <a:t>sabbath</a:t>
            </a:r>
            <a:r>
              <a:rPr lang="en-US" dirty="0"/>
              <a:t>, as it began to dawn toward the first day of the week, came Mary Magdalene and the other Mary to see the </a:t>
            </a:r>
            <a:r>
              <a:rPr lang="en-US" dirty="0" err="1"/>
              <a:t>sepulchre</a:t>
            </a:r>
            <a:r>
              <a:rPr lang="en-US" dirty="0"/>
              <a:t>.</a:t>
            </a:r>
          </a:p>
          <a:p>
            <a:r>
              <a:rPr lang="en-US" dirty="0" smtClean="0"/>
              <a:t>Judaism was obsolete</a:t>
            </a:r>
          </a:p>
          <a:p>
            <a:r>
              <a:rPr lang="en-US" dirty="0" smtClean="0"/>
              <a:t>The veil was rent </a:t>
            </a:r>
          </a:p>
          <a:p>
            <a:r>
              <a:rPr lang="en-US" dirty="0" smtClean="0"/>
              <a:t>A new day, a new age, new </a:t>
            </a:r>
            <a:r>
              <a:rPr lang="en-US" smtClean="0"/>
              <a:t>dispensation </a:t>
            </a:r>
            <a:endParaRPr lang="en-US" dirty="0" smtClean="0"/>
          </a:p>
        </p:txBody>
      </p:sp>
    </p:spTree>
    <p:extLst>
      <p:ext uri="{BB962C8B-B14F-4D97-AF65-F5344CB8AC3E}">
        <p14:creationId xmlns:p14="http://schemas.microsoft.com/office/powerpoint/2010/main" val="15736814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smtClean="0"/>
              <a:t>I Thought I Had It All Figured Out</a:t>
            </a:r>
            <a:endParaRPr lang="en-US" sz="3600" dirty="0"/>
          </a:p>
        </p:txBody>
      </p:sp>
      <p:sp>
        <p:nvSpPr>
          <p:cNvPr id="5" name="Subtitle 4"/>
          <p:cNvSpPr>
            <a:spLocks noGrp="1"/>
          </p:cNvSpPr>
          <p:nvPr>
            <p:ph type="subTitle" idx="1"/>
          </p:nvPr>
        </p:nvSpPr>
        <p:spPr/>
        <p:txBody>
          <a:bodyPr/>
          <a:lstStyle/>
          <a:p>
            <a:r>
              <a:rPr lang="en-US" dirty="0" smtClean="0"/>
              <a:t>Matthew 6:25-34</a:t>
            </a:r>
            <a:endParaRPr lang="en-US" dirty="0"/>
          </a:p>
        </p:txBody>
      </p:sp>
    </p:spTree>
    <p:extLst>
      <p:ext uri="{BB962C8B-B14F-4D97-AF65-F5344CB8AC3E}">
        <p14:creationId xmlns:p14="http://schemas.microsoft.com/office/powerpoint/2010/main" val="2131572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Thought I Had It All Figured Out</a:t>
            </a:r>
          </a:p>
        </p:txBody>
      </p:sp>
      <p:sp>
        <p:nvSpPr>
          <p:cNvPr id="3" name="Content Placeholder 2"/>
          <p:cNvSpPr>
            <a:spLocks noGrp="1"/>
          </p:cNvSpPr>
          <p:nvPr>
            <p:ph idx="1"/>
          </p:nvPr>
        </p:nvSpPr>
        <p:spPr/>
        <p:txBody>
          <a:bodyPr>
            <a:normAutofit fontScale="92500"/>
          </a:bodyPr>
          <a:lstStyle/>
          <a:p>
            <a:r>
              <a:rPr lang="en-US" dirty="0"/>
              <a:t>(Mat 6:25)  Therefore I say unto you, Take no thought for your life, what ye shall eat, or what ye shall drink; nor yet for your body, what ye shall put on. Is not the life more than meat, and the body than raiment</a:t>
            </a:r>
            <a:r>
              <a:rPr lang="en-US" dirty="0" smtClean="0"/>
              <a:t>?</a:t>
            </a:r>
            <a:endParaRPr lang="en-US" dirty="0"/>
          </a:p>
          <a:p>
            <a:r>
              <a:rPr lang="en-US" dirty="0"/>
              <a:t>(Mat 6:26)  Behold the fowls of the air: for they sow not, neither do they reap, nor gather into barns; yet your heavenly Father </a:t>
            </a:r>
            <a:r>
              <a:rPr lang="en-US" dirty="0" err="1"/>
              <a:t>feedeth</a:t>
            </a:r>
            <a:r>
              <a:rPr lang="en-US" dirty="0"/>
              <a:t> them. Are ye not much better than they</a:t>
            </a:r>
            <a:r>
              <a:rPr lang="en-US" dirty="0" smtClean="0"/>
              <a:t>?</a:t>
            </a:r>
            <a:endParaRPr lang="en-US" dirty="0"/>
          </a:p>
        </p:txBody>
      </p:sp>
    </p:spTree>
    <p:extLst>
      <p:ext uri="{BB962C8B-B14F-4D97-AF65-F5344CB8AC3E}">
        <p14:creationId xmlns:p14="http://schemas.microsoft.com/office/powerpoint/2010/main" val="178922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Thought I Had It All Figured Out</a:t>
            </a:r>
          </a:p>
        </p:txBody>
      </p:sp>
      <p:sp>
        <p:nvSpPr>
          <p:cNvPr id="3" name="Content Placeholder 2"/>
          <p:cNvSpPr>
            <a:spLocks noGrp="1"/>
          </p:cNvSpPr>
          <p:nvPr>
            <p:ph idx="1"/>
          </p:nvPr>
        </p:nvSpPr>
        <p:spPr/>
        <p:txBody>
          <a:bodyPr>
            <a:normAutofit lnSpcReduction="10000"/>
          </a:bodyPr>
          <a:lstStyle/>
          <a:p>
            <a:r>
              <a:rPr lang="en-US" dirty="0"/>
              <a:t>(Mat 6:27)  Which of you by taking thought can add one cubit unto his stature</a:t>
            </a:r>
            <a:r>
              <a:rPr lang="en-US" dirty="0" smtClean="0"/>
              <a:t>?</a:t>
            </a:r>
            <a:endParaRPr lang="en-US" dirty="0"/>
          </a:p>
          <a:p>
            <a:r>
              <a:rPr lang="en-US" dirty="0"/>
              <a:t>(Mat 6:28)  And why take ye thought for raiment? Consider the lilies of the field, how they grow; they toil not, neither do they spin</a:t>
            </a:r>
            <a:r>
              <a:rPr lang="en-US" dirty="0" smtClean="0"/>
              <a:t>:</a:t>
            </a:r>
            <a:endParaRPr lang="en-US" dirty="0"/>
          </a:p>
          <a:p>
            <a:r>
              <a:rPr lang="en-US" dirty="0"/>
              <a:t>(Mat 6:29)  And yet I say unto you, That even Solomon in all his glory was not arrayed like one of these</a:t>
            </a:r>
            <a:r>
              <a:rPr lang="en-US" dirty="0" smtClean="0"/>
              <a:t>.</a:t>
            </a:r>
            <a:endParaRPr lang="en-US" dirty="0"/>
          </a:p>
        </p:txBody>
      </p:sp>
    </p:spTree>
    <p:extLst>
      <p:ext uri="{BB962C8B-B14F-4D97-AF65-F5344CB8AC3E}">
        <p14:creationId xmlns:p14="http://schemas.microsoft.com/office/powerpoint/2010/main" val="17749343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Thought I Had It All Figured Out</a:t>
            </a:r>
          </a:p>
        </p:txBody>
      </p:sp>
      <p:sp>
        <p:nvSpPr>
          <p:cNvPr id="3" name="Content Placeholder 2"/>
          <p:cNvSpPr>
            <a:spLocks noGrp="1"/>
          </p:cNvSpPr>
          <p:nvPr>
            <p:ph idx="1"/>
          </p:nvPr>
        </p:nvSpPr>
        <p:spPr>
          <a:xfrm>
            <a:off x="1435608" y="1447800"/>
            <a:ext cx="7498080" cy="4267200"/>
          </a:xfrm>
        </p:spPr>
        <p:txBody>
          <a:bodyPr>
            <a:normAutofit fontScale="92500" lnSpcReduction="20000"/>
          </a:bodyPr>
          <a:lstStyle/>
          <a:p>
            <a:r>
              <a:rPr lang="en-US" dirty="0"/>
              <a:t>(Mat 6:30)  Wherefore, if God so clothe the grass of the field, which to day is, and to morrow is cast into the oven, shall he not much more clothe you, O ye of little faith</a:t>
            </a:r>
            <a:r>
              <a:rPr lang="en-US" dirty="0" smtClean="0"/>
              <a:t>?</a:t>
            </a:r>
            <a:endParaRPr lang="en-US" dirty="0"/>
          </a:p>
          <a:p>
            <a:r>
              <a:rPr lang="en-US" dirty="0"/>
              <a:t>(Mat 6:31)  Therefore take no thought, saying, What shall we eat? or, What shall we drink? or, Wherewithal shall we be clothed</a:t>
            </a:r>
            <a:r>
              <a:rPr lang="en-US" dirty="0" smtClean="0"/>
              <a:t>?</a:t>
            </a:r>
            <a:endParaRPr lang="en-US" dirty="0"/>
          </a:p>
          <a:p>
            <a:r>
              <a:rPr lang="en-US" dirty="0"/>
              <a:t>(Mat 6:32)  (For after all these things do the Gentiles seek:) for your heavenly Father </a:t>
            </a:r>
            <a:r>
              <a:rPr lang="en-US" dirty="0" err="1"/>
              <a:t>knoweth</a:t>
            </a:r>
            <a:r>
              <a:rPr lang="en-US" dirty="0"/>
              <a:t> that ye have need of all these things</a:t>
            </a:r>
            <a:r>
              <a:rPr lang="en-US" dirty="0" smtClean="0"/>
              <a:t>.</a:t>
            </a:r>
            <a:endParaRPr lang="en-US" dirty="0"/>
          </a:p>
        </p:txBody>
      </p:sp>
    </p:spTree>
    <p:extLst>
      <p:ext uri="{BB962C8B-B14F-4D97-AF65-F5344CB8AC3E}">
        <p14:creationId xmlns:p14="http://schemas.microsoft.com/office/powerpoint/2010/main" val="35931247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Thought I Had It All Figured Out</a:t>
            </a:r>
          </a:p>
        </p:txBody>
      </p:sp>
      <p:sp>
        <p:nvSpPr>
          <p:cNvPr id="3" name="Content Placeholder 2"/>
          <p:cNvSpPr>
            <a:spLocks noGrp="1"/>
          </p:cNvSpPr>
          <p:nvPr>
            <p:ph idx="1"/>
          </p:nvPr>
        </p:nvSpPr>
        <p:spPr/>
        <p:txBody>
          <a:bodyPr/>
          <a:lstStyle/>
          <a:p>
            <a:r>
              <a:rPr lang="en-US" dirty="0"/>
              <a:t>(Mat 6:33)  But seek ye first the kingdom of God, and his righteousness; and all these things shall be added unto you</a:t>
            </a:r>
            <a:r>
              <a:rPr lang="en-US" dirty="0" smtClean="0"/>
              <a:t>.</a:t>
            </a:r>
            <a:endParaRPr lang="en-US" dirty="0"/>
          </a:p>
          <a:p>
            <a:r>
              <a:rPr lang="en-US" dirty="0"/>
              <a:t>(Mat 6:34)  Take therefore no thought for the morrow: for the morrow shall take thought for the things of itself. Sufficient unto the day is the evil thereof</a:t>
            </a:r>
            <a:r>
              <a:rPr lang="en-US" dirty="0" smtClean="0"/>
              <a:t>.</a:t>
            </a:r>
            <a:endParaRPr lang="en-US" dirty="0"/>
          </a:p>
        </p:txBody>
      </p:sp>
    </p:spTree>
    <p:extLst>
      <p:ext uri="{BB962C8B-B14F-4D97-AF65-F5344CB8AC3E}">
        <p14:creationId xmlns:p14="http://schemas.microsoft.com/office/powerpoint/2010/main" val="534957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Thought I Had It All Figured Out</a:t>
            </a:r>
          </a:p>
        </p:txBody>
      </p:sp>
      <p:sp>
        <p:nvSpPr>
          <p:cNvPr id="3" name="Content Placeholder 2"/>
          <p:cNvSpPr>
            <a:spLocks noGrp="1"/>
          </p:cNvSpPr>
          <p:nvPr>
            <p:ph idx="1"/>
          </p:nvPr>
        </p:nvSpPr>
        <p:spPr/>
        <p:txBody>
          <a:bodyPr>
            <a:normAutofit/>
          </a:bodyPr>
          <a:lstStyle/>
          <a:p>
            <a:pPr marL="653796" indent="-571500">
              <a:buFont typeface="+mj-lt"/>
              <a:buAutoNum type="romanUcPeriod"/>
            </a:pPr>
            <a:r>
              <a:rPr lang="en-US" sz="4000" dirty="0" smtClean="0"/>
              <a:t>Have Faith in God’s Provision </a:t>
            </a:r>
          </a:p>
          <a:p>
            <a:pPr marL="653796" indent="-571500">
              <a:buFont typeface="+mj-lt"/>
              <a:buAutoNum type="romanUcPeriod"/>
            </a:pPr>
            <a:r>
              <a:rPr lang="en-US" sz="4000" dirty="0" smtClean="0"/>
              <a:t>Make Faith Your First Priority </a:t>
            </a:r>
          </a:p>
          <a:p>
            <a:pPr marL="653796" indent="-571500">
              <a:buFont typeface="+mj-lt"/>
              <a:buAutoNum type="romanUcPeriod"/>
            </a:pPr>
            <a:r>
              <a:rPr lang="en-US" sz="4000" dirty="0" smtClean="0"/>
              <a:t>Live Faith in the Present </a:t>
            </a:r>
            <a:endParaRPr lang="en-US" sz="4000" dirty="0"/>
          </a:p>
        </p:txBody>
      </p:sp>
    </p:spTree>
    <p:extLst>
      <p:ext uri="{BB962C8B-B14F-4D97-AF65-F5344CB8AC3E}">
        <p14:creationId xmlns:p14="http://schemas.microsoft.com/office/powerpoint/2010/main" val="28280207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Have Faith in God’s </a:t>
            </a:r>
            <a:r>
              <a:rPr lang="en-US" sz="4000" dirty="0" smtClean="0"/>
              <a:t>Provision</a:t>
            </a:r>
            <a:endParaRPr lang="en-US" sz="4000" dirty="0"/>
          </a:p>
        </p:txBody>
      </p:sp>
      <p:sp>
        <p:nvSpPr>
          <p:cNvPr id="3" name="Content Placeholder 2"/>
          <p:cNvSpPr>
            <a:spLocks noGrp="1"/>
          </p:cNvSpPr>
          <p:nvPr>
            <p:ph idx="1"/>
          </p:nvPr>
        </p:nvSpPr>
        <p:spPr/>
        <p:txBody>
          <a:bodyPr/>
          <a:lstStyle/>
          <a:p>
            <a:r>
              <a:rPr lang="en-US" dirty="0"/>
              <a:t>(Mat 6:31)  Therefore </a:t>
            </a:r>
            <a:r>
              <a:rPr lang="en-US" b="1" dirty="0"/>
              <a:t>take no thought</a:t>
            </a:r>
            <a:r>
              <a:rPr lang="en-US" dirty="0"/>
              <a:t>, saying, What shall we </a:t>
            </a:r>
            <a:r>
              <a:rPr lang="en-US" u="sng" dirty="0"/>
              <a:t>eat</a:t>
            </a:r>
            <a:r>
              <a:rPr lang="en-US" dirty="0"/>
              <a:t>? or, What shall we </a:t>
            </a:r>
            <a:r>
              <a:rPr lang="en-US" u="sng" dirty="0"/>
              <a:t>drink</a:t>
            </a:r>
            <a:r>
              <a:rPr lang="en-US" dirty="0"/>
              <a:t>? or, Wherewithal shall we be </a:t>
            </a:r>
            <a:r>
              <a:rPr lang="en-US" u="sng" dirty="0"/>
              <a:t>clothed</a:t>
            </a:r>
            <a:r>
              <a:rPr lang="en-US" dirty="0" smtClean="0"/>
              <a:t>?</a:t>
            </a:r>
            <a:endParaRPr lang="en-US" dirty="0"/>
          </a:p>
          <a:p>
            <a:r>
              <a:rPr lang="en-US" dirty="0"/>
              <a:t>(Mat 6:32)  (For after all these things do the Gentiles seek:) for your heavenly Father </a:t>
            </a:r>
            <a:r>
              <a:rPr lang="en-US" b="1" dirty="0" err="1"/>
              <a:t>knoweth</a:t>
            </a:r>
            <a:r>
              <a:rPr lang="en-US" b="1" dirty="0"/>
              <a:t> that ye have need of all these things</a:t>
            </a:r>
            <a:r>
              <a:rPr lang="en-US" b="1" dirty="0" smtClean="0"/>
              <a:t>.</a:t>
            </a:r>
            <a:endParaRPr lang="en-US" b="1" dirty="0"/>
          </a:p>
        </p:txBody>
      </p:sp>
    </p:spTree>
    <p:extLst>
      <p:ext uri="{BB962C8B-B14F-4D97-AF65-F5344CB8AC3E}">
        <p14:creationId xmlns:p14="http://schemas.microsoft.com/office/powerpoint/2010/main" val="1363122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Make Faith Your First Priority </a:t>
            </a:r>
          </a:p>
        </p:txBody>
      </p:sp>
      <p:sp>
        <p:nvSpPr>
          <p:cNvPr id="3" name="Content Placeholder 2"/>
          <p:cNvSpPr>
            <a:spLocks noGrp="1"/>
          </p:cNvSpPr>
          <p:nvPr>
            <p:ph idx="1"/>
          </p:nvPr>
        </p:nvSpPr>
        <p:spPr/>
        <p:txBody>
          <a:bodyPr>
            <a:normAutofit/>
          </a:bodyPr>
          <a:lstStyle/>
          <a:p>
            <a:r>
              <a:rPr lang="en-US" sz="4000" dirty="0"/>
              <a:t>(Mat 6:33)  But </a:t>
            </a:r>
            <a:r>
              <a:rPr lang="en-US" sz="4000" b="1" dirty="0"/>
              <a:t>seek ye first the kingdom of God</a:t>
            </a:r>
            <a:r>
              <a:rPr lang="en-US" sz="4000" dirty="0"/>
              <a:t>, and his righteousness; and </a:t>
            </a:r>
            <a:r>
              <a:rPr lang="en-US" sz="4000" u="sng" dirty="0"/>
              <a:t>all these things shall be added unto you</a:t>
            </a:r>
            <a:r>
              <a:rPr lang="en-US" sz="4000" dirty="0" smtClean="0"/>
              <a:t>.</a:t>
            </a:r>
            <a:endParaRPr lang="en-US" sz="4000" dirty="0"/>
          </a:p>
        </p:txBody>
      </p:sp>
    </p:spTree>
    <p:extLst>
      <p:ext uri="{BB962C8B-B14F-4D97-AF65-F5344CB8AC3E}">
        <p14:creationId xmlns:p14="http://schemas.microsoft.com/office/powerpoint/2010/main" val="19364282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Live </a:t>
            </a:r>
            <a:r>
              <a:rPr lang="en-US" sz="4000" dirty="0"/>
              <a:t>Faith in the Present </a:t>
            </a:r>
          </a:p>
        </p:txBody>
      </p:sp>
      <p:sp>
        <p:nvSpPr>
          <p:cNvPr id="3" name="Content Placeholder 2"/>
          <p:cNvSpPr>
            <a:spLocks noGrp="1"/>
          </p:cNvSpPr>
          <p:nvPr>
            <p:ph idx="1"/>
          </p:nvPr>
        </p:nvSpPr>
        <p:spPr/>
        <p:txBody>
          <a:bodyPr/>
          <a:lstStyle/>
          <a:p>
            <a:r>
              <a:rPr lang="en-US" dirty="0"/>
              <a:t>(Mat 6:34)  Take therefore no thought for </a:t>
            </a:r>
            <a:r>
              <a:rPr lang="en-US" b="1" dirty="0"/>
              <a:t>the morrow</a:t>
            </a:r>
            <a:r>
              <a:rPr lang="en-US" dirty="0"/>
              <a:t>: for the morrow shall take thought for the things of itself. </a:t>
            </a:r>
            <a:r>
              <a:rPr lang="en-US" u="sng" dirty="0"/>
              <a:t>Sufficient unto the day is the evil thereof</a:t>
            </a:r>
            <a:r>
              <a:rPr lang="en-US" dirty="0"/>
              <a:t>.</a:t>
            </a:r>
          </a:p>
          <a:p>
            <a:pPr marL="82296" indent="0">
              <a:buNone/>
            </a:pPr>
            <a:endParaRPr lang="en-US" dirty="0"/>
          </a:p>
        </p:txBody>
      </p:sp>
    </p:spTree>
    <p:extLst>
      <p:ext uri="{BB962C8B-B14F-4D97-AF65-F5344CB8AC3E}">
        <p14:creationId xmlns:p14="http://schemas.microsoft.com/office/powerpoint/2010/main" val="168966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Silent Years </a:t>
            </a:r>
            <a:endParaRPr lang="en-US" dirty="0"/>
          </a:p>
        </p:txBody>
      </p:sp>
      <p:sp>
        <p:nvSpPr>
          <p:cNvPr id="3" name="Content Placeholder 2"/>
          <p:cNvSpPr>
            <a:spLocks noGrp="1"/>
          </p:cNvSpPr>
          <p:nvPr>
            <p:ph idx="1"/>
          </p:nvPr>
        </p:nvSpPr>
        <p:spPr/>
        <p:txBody>
          <a:bodyPr>
            <a:normAutofit/>
          </a:bodyPr>
          <a:lstStyle/>
          <a:p>
            <a:r>
              <a:rPr lang="en-US" dirty="0"/>
              <a:t>(Gal 4:4)  But when the </a:t>
            </a:r>
            <a:r>
              <a:rPr lang="en-US" dirty="0" err="1"/>
              <a:t>fulness</a:t>
            </a:r>
            <a:r>
              <a:rPr lang="en-US" dirty="0"/>
              <a:t> of the time was come, God sent forth his Son, made of a woman, made under the law</a:t>
            </a:r>
            <a:r>
              <a:rPr lang="en-US" dirty="0" smtClean="0"/>
              <a:t>,</a:t>
            </a:r>
            <a:endParaRPr lang="en-US" dirty="0"/>
          </a:p>
          <a:p>
            <a:r>
              <a:rPr lang="en-US" dirty="0"/>
              <a:t>(Gal 4:5)  To redeem them that were under the law, that we might receive the adoption of sons</a:t>
            </a:r>
            <a:r>
              <a:rPr lang="en-US" dirty="0" smtClean="0"/>
              <a:t>.</a:t>
            </a:r>
            <a:endParaRPr lang="en-US" dirty="0"/>
          </a:p>
        </p:txBody>
      </p:sp>
    </p:spTree>
    <p:extLst>
      <p:ext uri="{BB962C8B-B14F-4D97-AF65-F5344CB8AC3E}">
        <p14:creationId xmlns:p14="http://schemas.microsoft.com/office/powerpoint/2010/main" val="29739559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Thought I Had It All Figured Out</a:t>
            </a:r>
          </a:p>
        </p:txBody>
      </p:sp>
      <p:sp>
        <p:nvSpPr>
          <p:cNvPr id="3" name="Content Placeholder 2"/>
          <p:cNvSpPr>
            <a:spLocks noGrp="1"/>
          </p:cNvSpPr>
          <p:nvPr>
            <p:ph idx="1"/>
          </p:nvPr>
        </p:nvSpPr>
        <p:spPr/>
        <p:txBody>
          <a:bodyPr>
            <a:normAutofit/>
          </a:bodyPr>
          <a:lstStyle/>
          <a:p>
            <a:pPr marL="653796" indent="-571500">
              <a:buFont typeface="+mj-lt"/>
              <a:buAutoNum type="romanUcPeriod"/>
            </a:pPr>
            <a:r>
              <a:rPr lang="en-US" sz="4000" dirty="0" smtClean="0"/>
              <a:t>Have Faith in God’s Provision </a:t>
            </a:r>
          </a:p>
          <a:p>
            <a:pPr marL="653796" indent="-571500">
              <a:buFont typeface="+mj-lt"/>
              <a:buAutoNum type="romanUcPeriod"/>
            </a:pPr>
            <a:r>
              <a:rPr lang="en-US" sz="4000" dirty="0" smtClean="0"/>
              <a:t>Make Faith Your First Priority </a:t>
            </a:r>
          </a:p>
          <a:p>
            <a:pPr marL="653796" indent="-571500">
              <a:buFont typeface="+mj-lt"/>
              <a:buAutoNum type="romanUcPeriod"/>
            </a:pPr>
            <a:r>
              <a:rPr lang="en-US" sz="4000" dirty="0" smtClean="0"/>
              <a:t>Live Faith in the Present </a:t>
            </a:r>
            <a:endParaRPr lang="en-US" sz="4000" dirty="0"/>
          </a:p>
        </p:txBody>
      </p:sp>
    </p:spTree>
    <p:extLst>
      <p:ext uri="{BB962C8B-B14F-4D97-AF65-F5344CB8AC3E}">
        <p14:creationId xmlns:p14="http://schemas.microsoft.com/office/powerpoint/2010/main" val="374399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Testament </a:t>
            </a:r>
            <a:endParaRPr lang="en-US" dirty="0"/>
          </a:p>
        </p:txBody>
      </p:sp>
      <p:sp>
        <p:nvSpPr>
          <p:cNvPr id="3" name="Content Placeholder 2"/>
          <p:cNvSpPr>
            <a:spLocks noGrp="1"/>
          </p:cNvSpPr>
          <p:nvPr>
            <p:ph idx="1"/>
          </p:nvPr>
        </p:nvSpPr>
        <p:spPr/>
        <p:txBody>
          <a:bodyPr/>
          <a:lstStyle/>
          <a:p>
            <a:pPr marL="653796" indent="-571500">
              <a:buFont typeface="+mj-lt"/>
              <a:buAutoNum type="romanUcPeriod"/>
            </a:pPr>
            <a:r>
              <a:rPr lang="en-US" dirty="0" smtClean="0"/>
              <a:t>The Christian and His Beliefs </a:t>
            </a:r>
          </a:p>
          <a:p>
            <a:pPr marL="928116" lvl="1" indent="-571500">
              <a:buFont typeface="+mj-lt"/>
              <a:buAutoNum type="alphaUcPeriod"/>
            </a:pPr>
            <a:r>
              <a:rPr lang="en-US" dirty="0" smtClean="0"/>
              <a:t>That Which is Fundamental</a:t>
            </a:r>
          </a:p>
          <a:p>
            <a:pPr marL="1175004" lvl="2" indent="-571500"/>
            <a:r>
              <a:rPr lang="en-US" dirty="0" smtClean="0"/>
              <a:t>Mathew, Mark, Luke, John, Romans</a:t>
            </a:r>
          </a:p>
          <a:p>
            <a:pPr marL="870966" lvl="1" indent="-514350">
              <a:buAutoNum type="alphaUcPeriod" startAt="2"/>
            </a:pPr>
            <a:r>
              <a:rPr lang="en-US" dirty="0"/>
              <a:t> </a:t>
            </a:r>
            <a:r>
              <a:rPr lang="en-US" dirty="0" smtClean="0"/>
              <a:t>That Which is False </a:t>
            </a:r>
          </a:p>
          <a:p>
            <a:pPr marL="1117854" lvl="2" indent="-514350"/>
            <a:r>
              <a:rPr lang="en-US" dirty="0" smtClean="0"/>
              <a:t>2 Corinthians, Galatians, Colossians, 2 Timothy, Hebrews, 2 Peter, Jude</a:t>
            </a:r>
          </a:p>
          <a:p>
            <a:pPr marL="870966" lvl="1" indent="-514350">
              <a:buAutoNum type="alphaUcPeriod" startAt="3"/>
            </a:pPr>
            <a:r>
              <a:rPr lang="en-US" dirty="0"/>
              <a:t> </a:t>
            </a:r>
            <a:r>
              <a:rPr lang="en-US" dirty="0" smtClean="0"/>
              <a:t>That Which is Future </a:t>
            </a:r>
          </a:p>
          <a:p>
            <a:pPr marL="1117854" lvl="2" indent="-514350"/>
            <a:r>
              <a:rPr lang="en-US" dirty="0" smtClean="0"/>
              <a:t>1 Thessalonians, 2 Thessalonians, Revelations</a:t>
            </a:r>
          </a:p>
          <a:p>
            <a:pPr marL="1117854" lvl="2" indent="-514350"/>
            <a:endParaRPr lang="en-US" dirty="0" smtClean="0"/>
          </a:p>
          <a:p>
            <a:endParaRPr lang="en-US" dirty="0"/>
          </a:p>
        </p:txBody>
      </p:sp>
    </p:spTree>
    <p:extLst>
      <p:ext uri="{BB962C8B-B14F-4D97-AF65-F5344CB8AC3E}">
        <p14:creationId xmlns:p14="http://schemas.microsoft.com/office/powerpoint/2010/main" val="138545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Testament </a:t>
            </a:r>
            <a:endParaRPr lang="en-US" dirty="0"/>
          </a:p>
        </p:txBody>
      </p:sp>
      <p:sp>
        <p:nvSpPr>
          <p:cNvPr id="3" name="Content Placeholder 2"/>
          <p:cNvSpPr>
            <a:spLocks noGrp="1"/>
          </p:cNvSpPr>
          <p:nvPr>
            <p:ph idx="1"/>
          </p:nvPr>
        </p:nvSpPr>
        <p:spPr/>
        <p:txBody>
          <a:bodyPr/>
          <a:lstStyle/>
          <a:p>
            <a:pPr marL="653796" indent="-571500">
              <a:buAutoNum type="romanUcPeriod" startAt="2"/>
            </a:pPr>
            <a:r>
              <a:rPr lang="en-US" dirty="0" smtClean="0"/>
              <a:t>The Christian and His Brethren</a:t>
            </a:r>
          </a:p>
          <a:p>
            <a:pPr marL="870966" lvl="1" indent="-514350">
              <a:buAutoNum type="alphaUcPeriod"/>
            </a:pPr>
            <a:r>
              <a:rPr lang="en-US" dirty="0" smtClean="0"/>
              <a:t>The Origins of the Church </a:t>
            </a:r>
          </a:p>
          <a:p>
            <a:pPr marL="1117854" lvl="2" indent="-514350"/>
            <a:r>
              <a:rPr lang="en-US" dirty="0" smtClean="0"/>
              <a:t>Acts</a:t>
            </a:r>
          </a:p>
          <a:p>
            <a:pPr marL="870966" lvl="1" indent="-514350">
              <a:buAutoNum type="alphaUcPeriod" startAt="2"/>
            </a:pPr>
            <a:r>
              <a:rPr lang="en-US" dirty="0" smtClean="0"/>
              <a:t>The Operations of the Church </a:t>
            </a:r>
          </a:p>
          <a:p>
            <a:pPr marL="1117854" lvl="2" indent="-514350"/>
            <a:r>
              <a:rPr lang="en-US" dirty="0" smtClean="0"/>
              <a:t>1 Corinthians, Ephesians</a:t>
            </a:r>
          </a:p>
          <a:p>
            <a:pPr marL="870966" lvl="1" indent="-514350">
              <a:buAutoNum type="alphaUcPeriod" startAt="3"/>
            </a:pPr>
            <a:r>
              <a:rPr lang="en-US" dirty="0"/>
              <a:t> </a:t>
            </a:r>
            <a:r>
              <a:rPr lang="en-US" dirty="0" smtClean="0"/>
              <a:t>The Officers of the Church</a:t>
            </a:r>
          </a:p>
          <a:p>
            <a:pPr marL="1117854" lvl="2" indent="-514350"/>
            <a:r>
              <a:rPr lang="en-US" dirty="0" smtClean="0"/>
              <a:t>1 Timothy, Titus</a:t>
            </a:r>
          </a:p>
          <a:p>
            <a:pPr marL="1117854" lvl="2" indent="-514350"/>
            <a:endParaRPr lang="en-US" dirty="0" smtClean="0"/>
          </a:p>
          <a:p>
            <a:endParaRPr lang="en-US" dirty="0"/>
          </a:p>
        </p:txBody>
      </p:sp>
    </p:spTree>
    <p:extLst>
      <p:ext uri="{BB962C8B-B14F-4D97-AF65-F5344CB8AC3E}">
        <p14:creationId xmlns:p14="http://schemas.microsoft.com/office/powerpoint/2010/main" val="3914177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Testament </a:t>
            </a:r>
            <a:endParaRPr lang="en-US" dirty="0"/>
          </a:p>
        </p:txBody>
      </p:sp>
      <p:sp>
        <p:nvSpPr>
          <p:cNvPr id="3" name="Content Placeholder 2"/>
          <p:cNvSpPr>
            <a:spLocks noGrp="1"/>
          </p:cNvSpPr>
          <p:nvPr>
            <p:ph idx="1"/>
          </p:nvPr>
        </p:nvSpPr>
        <p:spPr/>
        <p:txBody>
          <a:bodyPr/>
          <a:lstStyle/>
          <a:p>
            <a:pPr marL="653796" indent="-571500">
              <a:buAutoNum type="romanUcPeriod" startAt="3"/>
            </a:pPr>
            <a:r>
              <a:rPr lang="en-US" dirty="0" smtClean="0"/>
              <a:t>The Christian and His Behavior </a:t>
            </a:r>
          </a:p>
          <a:p>
            <a:pPr marL="870966" lvl="1" indent="-514350">
              <a:buAutoNum type="alphaUcPeriod"/>
            </a:pPr>
            <a:r>
              <a:rPr lang="en-US" dirty="0" smtClean="0"/>
              <a:t>Situations – Philippians </a:t>
            </a:r>
          </a:p>
          <a:p>
            <a:pPr marL="870966" lvl="1" indent="-514350">
              <a:buAutoNum type="alphaUcPeriod"/>
            </a:pPr>
            <a:r>
              <a:rPr lang="en-US" dirty="0" smtClean="0"/>
              <a:t>Slavery – Philemon</a:t>
            </a:r>
          </a:p>
          <a:p>
            <a:pPr marL="870966" lvl="1" indent="-514350">
              <a:buAutoNum type="alphaUcPeriod"/>
            </a:pPr>
            <a:r>
              <a:rPr lang="en-US" dirty="0" smtClean="0"/>
              <a:t>Sincerity – James</a:t>
            </a:r>
          </a:p>
          <a:p>
            <a:pPr marL="870966" lvl="1" indent="-514350">
              <a:buAutoNum type="alphaUcPeriod"/>
            </a:pPr>
            <a:r>
              <a:rPr lang="en-US" dirty="0" smtClean="0"/>
              <a:t>Suffering – 1 Peter</a:t>
            </a:r>
          </a:p>
          <a:p>
            <a:pPr marL="870966" lvl="1" indent="-514350">
              <a:buAutoNum type="alphaUcPeriod"/>
            </a:pPr>
            <a:r>
              <a:rPr lang="en-US" dirty="0" err="1" smtClean="0"/>
              <a:t>Sonship</a:t>
            </a:r>
            <a:r>
              <a:rPr lang="en-US" dirty="0" smtClean="0"/>
              <a:t> – 1 John</a:t>
            </a:r>
          </a:p>
          <a:p>
            <a:pPr marL="870966" lvl="1" indent="-514350">
              <a:buAutoNum type="alphaUcPeriod"/>
            </a:pPr>
            <a:r>
              <a:rPr lang="en-US" dirty="0" smtClean="0"/>
              <a:t>Separation – 2 John</a:t>
            </a:r>
          </a:p>
          <a:p>
            <a:pPr marL="870966" lvl="1" indent="-514350">
              <a:buAutoNum type="alphaUcPeriod"/>
            </a:pPr>
            <a:r>
              <a:rPr lang="en-US" dirty="0" smtClean="0"/>
              <a:t>Strife  - 3 John</a:t>
            </a:r>
          </a:p>
          <a:p>
            <a:endParaRPr lang="en-US" dirty="0"/>
          </a:p>
        </p:txBody>
      </p:sp>
    </p:spTree>
    <p:extLst>
      <p:ext uri="{BB962C8B-B14F-4D97-AF65-F5344CB8AC3E}">
        <p14:creationId xmlns:p14="http://schemas.microsoft.com/office/powerpoint/2010/main" val="1277841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8000" dirty="0" smtClean="0"/>
              <a:t>Matthew </a:t>
            </a:r>
            <a:endParaRPr lang="en-US" sz="8000" dirty="0"/>
          </a:p>
        </p:txBody>
      </p:sp>
      <p:sp>
        <p:nvSpPr>
          <p:cNvPr id="5" name="Subtitle 4"/>
          <p:cNvSpPr>
            <a:spLocks noGrp="1"/>
          </p:cNvSpPr>
          <p:nvPr>
            <p:ph type="subTitle" idx="1"/>
          </p:nvPr>
        </p:nvSpPr>
        <p:spPr/>
        <p:txBody>
          <a:bodyPr/>
          <a:lstStyle/>
          <a:p>
            <a:r>
              <a:rPr lang="en-US" dirty="0" smtClean="0"/>
              <a:t>Behold Thy King</a:t>
            </a:r>
            <a:endParaRPr lang="en-US" dirty="0"/>
          </a:p>
        </p:txBody>
      </p:sp>
    </p:spTree>
    <p:extLst>
      <p:ext uri="{BB962C8B-B14F-4D97-AF65-F5344CB8AC3E}">
        <p14:creationId xmlns:p14="http://schemas.microsoft.com/office/powerpoint/2010/main" val="1806462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rmAutofit lnSpcReduction="10000"/>
          </a:bodyPr>
          <a:lstStyle/>
          <a:p>
            <a:r>
              <a:rPr lang="en-US" dirty="0" smtClean="0"/>
              <a:t>Matthew was a Palestinian Jew and he wrote to the Jewish people</a:t>
            </a:r>
          </a:p>
          <a:p>
            <a:r>
              <a:rPr lang="en-US" dirty="0" smtClean="0"/>
              <a:t>His goal was to convince the Jew’s that Jesus was their Messiah </a:t>
            </a:r>
          </a:p>
          <a:p>
            <a:r>
              <a:rPr lang="en-US" dirty="0" smtClean="0"/>
              <a:t>There are </a:t>
            </a:r>
            <a:r>
              <a:rPr lang="en-US" dirty="0" err="1" smtClean="0"/>
              <a:t>are</a:t>
            </a:r>
            <a:r>
              <a:rPr lang="en-US" dirty="0" smtClean="0"/>
              <a:t> nearly 130 quotations from or allusions to the Old testament in Matthew </a:t>
            </a:r>
          </a:p>
          <a:p>
            <a:pPr lvl="1"/>
            <a:r>
              <a:rPr lang="en-US" dirty="0" smtClean="0"/>
              <a:t>Mostly from Psalm, Deuteronomy, and Isaiah</a:t>
            </a:r>
          </a:p>
          <a:p>
            <a:pPr lvl="1"/>
            <a:r>
              <a:rPr lang="en-US" dirty="0" smtClean="0"/>
              <a:t>89 of these made by the Lord himself </a:t>
            </a:r>
          </a:p>
          <a:p>
            <a:pPr marL="402336" lvl="1" indent="0">
              <a:buNone/>
            </a:pPr>
            <a:r>
              <a:rPr lang="en-US" dirty="0" smtClean="0"/>
              <a:t>	</a:t>
            </a:r>
          </a:p>
        </p:txBody>
      </p:sp>
    </p:spTree>
    <p:extLst>
      <p:ext uri="{BB962C8B-B14F-4D97-AF65-F5344CB8AC3E}">
        <p14:creationId xmlns:p14="http://schemas.microsoft.com/office/powerpoint/2010/main" val="3924707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423</TotalTime>
  <Words>2405</Words>
  <Application>Microsoft Office PowerPoint</Application>
  <PresentationFormat>On-screen Show (4:3)</PresentationFormat>
  <Paragraphs>209</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The New Testament </vt:lpstr>
      <vt:lpstr>The Silent Years </vt:lpstr>
      <vt:lpstr>The Silent Years </vt:lpstr>
      <vt:lpstr>The Silent Years </vt:lpstr>
      <vt:lpstr>The New Testament </vt:lpstr>
      <vt:lpstr>The New Testament </vt:lpstr>
      <vt:lpstr>The New Testament </vt:lpstr>
      <vt:lpstr>Matthew </vt:lpstr>
      <vt:lpstr>Interesting Facts </vt:lpstr>
      <vt:lpstr>Interesting Facts </vt:lpstr>
      <vt:lpstr>Interesting Facts </vt:lpstr>
      <vt:lpstr>Interesting Facts </vt:lpstr>
      <vt:lpstr>Interesting Facts </vt:lpstr>
      <vt:lpstr>Outline</vt:lpstr>
      <vt:lpstr>I.  The King is Revealed (Ch. 1-9)</vt:lpstr>
      <vt:lpstr>I.  The King is Revealed (Ch. 1-9)</vt:lpstr>
      <vt:lpstr>I.  The King is Revealed (Ch. 1-9)</vt:lpstr>
      <vt:lpstr>I.  The King is Revealed (Ch. 1-9)</vt:lpstr>
      <vt:lpstr>I.  The King is Revealed (Ch. 1-9)</vt:lpstr>
      <vt:lpstr>I.  The King is Revealed (Ch. 1-9)</vt:lpstr>
      <vt:lpstr>II.  The King is Resisted (Ch. 10:1-16:12)</vt:lpstr>
      <vt:lpstr>II.  The King is Resisted (Ch. 10:1-16:12)</vt:lpstr>
      <vt:lpstr>II.  The King is Resisted (Ch. 10:1-16:12)</vt:lpstr>
      <vt:lpstr>II.  The King is Resisted (Ch. 10:1-16:12)</vt:lpstr>
      <vt:lpstr>III. The King is Rejected (Ch. 16:13-27:66)</vt:lpstr>
      <vt:lpstr>III. The King is Rejected (Ch. 16:13-27:66)</vt:lpstr>
      <vt:lpstr>III. The King is Rejected (Ch. 16:13-27:66)</vt:lpstr>
      <vt:lpstr>III. The King is Rejected (Ch. 16:13-27:66)</vt:lpstr>
      <vt:lpstr>III. The King is Rejected (Ch. 16:13-27:66)</vt:lpstr>
      <vt:lpstr>IV.  The King is Raised (Ch. 28)</vt:lpstr>
      <vt:lpstr>I Thought I Had It All Figured Out</vt:lpstr>
      <vt:lpstr>I Thought I Had It All Figured Out</vt:lpstr>
      <vt:lpstr>I Thought I Had It All Figured Out</vt:lpstr>
      <vt:lpstr>I Thought I Had It All Figured Out</vt:lpstr>
      <vt:lpstr>I Thought I Had It All Figured Out</vt:lpstr>
      <vt:lpstr>I Thought I Had It All Figured Out</vt:lpstr>
      <vt:lpstr>Have Faith in God’s Provision</vt:lpstr>
      <vt:lpstr>Make Faith Your First Priority </vt:lpstr>
      <vt:lpstr>Live Faith in the Present </vt:lpstr>
      <vt:lpstr>I Thought I Had It All Figured Out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Testament </dc:title>
  <dc:creator>Jason Sparks </dc:creator>
  <cp:lastModifiedBy>Jason Sparks </cp:lastModifiedBy>
  <cp:revision>23</cp:revision>
  <dcterms:created xsi:type="dcterms:W3CDTF">2014-04-15T22:21:16Z</dcterms:created>
  <dcterms:modified xsi:type="dcterms:W3CDTF">2014-04-26T19:45:49Z</dcterms:modified>
</cp:coreProperties>
</file>