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62" r:id="rId5"/>
    <p:sldId id="269" r:id="rId6"/>
    <p:sldId id="258" r:id="rId7"/>
    <p:sldId id="260" r:id="rId8"/>
    <p:sldId id="263" r:id="rId9"/>
    <p:sldId id="264" r:id="rId10"/>
    <p:sldId id="265" r:id="rId11"/>
    <p:sldId id="266" r:id="rId12"/>
    <p:sldId id="267" r:id="rId13"/>
    <p:sldId id="268" r:id="rId14"/>
    <p:sldId id="270" r:id="rId15"/>
    <p:sldId id="271" r:id="rId16"/>
    <p:sldId id="272" r:id="rId17"/>
    <p:sldId id="273" r:id="rId18"/>
    <p:sldId id="275" r:id="rId19"/>
    <p:sldId id="276" r:id="rId20"/>
    <p:sldId id="277" r:id="rId21"/>
    <p:sldId id="279" r:id="rId22"/>
    <p:sldId id="280" r:id="rId23"/>
    <p:sldId id="281" r:id="rId24"/>
    <p:sldId id="283" r:id="rId25"/>
    <p:sldId id="284" r:id="rId26"/>
    <p:sldId id="285" r:id="rId27"/>
    <p:sldId id="286" r:id="rId28"/>
    <p:sldId id="282" r:id="rId29"/>
    <p:sldId id="287" r:id="rId30"/>
    <p:sldId id="288"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A5FDC5-6153-4FA4-97BB-4D9CCBB7AD76}" type="datetimeFigureOut">
              <a:rPr lang="en-US" smtClean="0"/>
              <a:t>9/7/2013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FAB2A4C-AB04-4B1A-B74B-E606789C63A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5FDC5-6153-4FA4-97BB-4D9CCBB7AD76}" type="datetimeFigureOut">
              <a:rPr lang="en-US" smtClean="0"/>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5FDC5-6153-4FA4-97BB-4D9CCBB7AD76}" type="datetimeFigureOut">
              <a:rPr lang="en-US" smtClean="0"/>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5FDC5-6153-4FA4-97BB-4D9CCBB7AD76}" type="datetimeFigureOut">
              <a:rPr lang="en-US" smtClean="0"/>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A5FDC5-6153-4FA4-97BB-4D9CCBB7AD76}" type="datetimeFigureOut">
              <a:rPr lang="en-US" smtClean="0"/>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FAB2A4C-AB04-4B1A-B74B-E606789C63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A5FDC5-6153-4FA4-97BB-4D9CCBB7AD76}" type="datetimeFigureOut">
              <a:rPr lang="en-US" smtClean="0"/>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A5FDC5-6153-4FA4-97BB-4D9CCBB7AD76}" type="datetimeFigureOut">
              <a:rPr lang="en-US" smtClean="0"/>
              <a:t>9/7/2013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5FDC5-6153-4FA4-97BB-4D9CCBB7AD76}" type="datetimeFigureOut">
              <a:rPr lang="en-US" smtClean="0"/>
              <a:t>9/7/2013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5FDC5-6153-4FA4-97BB-4D9CCBB7AD76}" type="datetimeFigureOut">
              <a:rPr lang="en-US" smtClean="0"/>
              <a:t>9/7/2013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A5FDC5-6153-4FA4-97BB-4D9CCBB7AD76}" type="datetimeFigureOut">
              <a:rPr lang="en-US" smtClean="0"/>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A5FDC5-6153-4FA4-97BB-4D9CCBB7AD76}" type="datetimeFigureOut">
              <a:rPr lang="en-US" smtClean="0"/>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2A4C-AB04-4B1A-B74B-E606789C63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A5FDC5-6153-4FA4-97BB-4D9CCBB7AD76}" type="datetimeFigureOut">
              <a:rPr lang="en-US" smtClean="0"/>
              <a:t>9/7/2013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FAB2A4C-AB04-4B1A-B74B-E606789C63A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Deuteronomy</a:t>
            </a:r>
            <a:endParaRPr lang="en-US" sz="6600" dirty="0"/>
          </a:p>
        </p:txBody>
      </p:sp>
      <p:sp>
        <p:nvSpPr>
          <p:cNvPr id="3" name="Subtitle 2"/>
          <p:cNvSpPr>
            <a:spLocks noGrp="1"/>
          </p:cNvSpPr>
          <p:nvPr>
            <p:ph type="subTitle" idx="1"/>
          </p:nvPr>
        </p:nvSpPr>
        <p:spPr/>
        <p:txBody>
          <a:bodyPr/>
          <a:lstStyle/>
          <a:p>
            <a:r>
              <a:rPr lang="en-US" dirty="0" smtClean="0"/>
              <a:t>“The Second Law”</a:t>
            </a:r>
            <a:endParaRPr lang="en-US" dirty="0"/>
          </a:p>
        </p:txBody>
      </p:sp>
    </p:spTree>
    <p:extLst>
      <p:ext uri="{BB962C8B-B14F-4D97-AF65-F5344CB8AC3E}">
        <p14:creationId xmlns:p14="http://schemas.microsoft.com/office/powerpoint/2010/main" val="3966785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Quotes </a:t>
            </a:r>
          </a:p>
        </p:txBody>
      </p:sp>
      <p:sp>
        <p:nvSpPr>
          <p:cNvPr id="3" name="Content Placeholder 2"/>
          <p:cNvSpPr>
            <a:spLocks noGrp="1"/>
          </p:cNvSpPr>
          <p:nvPr>
            <p:ph idx="1"/>
          </p:nvPr>
        </p:nvSpPr>
        <p:spPr/>
        <p:txBody>
          <a:bodyPr>
            <a:noAutofit/>
          </a:bodyPr>
          <a:lstStyle/>
          <a:p>
            <a:r>
              <a:rPr lang="en-US" sz="3400" dirty="0"/>
              <a:t>(</a:t>
            </a:r>
            <a:r>
              <a:rPr lang="en-US" sz="3400" dirty="0" err="1"/>
              <a:t>Luk</a:t>
            </a:r>
            <a:r>
              <a:rPr lang="en-US" sz="3400" dirty="0"/>
              <a:t> 10:27)  And he answering said, Thou shalt love the Lord thy God with all thy heart, and with all thy soul, and with all thy strength, and with all thy mind; and thy </a:t>
            </a:r>
            <a:r>
              <a:rPr lang="en-US" sz="3400" dirty="0" err="1"/>
              <a:t>neighbour</a:t>
            </a:r>
            <a:r>
              <a:rPr lang="en-US" sz="3400" dirty="0"/>
              <a:t> as thyself</a:t>
            </a:r>
            <a:r>
              <a:rPr lang="en-US" sz="3400" dirty="0" smtClean="0"/>
              <a:t>.</a:t>
            </a:r>
            <a:endParaRPr lang="en-US" sz="3400" dirty="0"/>
          </a:p>
          <a:p>
            <a:r>
              <a:rPr lang="en-US" sz="3400" dirty="0"/>
              <a:t>(</a:t>
            </a:r>
            <a:r>
              <a:rPr lang="en-US" sz="3400" dirty="0" err="1"/>
              <a:t>Luk</a:t>
            </a:r>
            <a:r>
              <a:rPr lang="en-US" sz="3400" dirty="0"/>
              <a:t> 10:28)  And he said unto him, Thou hast answered right: this do, and thou shalt live.</a:t>
            </a:r>
          </a:p>
          <a:p>
            <a:endParaRPr lang="en-US" sz="3600" dirty="0"/>
          </a:p>
          <a:p>
            <a:endParaRPr lang="en-US" sz="3600" dirty="0"/>
          </a:p>
          <a:p>
            <a:endParaRPr lang="en-US" sz="3500" dirty="0" smtClean="0"/>
          </a:p>
        </p:txBody>
      </p:sp>
    </p:spTree>
    <p:extLst>
      <p:ext uri="{BB962C8B-B14F-4D97-AF65-F5344CB8AC3E}">
        <p14:creationId xmlns:p14="http://schemas.microsoft.com/office/powerpoint/2010/main" val="8013989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Quotes </a:t>
            </a:r>
            <a:endParaRPr lang="en-US" dirty="0"/>
          </a:p>
        </p:txBody>
      </p:sp>
      <p:sp>
        <p:nvSpPr>
          <p:cNvPr id="3" name="Content Placeholder 2"/>
          <p:cNvSpPr>
            <a:spLocks noGrp="1"/>
          </p:cNvSpPr>
          <p:nvPr>
            <p:ph idx="1"/>
          </p:nvPr>
        </p:nvSpPr>
        <p:spPr/>
        <p:txBody>
          <a:bodyPr>
            <a:normAutofit/>
          </a:bodyPr>
          <a:lstStyle/>
          <a:p>
            <a:r>
              <a:rPr lang="en-US" sz="3600" dirty="0" smtClean="0"/>
              <a:t>Jesus quoted Deuteronomy when being tempted by Satan (Matt. And Luke)</a:t>
            </a:r>
          </a:p>
          <a:p>
            <a:r>
              <a:rPr lang="en-US" sz="3600" dirty="0"/>
              <a:t>(Mat 4:4)  But he answered and said, It is written, Man shall not live by bread alone, but by every word that </a:t>
            </a:r>
            <a:r>
              <a:rPr lang="en-US" sz="3600" dirty="0" err="1"/>
              <a:t>proceedeth</a:t>
            </a:r>
            <a:r>
              <a:rPr lang="en-US" sz="3600" dirty="0"/>
              <a:t> out of the mouth of God</a:t>
            </a:r>
            <a:r>
              <a:rPr lang="en-US" sz="3600" dirty="0" smtClean="0"/>
              <a:t>.</a:t>
            </a:r>
          </a:p>
          <a:p>
            <a:pPr marL="13716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0651397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Quotes </a:t>
            </a:r>
          </a:p>
        </p:txBody>
      </p:sp>
      <p:sp>
        <p:nvSpPr>
          <p:cNvPr id="3" name="Content Placeholder 2"/>
          <p:cNvSpPr>
            <a:spLocks noGrp="1"/>
          </p:cNvSpPr>
          <p:nvPr>
            <p:ph idx="1"/>
          </p:nvPr>
        </p:nvSpPr>
        <p:spPr/>
        <p:txBody>
          <a:bodyPr>
            <a:normAutofit/>
          </a:bodyPr>
          <a:lstStyle/>
          <a:p>
            <a:r>
              <a:rPr lang="en-US" sz="3600" dirty="0"/>
              <a:t>(Mat 4:7)  Jesus said unto him, It is written again, Thou shalt not tempt the Lord thy God.</a:t>
            </a:r>
          </a:p>
          <a:p>
            <a:r>
              <a:rPr lang="en-US" sz="3600" dirty="0"/>
              <a:t>(Mat 4:10)  Then </a:t>
            </a:r>
            <a:r>
              <a:rPr lang="en-US" sz="3600" dirty="0" err="1"/>
              <a:t>saith</a:t>
            </a:r>
            <a:r>
              <a:rPr lang="en-US" sz="3600" dirty="0"/>
              <a:t> Jesus unto him, Get thee hence, Satan: for it is written, Thou shalt worship the Lord thy God, and him only shalt thou serve</a:t>
            </a:r>
            <a:r>
              <a:rPr lang="en-US" sz="3600" dirty="0" smtClean="0"/>
              <a:t>.</a:t>
            </a:r>
          </a:p>
          <a:p>
            <a:endParaRPr lang="en-US" dirty="0" smtClean="0"/>
          </a:p>
          <a:p>
            <a:endParaRPr lang="en-US" dirty="0"/>
          </a:p>
        </p:txBody>
      </p:sp>
    </p:spTree>
    <p:extLst>
      <p:ext uri="{BB962C8B-B14F-4D97-AF65-F5344CB8AC3E}">
        <p14:creationId xmlns:p14="http://schemas.microsoft.com/office/powerpoint/2010/main" val="17690625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708660" indent="-571500">
              <a:buFont typeface="+mj-lt"/>
              <a:buAutoNum type="romanUcPeriod"/>
            </a:pPr>
            <a:r>
              <a:rPr lang="en-US" sz="3200" dirty="0" smtClean="0"/>
              <a:t>The History of Israel:  A Backwards Look (Ch.1-3)</a:t>
            </a:r>
          </a:p>
          <a:p>
            <a:pPr marL="708660" indent="-571500">
              <a:buFont typeface="+mj-lt"/>
              <a:buAutoNum type="romanUcPeriod"/>
            </a:pPr>
            <a:r>
              <a:rPr lang="en-US" sz="3200" dirty="0" smtClean="0"/>
              <a:t>The Holiness of Israel:  The Inward Look  (Ch.4-11)</a:t>
            </a:r>
          </a:p>
          <a:p>
            <a:pPr marL="708660" indent="-571500">
              <a:buFont typeface="+mj-lt"/>
              <a:buAutoNum type="romanUcPeriod"/>
            </a:pPr>
            <a:r>
              <a:rPr lang="en-US" sz="3200" dirty="0" smtClean="0"/>
              <a:t>The Heritage of Israel:  The Forward Look (Ch.12-30)</a:t>
            </a:r>
          </a:p>
          <a:p>
            <a:pPr marL="708660" indent="-571500">
              <a:buFont typeface="+mj-lt"/>
              <a:buAutoNum type="romanUcPeriod"/>
            </a:pPr>
            <a:r>
              <a:rPr lang="en-US" sz="3200" dirty="0" smtClean="0"/>
              <a:t>The Hero of Israel:  The Upward Look     (Ch.31-34)</a:t>
            </a:r>
          </a:p>
        </p:txBody>
      </p:sp>
    </p:spTree>
    <p:extLst>
      <p:ext uri="{BB962C8B-B14F-4D97-AF65-F5344CB8AC3E}">
        <p14:creationId xmlns:p14="http://schemas.microsoft.com/office/powerpoint/2010/main" val="13067557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708660" lvl="0" indent="-571500">
              <a:buClr>
                <a:prstClr val="white">
                  <a:shade val="95000"/>
                </a:prstClr>
              </a:buClr>
              <a:buFont typeface="+mj-lt"/>
              <a:buAutoNum type="romanUcPeriod"/>
            </a:pPr>
            <a:r>
              <a:rPr lang="en-US" sz="3600" dirty="0">
                <a:solidFill>
                  <a:prstClr val="white"/>
                </a:solidFill>
              </a:rPr>
              <a:t>The History of Israel:  A Backwards Look (Ch.1-3</a:t>
            </a:r>
            <a:r>
              <a:rPr lang="en-US" sz="3600" dirty="0" smtClean="0">
                <a:solidFill>
                  <a:prstClr val="white"/>
                </a:solidFill>
              </a:rPr>
              <a:t>)</a:t>
            </a:r>
          </a:p>
          <a:p>
            <a:pPr marL="1200150" lvl="1" indent="-742950">
              <a:buClr>
                <a:prstClr val="white">
                  <a:shade val="95000"/>
                </a:prstClr>
              </a:buClr>
              <a:buFont typeface="+mj-lt"/>
              <a:buAutoNum type="alphaUcPeriod"/>
            </a:pPr>
            <a:r>
              <a:rPr lang="en-US" sz="3600" dirty="0" smtClean="0">
                <a:solidFill>
                  <a:prstClr val="white"/>
                </a:solidFill>
              </a:rPr>
              <a:t>The Journey Reviewed:  </a:t>
            </a:r>
            <a:r>
              <a:rPr lang="en-US" sz="3600" dirty="0" err="1" smtClean="0">
                <a:solidFill>
                  <a:prstClr val="white"/>
                </a:solidFill>
              </a:rPr>
              <a:t>Horeb</a:t>
            </a:r>
            <a:r>
              <a:rPr lang="en-US" sz="3600" dirty="0" smtClean="0">
                <a:solidFill>
                  <a:prstClr val="white"/>
                </a:solidFill>
              </a:rPr>
              <a:t> to </a:t>
            </a:r>
            <a:r>
              <a:rPr lang="en-US" sz="3600" dirty="0" err="1" smtClean="0">
                <a:solidFill>
                  <a:prstClr val="white"/>
                </a:solidFill>
              </a:rPr>
              <a:t>Kadesh</a:t>
            </a:r>
            <a:r>
              <a:rPr lang="en-US" sz="3600" dirty="0" smtClean="0">
                <a:solidFill>
                  <a:prstClr val="white"/>
                </a:solidFill>
              </a:rPr>
              <a:t> </a:t>
            </a:r>
          </a:p>
          <a:p>
            <a:pPr marL="1200150" lvl="1" indent="-742950">
              <a:buClr>
                <a:prstClr val="white">
                  <a:shade val="95000"/>
                </a:prstClr>
              </a:buClr>
              <a:buFont typeface="+mj-lt"/>
              <a:buAutoNum type="alphaUcPeriod"/>
            </a:pPr>
            <a:r>
              <a:rPr lang="en-US" sz="3600" dirty="0" smtClean="0">
                <a:solidFill>
                  <a:prstClr val="white"/>
                </a:solidFill>
              </a:rPr>
              <a:t>The Journey Resumed:  </a:t>
            </a:r>
            <a:r>
              <a:rPr lang="en-US" sz="3600" dirty="0" err="1" smtClean="0">
                <a:solidFill>
                  <a:prstClr val="white"/>
                </a:solidFill>
              </a:rPr>
              <a:t>Kadesh</a:t>
            </a:r>
            <a:r>
              <a:rPr lang="en-US" sz="3600" dirty="0" smtClean="0">
                <a:solidFill>
                  <a:prstClr val="white"/>
                </a:solidFill>
              </a:rPr>
              <a:t> to Beth-</a:t>
            </a:r>
            <a:r>
              <a:rPr lang="en-US" sz="3600" dirty="0" err="1" smtClean="0">
                <a:solidFill>
                  <a:prstClr val="white"/>
                </a:solidFill>
              </a:rPr>
              <a:t>Peor</a:t>
            </a:r>
            <a:endParaRPr lang="en-US" sz="3600" dirty="0">
              <a:solidFill>
                <a:prstClr val="white"/>
              </a:solidFill>
            </a:endParaRPr>
          </a:p>
          <a:p>
            <a:endParaRPr lang="en-US" sz="3200" dirty="0" smtClean="0"/>
          </a:p>
        </p:txBody>
      </p:sp>
    </p:spTree>
    <p:extLst>
      <p:ext uri="{BB962C8B-B14F-4D97-AF65-F5344CB8AC3E}">
        <p14:creationId xmlns:p14="http://schemas.microsoft.com/office/powerpoint/2010/main" val="17878953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History of Israel:  A Backwards Look (Ch.1-3)</a:t>
            </a:r>
          </a:p>
        </p:txBody>
      </p:sp>
      <p:sp>
        <p:nvSpPr>
          <p:cNvPr id="3" name="Content Placeholder 2"/>
          <p:cNvSpPr>
            <a:spLocks noGrp="1"/>
          </p:cNvSpPr>
          <p:nvPr>
            <p:ph idx="1"/>
          </p:nvPr>
        </p:nvSpPr>
        <p:spPr/>
        <p:txBody>
          <a:bodyPr>
            <a:normAutofit/>
          </a:bodyPr>
          <a:lstStyle/>
          <a:p>
            <a:pPr marL="1200150" lvl="1" indent="-742950">
              <a:buClr>
                <a:prstClr val="white">
                  <a:shade val="95000"/>
                </a:prstClr>
              </a:buClr>
              <a:buFont typeface="+mj-lt"/>
              <a:buAutoNum type="alphaUcPeriod"/>
            </a:pPr>
            <a:r>
              <a:rPr lang="en-US" sz="3600" dirty="0">
                <a:solidFill>
                  <a:prstClr val="white"/>
                </a:solidFill>
              </a:rPr>
              <a:t>The Journey Reviewed:  </a:t>
            </a:r>
            <a:r>
              <a:rPr lang="en-US" sz="3600" dirty="0" err="1">
                <a:solidFill>
                  <a:prstClr val="white"/>
                </a:solidFill>
              </a:rPr>
              <a:t>Horeb</a:t>
            </a:r>
            <a:r>
              <a:rPr lang="en-US" sz="3600" dirty="0">
                <a:solidFill>
                  <a:prstClr val="white"/>
                </a:solidFill>
              </a:rPr>
              <a:t> to </a:t>
            </a:r>
            <a:r>
              <a:rPr lang="en-US" sz="3600" dirty="0" err="1" smtClean="0">
                <a:solidFill>
                  <a:prstClr val="white"/>
                </a:solidFill>
              </a:rPr>
              <a:t>Kadesh</a:t>
            </a:r>
            <a:r>
              <a:rPr lang="en-US" sz="3600" dirty="0" smtClean="0">
                <a:solidFill>
                  <a:prstClr val="white"/>
                </a:solidFill>
              </a:rPr>
              <a:t> (Ch.1)</a:t>
            </a:r>
          </a:p>
          <a:p>
            <a:pPr marL="1200150" lvl="1" indent="-742950">
              <a:buClr>
                <a:prstClr val="white">
                  <a:shade val="95000"/>
                </a:prstClr>
              </a:buClr>
            </a:pPr>
            <a:r>
              <a:rPr lang="en-US" sz="3200" dirty="0" smtClean="0">
                <a:solidFill>
                  <a:prstClr val="white"/>
                </a:solidFill>
              </a:rPr>
              <a:t>First 3 chapters deal with history </a:t>
            </a:r>
          </a:p>
          <a:p>
            <a:pPr marL="1200150" lvl="1" indent="-742950">
              <a:buClr>
                <a:prstClr val="white">
                  <a:shade val="95000"/>
                </a:prstClr>
              </a:buClr>
            </a:pPr>
            <a:r>
              <a:rPr lang="en-US" sz="3200" dirty="0" smtClean="0">
                <a:solidFill>
                  <a:prstClr val="white"/>
                </a:solidFill>
              </a:rPr>
              <a:t>First 17 chapters of the OT and 5 of the NT deal with history </a:t>
            </a:r>
          </a:p>
          <a:p>
            <a:pPr marL="1200150" lvl="1" indent="-742950">
              <a:buClr>
                <a:prstClr val="white">
                  <a:shade val="95000"/>
                </a:prstClr>
              </a:buClr>
            </a:pPr>
            <a:r>
              <a:rPr lang="en-US" sz="3200" dirty="0" smtClean="0">
                <a:solidFill>
                  <a:prstClr val="white"/>
                </a:solidFill>
              </a:rPr>
              <a:t>22 of 66 books historical (1/3</a:t>
            </a:r>
            <a:r>
              <a:rPr lang="en-US" sz="3200" baseline="30000" dirty="0" smtClean="0">
                <a:solidFill>
                  <a:prstClr val="white"/>
                </a:solidFill>
              </a:rPr>
              <a:t>rd</a:t>
            </a:r>
            <a:r>
              <a:rPr lang="en-US" sz="3200" dirty="0" smtClean="0">
                <a:solidFill>
                  <a:prstClr val="white"/>
                </a:solidFill>
              </a:rPr>
              <a:t>)</a:t>
            </a:r>
          </a:p>
          <a:p>
            <a:pPr marL="1200150" lvl="1" indent="-742950">
              <a:buClr>
                <a:prstClr val="white">
                  <a:shade val="95000"/>
                </a:prstClr>
              </a:buClr>
            </a:pPr>
            <a:endParaRPr lang="en-US" sz="3400" dirty="0">
              <a:solidFill>
                <a:prstClr val="white"/>
              </a:solidFill>
            </a:endParaRPr>
          </a:p>
          <a:p>
            <a:endParaRPr lang="en-US" sz="3200" dirty="0" smtClean="0"/>
          </a:p>
        </p:txBody>
      </p:sp>
    </p:spTree>
    <p:extLst>
      <p:ext uri="{BB962C8B-B14F-4D97-AF65-F5344CB8AC3E}">
        <p14:creationId xmlns:p14="http://schemas.microsoft.com/office/powerpoint/2010/main" val="34801625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History of Israel:  A Backwards Look (Ch.1-3)</a:t>
            </a:r>
          </a:p>
        </p:txBody>
      </p:sp>
      <p:sp>
        <p:nvSpPr>
          <p:cNvPr id="3" name="Content Placeholder 2"/>
          <p:cNvSpPr>
            <a:spLocks noGrp="1"/>
          </p:cNvSpPr>
          <p:nvPr>
            <p:ph idx="1"/>
          </p:nvPr>
        </p:nvSpPr>
        <p:spPr/>
        <p:txBody>
          <a:bodyPr>
            <a:normAutofit/>
          </a:bodyPr>
          <a:lstStyle/>
          <a:p>
            <a:pPr marL="1200150" lvl="1" indent="-742950">
              <a:buClr>
                <a:prstClr val="white">
                  <a:shade val="95000"/>
                </a:prstClr>
              </a:buClr>
              <a:buFont typeface="+mj-lt"/>
              <a:buAutoNum type="alphaUcPeriod"/>
            </a:pPr>
            <a:r>
              <a:rPr lang="en-US" sz="3600" dirty="0">
                <a:solidFill>
                  <a:prstClr val="white"/>
                </a:solidFill>
              </a:rPr>
              <a:t>The Journey Reviewed:  </a:t>
            </a:r>
            <a:r>
              <a:rPr lang="en-US" sz="3600" dirty="0" err="1">
                <a:solidFill>
                  <a:prstClr val="white"/>
                </a:solidFill>
              </a:rPr>
              <a:t>Horeb</a:t>
            </a:r>
            <a:r>
              <a:rPr lang="en-US" sz="3600" dirty="0">
                <a:solidFill>
                  <a:prstClr val="white"/>
                </a:solidFill>
              </a:rPr>
              <a:t> to </a:t>
            </a:r>
            <a:r>
              <a:rPr lang="en-US" sz="3600" dirty="0" err="1" smtClean="0">
                <a:solidFill>
                  <a:prstClr val="white"/>
                </a:solidFill>
              </a:rPr>
              <a:t>Kadesh</a:t>
            </a:r>
            <a:r>
              <a:rPr lang="en-US" sz="3600" dirty="0" smtClean="0">
                <a:solidFill>
                  <a:prstClr val="white"/>
                </a:solidFill>
              </a:rPr>
              <a:t> (Ch.1)</a:t>
            </a:r>
          </a:p>
          <a:p>
            <a:pPr marL="1200150" lvl="1" indent="-742950">
              <a:buClr>
                <a:prstClr val="white">
                  <a:shade val="95000"/>
                </a:prstClr>
              </a:buClr>
            </a:pPr>
            <a:r>
              <a:rPr lang="en-US" sz="3200" dirty="0" smtClean="0">
                <a:solidFill>
                  <a:prstClr val="white"/>
                </a:solidFill>
              </a:rPr>
              <a:t>Moses takes them back to their time of disbelief</a:t>
            </a:r>
          </a:p>
          <a:p>
            <a:pPr marL="1200150" lvl="1" indent="-742950">
              <a:buClr>
                <a:prstClr val="white">
                  <a:shade val="95000"/>
                </a:prstClr>
              </a:buClr>
            </a:pPr>
            <a:r>
              <a:rPr lang="en-US" sz="3200" dirty="0">
                <a:solidFill>
                  <a:prstClr val="white"/>
                </a:solidFill>
              </a:rPr>
              <a:t>Review the disbelief of the 10 spies </a:t>
            </a:r>
            <a:endParaRPr lang="en-US" sz="3200" dirty="0" smtClean="0">
              <a:solidFill>
                <a:prstClr val="white"/>
              </a:solidFill>
            </a:endParaRPr>
          </a:p>
          <a:p>
            <a:pPr marL="1200150" lvl="1" indent="-742950">
              <a:buClr>
                <a:prstClr val="white">
                  <a:shade val="95000"/>
                </a:prstClr>
              </a:buClr>
            </a:pPr>
            <a:r>
              <a:rPr lang="en-US" sz="3200" dirty="0" smtClean="0">
                <a:solidFill>
                  <a:prstClr val="white"/>
                </a:solidFill>
              </a:rPr>
              <a:t>It is a new generation he is speaking to</a:t>
            </a:r>
          </a:p>
          <a:p>
            <a:endParaRPr lang="en-US" sz="3200" dirty="0" smtClean="0"/>
          </a:p>
        </p:txBody>
      </p:sp>
    </p:spTree>
    <p:extLst>
      <p:ext uri="{BB962C8B-B14F-4D97-AF65-F5344CB8AC3E}">
        <p14:creationId xmlns:p14="http://schemas.microsoft.com/office/powerpoint/2010/main" val="4295401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History of Israel:  A Backwards Look (Ch.1-3)</a:t>
            </a:r>
          </a:p>
        </p:txBody>
      </p:sp>
      <p:sp>
        <p:nvSpPr>
          <p:cNvPr id="3" name="Content Placeholder 2"/>
          <p:cNvSpPr>
            <a:spLocks noGrp="1"/>
          </p:cNvSpPr>
          <p:nvPr>
            <p:ph idx="1"/>
          </p:nvPr>
        </p:nvSpPr>
        <p:spPr/>
        <p:txBody>
          <a:bodyPr>
            <a:normAutofit fontScale="92500" lnSpcReduction="20000"/>
          </a:bodyPr>
          <a:lstStyle/>
          <a:p>
            <a:pPr marL="971550" lvl="1" indent="-514350">
              <a:buClr>
                <a:prstClr val="white">
                  <a:shade val="95000"/>
                </a:prstClr>
              </a:buClr>
              <a:buAutoNum type="alphaUcPeriod" startAt="2"/>
            </a:pPr>
            <a:r>
              <a:rPr lang="en-US" sz="3200" dirty="0" smtClean="0">
                <a:solidFill>
                  <a:prstClr val="white"/>
                </a:solidFill>
              </a:rPr>
              <a:t>The </a:t>
            </a:r>
            <a:r>
              <a:rPr lang="en-US" sz="3200" dirty="0">
                <a:solidFill>
                  <a:prstClr val="white"/>
                </a:solidFill>
              </a:rPr>
              <a:t>Journey Resumed:  </a:t>
            </a:r>
            <a:r>
              <a:rPr lang="en-US" sz="3200" dirty="0" err="1">
                <a:solidFill>
                  <a:prstClr val="white"/>
                </a:solidFill>
              </a:rPr>
              <a:t>Kadesh</a:t>
            </a:r>
            <a:r>
              <a:rPr lang="en-US" sz="3200" dirty="0">
                <a:solidFill>
                  <a:prstClr val="white"/>
                </a:solidFill>
              </a:rPr>
              <a:t> to </a:t>
            </a:r>
            <a:r>
              <a:rPr lang="en-US" sz="3200" dirty="0" smtClean="0">
                <a:solidFill>
                  <a:prstClr val="white"/>
                </a:solidFill>
              </a:rPr>
              <a:t>Beth-</a:t>
            </a:r>
            <a:r>
              <a:rPr lang="en-US" sz="3200" dirty="0" err="1" smtClean="0">
                <a:solidFill>
                  <a:prstClr val="white"/>
                </a:solidFill>
              </a:rPr>
              <a:t>Peor</a:t>
            </a:r>
            <a:r>
              <a:rPr lang="en-US" sz="3200" dirty="0" smtClean="0">
                <a:solidFill>
                  <a:prstClr val="white"/>
                </a:solidFill>
              </a:rPr>
              <a:t> (Ch.2-3)</a:t>
            </a:r>
          </a:p>
          <a:p>
            <a:pPr marL="971550" lvl="1" indent="-514350">
              <a:buClr>
                <a:prstClr val="white">
                  <a:shade val="95000"/>
                </a:prstClr>
              </a:buClr>
            </a:pPr>
            <a:r>
              <a:rPr lang="en-US" sz="3200" dirty="0" smtClean="0">
                <a:solidFill>
                  <a:prstClr val="white"/>
                </a:solidFill>
              </a:rPr>
              <a:t>Encourages them that victory over the giants is possible </a:t>
            </a:r>
          </a:p>
          <a:p>
            <a:pPr marL="1236726" lvl="2" indent="-514350">
              <a:buClr>
                <a:prstClr val="white">
                  <a:shade val="95000"/>
                </a:prstClr>
              </a:buClr>
            </a:pPr>
            <a:r>
              <a:rPr lang="en-US" sz="3000" dirty="0" smtClean="0">
                <a:solidFill>
                  <a:prstClr val="white"/>
                </a:solidFill>
              </a:rPr>
              <a:t>Moabites, </a:t>
            </a:r>
            <a:r>
              <a:rPr lang="en-US" sz="3000" dirty="0" err="1" smtClean="0">
                <a:solidFill>
                  <a:prstClr val="white"/>
                </a:solidFill>
              </a:rPr>
              <a:t>Edomites</a:t>
            </a:r>
            <a:r>
              <a:rPr lang="en-US" sz="3000" dirty="0" smtClean="0">
                <a:solidFill>
                  <a:prstClr val="white"/>
                </a:solidFill>
              </a:rPr>
              <a:t>, and Ammonites conquered the giants</a:t>
            </a:r>
          </a:p>
          <a:p>
            <a:pPr marL="971550" lvl="1" indent="-514350">
              <a:buClr>
                <a:prstClr val="white">
                  <a:shade val="95000"/>
                </a:prstClr>
              </a:buClr>
            </a:pPr>
            <a:r>
              <a:rPr lang="en-US" sz="3200" dirty="0" smtClean="0">
                <a:solidFill>
                  <a:prstClr val="white"/>
                </a:solidFill>
              </a:rPr>
              <a:t>Reminds them that victory over the giants was proven</a:t>
            </a:r>
          </a:p>
          <a:p>
            <a:pPr marL="1236726" lvl="2" indent="-514350">
              <a:buClr>
                <a:prstClr val="white">
                  <a:shade val="95000"/>
                </a:prstClr>
              </a:buClr>
            </a:pPr>
            <a:r>
              <a:rPr lang="en-US" sz="3000" dirty="0" smtClean="0">
                <a:solidFill>
                  <a:prstClr val="white"/>
                </a:solidFill>
              </a:rPr>
              <a:t>Israel had already conquered </a:t>
            </a:r>
            <a:r>
              <a:rPr lang="en-US" sz="3000" dirty="0" err="1" smtClean="0">
                <a:solidFill>
                  <a:prstClr val="white"/>
                </a:solidFill>
              </a:rPr>
              <a:t>Sihon</a:t>
            </a:r>
            <a:r>
              <a:rPr lang="en-US" sz="3000" dirty="0" smtClean="0">
                <a:solidFill>
                  <a:prstClr val="white"/>
                </a:solidFill>
              </a:rPr>
              <a:t> the Amorite and </a:t>
            </a:r>
            <a:r>
              <a:rPr lang="en-US" sz="3000" dirty="0" err="1" smtClean="0">
                <a:solidFill>
                  <a:prstClr val="white"/>
                </a:solidFill>
              </a:rPr>
              <a:t>Og</a:t>
            </a:r>
            <a:r>
              <a:rPr lang="en-US" sz="3000" dirty="0" smtClean="0">
                <a:solidFill>
                  <a:prstClr val="white"/>
                </a:solidFill>
              </a:rPr>
              <a:t>, King of Bashan (</a:t>
            </a:r>
            <a:r>
              <a:rPr lang="en-US" sz="3000" dirty="0" err="1" smtClean="0">
                <a:solidFill>
                  <a:prstClr val="white"/>
                </a:solidFill>
              </a:rPr>
              <a:t>Nephilim</a:t>
            </a:r>
            <a:r>
              <a:rPr lang="en-US" sz="3000" dirty="0" smtClean="0">
                <a:solidFill>
                  <a:prstClr val="white"/>
                </a:solidFill>
              </a:rPr>
              <a:t>)</a:t>
            </a:r>
          </a:p>
          <a:p>
            <a:pPr marL="971550" lvl="1" indent="-514350">
              <a:buClr>
                <a:prstClr val="white">
                  <a:shade val="95000"/>
                </a:prstClr>
              </a:buClr>
            </a:pPr>
            <a:endParaRPr lang="en-US" sz="3200" dirty="0" smtClean="0">
              <a:solidFill>
                <a:prstClr val="white"/>
              </a:solidFill>
            </a:endParaRPr>
          </a:p>
          <a:p>
            <a:pPr marL="971550" lvl="1" indent="-514350">
              <a:buClr>
                <a:prstClr val="white">
                  <a:shade val="95000"/>
                </a:prstClr>
              </a:buClr>
            </a:pPr>
            <a:endParaRPr lang="en-US" sz="3200" dirty="0" smtClean="0">
              <a:solidFill>
                <a:prstClr val="white"/>
              </a:solidFill>
            </a:endParaRPr>
          </a:p>
          <a:p>
            <a:pPr marL="971550" lvl="1" indent="-514350">
              <a:buClr>
                <a:prstClr val="white">
                  <a:shade val="95000"/>
                </a:prstClr>
              </a:buClr>
            </a:pPr>
            <a:endParaRPr lang="en-US" sz="3200" dirty="0" smtClean="0">
              <a:solidFill>
                <a:prstClr val="white"/>
              </a:solidFill>
            </a:endParaRPr>
          </a:p>
          <a:p>
            <a:pPr marL="1236726" lvl="2" indent="-514350">
              <a:buClr>
                <a:prstClr val="white">
                  <a:shade val="95000"/>
                </a:prstClr>
              </a:buClr>
            </a:pPr>
            <a:endParaRPr lang="en-US" sz="3000" dirty="0">
              <a:solidFill>
                <a:prstClr val="white"/>
              </a:solidFill>
            </a:endParaRPr>
          </a:p>
          <a:p>
            <a:pPr marL="457200" lvl="1" indent="0">
              <a:buClr>
                <a:prstClr val="white">
                  <a:shade val="95000"/>
                </a:prstClr>
              </a:buClr>
              <a:buNone/>
            </a:pPr>
            <a:endParaRPr lang="en-US" sz="3200" dirty="0" smtClean="0"/>
          </a:p>
        </p:txBody>
      </p:sp>
    </p:spTree>
    <p:extLst>
      <p:ext uri="{BB962C8B-B14F-4D97-AF65-F5344CB8AC3E}">
        <p14:creationId xmlns:p14="http://schemas.microsoft.com/office/powerpoint/2010/main" val="15784432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708660" lvl="0" indent="-571500">
              <a:buClr>
                <a:prstClr val="white">
                  <a:shade val="95000"/>
                </a:prstClr>
              </a:buClr>
              <a:buAutoNum type="romanUcPeriod" startAt="2"/>
            </a:pPr>
            <a:r>
              <a:rPr lang="en-US" sz="3600" dirty="0" smtClean="0">
                <a:solidFill>
                  <a:prstClr val="white"/>
                </a:solidFill>
              </a:rPr>
              <a:t>The </a:t>
            </a:r>
            <a:r>
              <a:rPr lang="en-US" sz="3600" dirty="0">
                <a:solidFill>
                  <a:prstClr val="white"/>
                </a:solidFill>
              </a:rPr>
              <a:t>Holiness of Israel:  The Inward Look  (Ch.4-11</a:t>
            </a:r>
            <a:r>
              <a:rPr lang="en-US" sz="3600" dirty="0" smtClean="0">
                <a:solidFill>
                  <a:prstClr val="white"/>
                </a:solidFill>
              </a:rPr>
              <a:t>)</a:t>
            </a:r>
          </a:p>
          <a:p>
            <a:pPr marL="1200150" lvl="1" indent="-742950">
              <a:buClr>
                <a:prstClr val="white">
                  <a:shade val="95000"/>
                </a:prstClr>
              </a:buClr>
              <a:buFont typeface="+mj-lt"/>
              <a:buAutoNum type="alphaUcPeriod"/>
            </a:pPr>
            <a:r>
              <a:rPr lang="en-US" sz="3600" dirty="0" smtClean="0">
                <a:solidFill>
                  <a:prstClr val="white"/>
                </a:solidFill>
              </a:rPr>
              <a:t>Moses Speaks About the Law </a:t>
            </a:r>
          </a:p>
          <a:p>
            <a:pPr marL="1200150" lvl="1" indent="-742950">
              <a:buClr>
                <a:prstClr val="white">
                  <a:shade val="95000"/>
                </a:prstClr>
              </a:buClr>
              <a:buFont typeface="+mj-lt"/>
              <a:buAutoNum type="alphaUcPeriod"/>
            </a:pPr>
            <a:r>
              <a:rPr lang="en-US" sz="3600" dirty="0" smtClean="0">
                <a:solidFill>
                  <a:prstClr val="white"/>
                </a:solidFill>
              </a:rPr>
              <a:t>Moses Speaks About the Lord</a:t>
            </a:r>
          </a:p>
          <a:p>
            <a:pPr marL="1200150" lvl="1" indent="-742950">
              <a:buClr>
                <a:prstClr val="white">
                  <a:shade val="95000"/>
                </a:prstClr>
              </a:buClr>
              <a:buFont typeface="+mj-lt"/>
              <a:buAutoNum type="alphaUcPeriod"/>
            </a:pPr>
            <a:r>
              <a:rPr lang="en-US" sz="3600" dirty="0" smtClean="0">
                <a:solidFill>
                  <a:prstClr val="white"/>
                </a:solidFill>
              </a:rPr>
              <a:t>Moses Speaks About the Land </a:t>
            </a:r>
          </a:p>
          <a:p>
            <a:pPr marL="1028700" lvl="1" indent="-571500">
              <a:buClr>
                <a:prstClr val="white">
                  <a:shade val="95000"/>
                </a:prstClr>
              </a:buClr>
              <a:buFont typeface="+mj-lt"/>
              <a:buAutoNum type="alphaUcPeriod"/>
            </a:pPr>
            <a:endParaRPr lang="en-US" dirty="0">
              <a:solidFill>
                <a:prstClr val="white"/>
              </a:solidFill>
            </a:endParaRPr>
          </a:p>
          <a:p>
            <a:endParaRPr lang="en-US" dirty="0"/>
          </a:p>
        </p:txBody>
      </p:sp>
    </p:spTree>
    <p:extLst>
      <p:ext uri="{BB962C8B-B14F-4D97-AF65-F5344CB8AC3E}">
        <p14:creationId xmlns:p14="http://schemas.microsoft.com/office/powerpoint/2010/main" val="31035522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Holiness of Israel:  The Inward Look  (Ch.4-11)</a:t>
            </a:r>
          </a:p>
        </p:txBody>
      </p:sp>
      <p:sp>
        <p:nvSpPr>
          <p:cNvPr id="3" name="Content Placeholder 2"/>
          <p:cNvSpPr>
            <a:spLocks noGrp="1"/>
          </p:cNvSpPr>
          <p:nvPr>
            <p:ph idx="1"/>
          </p:nvPr>
        </p:nvSpPr>
        <p:spPr/>
        <p:txBody>
          <a:bodyPr>
            <a:normAutofit lnSpcReduction="10000"/>
          </a:bodyPr>
          <a:lstStyle/>
          <a:p>
            <a:pPr marL="1200150" lvl="1" indent="-742950">
              <a:buClr>
                <a:prstClr val="white">
                  <a:shade val="95000"/>
                </a:prstClr>
              </a:buClr>
              <a:buFont typeface="+mj-lt"/>
              <a:buAutoNum type="alphaUcPeriod"/>
            </a:pPr>
            <a:r>
              <a:rPr lang="en-US" sz="4000" dirty="0" smtClean="0">
                <a:solidFill>
                  <a:prstClr val="white"/>
                </a:solidFill>
              </a:rPr>
              <a:t>Moses Speaks About the Law (Ch.4-6)</a:t>
            </a:r>
          </a:p>
          <a:p>
            <a:pPr marL="1200150" lvl="1" indent="-742950">
              <a:buClr>
                <a:prstClr val="white">
                  <a:shade val="95000"/>
                </a:prstClr>
              </a:buClr>
            </a:pPr>
            <a:r>
              <a:rPr lang="en-US" sz="4000" dirty="0" smtClean="0">
                <a:solidFill>
                  <a:prstClr val="white"/>
                </a:solidFill>
              </a:rPr>
              <a:t>Reminded them of how it came</a:t>
            </a:r>
          </a:p>
          <a:p>
            <a:pPr marL="1200150" lvl="1" indent="-742950">
              <a:buClr>
                <a:prstClr val="white">
                  <a:shade val="95000"/>
                </a:prstClr>
              </a:buClr>
            </a:pPr>
            <a:r>
              <a:rPr lang="en-US" sz="4000" dirty="0" smtClean="0">
                <a:solidFill>
                  <a:prstClr val="white"/>
                </a:solidFill>
              </a:rPr>
              <a:t>What it contains                    (10 commandments)</a:t>
            </a:r>
          </a:p>
          <a:p>
            <a:pPr marL="1200150" lvl="1" indent="-742950">
              <a:buClr>
                <a:prstClr val="white">
                  <a:shade val="95000"/>
                </a:prstClr>
              </a:buClr>
            </a:pPr>
            <a:r>
              <a:rPr lang="en-US" sz="4000" dirty="0" smtClean="0">
                <a:solidFill>
                  <a:prstClr val="white"/>
                </a:solidFill>
              </a:rPr>
              <a:t>And whom it concerns </a:t>
            </a:r>
          </a:p>
          <a:p>
            <a:pPr marL="457200" lvl="1" indent="0">
              <a:buClr>
                <a:prstClr val="white">
                  <a:shade val="95000"/>
                </a:prstClr>
              </a:buClr>
              <a:buNone/>
            </a:pPr>
            <a:endParaRPr lang="en-US" dirty="0">
              <a:solidFill>
                <a:prstClr val="white"/>
              </a:solidFill>
            </a:endParaRPr>
          </a:p>
          <a:p>
            <a:endParaRPr lang="en-US" dirty="0"/>
          </a:p>
        </p:txBody>
      </p:sp>
    </p:spTree>
    <p:extLst>
      <p:ext uri="{BB962C8B-B14F-4D97-AF65-F5344CB8AC3E}">
        <p14:creationId xmlns:p14="http://schemas.microsoft.com/office/powerpoint/2010/main" val="13734172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sz="4000" dirty="0" smtClean="0"/>
              <a:t>Deuteronomy means “Second Law”</a:t>
            </a:r>
          </a:p>
          <a:p>
            <a:r>
              <a:rPr lang="en-US" sz="4000" dirty="0" smtClean="0"/>
              <a:t>Main Characters – Moses and Joshua</a:t>
            </a:r>
          </a:p>
          <a:p>
            <a:r>
              <a:rPr lang="en-US" sz="4000" dirty="0" smtClean="0"/>
              <a:t>Takes place in the 11</a:t>
            </a:r>
            <a:r>
              <a:rPr lang="en-US" sz="4000" baseline="30000" dirty="0" smtClean="0"/>
              <a:t>th</a:t>
            </a:r>
            <a:r>
              <a:rPr lang="en-US" sz="4000" dirty="0" smtClean="0"/>
              <a:t> month of the 40</a:t>
            </a:r>
            <a:r>
              <a:rPr lang="en-US" sz="4000" baseline="30000" dirty="0" smtClean="0"/>
              <a:t>th</a:t>
            </a:r>
            <a:r>
              <a:rPr lang="en-US" sz="4000" dirty="0" smtClean="0"/>
              <a:t> year</a:t>
            </a:r>
          </a:p>
          <a:p>
            <a:endParaRPr lang="en-US" dirty="0"/>
          </a:p>
        </p:txBody>
      </p:sp>
    </p:spTree>
    <p:extLst>
      <p:ext uri="{BB962C8B-B14F-4D97-AF65-F5344CB8AC3E}">
        <p14:creationId xmlns:p14="http://schemas.microsoft.com/office/powerpoint/2010/main" val="35229727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Holiness of Israel:  The Inward Look  (Ch.4-11)</a:t>
            </a:r>
          </a:p>
        </p:txBody>
      </p:sp>
      <p:sp>
        <p:nvSpPr>
          <p:cNvPr id="3" name="Content Placeholder 2"/>
          <p:cNvSpPr>
            <a:spLocks noGrp="1"/>
          </p:cNvSpPr>
          <p:nvPr>
            <p:ph idx="1"/>
          </p:nvPr>
        </p:nvSpPr>
        <p:spPr/>
        <p:txBody>
          <a:bodyPr>
            <a:normAutofit fontScale="92500" lnSpcReduction="10000"/>
          </a:bodyPr>
          <a:lstStyle/>
          <a:p>
            <a:pPr marL="1200150" lvl="1" indent="-742950">
              <a:buClr>
                <a:prstClr val="white">
                  <a:shade val="95000"/>
                </a:prstClr>
              </a:buClr>
              <a:buAutoNum type="alphaUcPeriod" startAt="2"/>
            </a:pPr>
            <a:r>
              <a:rPr lang="en-US" sz="3600" dirty="0" smtClean="0">
                <a:solidFill>
                  <a:prstClr val="white"/>
                </a:solidFill>
              </a:rPr>
              <a:t>Moses Speaks About the Lord    (Ch.7-8)</a:t>
            </a:r>
          </a:p>
          <a:p>
            <a:pPr marL="1200150" lvl="1" indent="-742950">
              <a:buClr>
                <a:prstClr val="white">
                  <a:shade val="95000"/>
                </a:prstClr>
              </a:buClr>
            </a:pPr>
            <a:r>
              <a:rPr lang="en-US" sz="3600" dirty="0" smtClean="0">
                <a:solidFill>
                  <a:prstClr val="white"/>
                </a:solidFill>
              </a:rPr>
              <a:t>God will defeat nations </a:t>
            </a:r>
          </a:p>
          <a:p>
            <a:pPr marL="1200150" lvl="1" indent="-742950">
              <a:buClr>
                <a:prstClr val="white">
                  <a:shade val="95000"/>
                </a:prstClr>
              </a:buClr>
            </a:pPr>
            <a:r>
              <a:rPr lang="en-US" sz="3600" dirty="0" smtClean="0">
                <a:solidFill>
                  <a:prstClr val="white"/>
                </a:solidFill>
              </a:rPr>
              <a:t>His mercies in the wilderness </a:t>
            </a:r>
          </a:p>
          <a:p>
            <a:pPr marL="1200150" lvl="1" indent="-742950">
              <a:buClr>
                <a:prstClr val="white">
                  <a:shade val="95000"/>
                </a:prstClr>
              </a:buClr>
            </a:pPr>
            <a:r>
              <a:rPr lang="en-US" sz="3600" dirty="0" smtClean="0">
                <a:solidFill>
                  <a:prstClr val="white"/>
                </a:solidFill>
              </a:rPr>
              <a:t>Serve not because of law but love</a:t>
            </a:r>
          </a:p>
          <a:p>
            <a:r>
              <a:rPr lang="en-US" b="1" dirty="0" err="1"/>
              <a:t>Deu</a:t>
            </a:r>
            <a:r>
              <a:rPr lang="en-US" b="1" dirty="0"/>
              <a:t> 7:7</a:t>
            </a:r>
            <a:r>
              <a:rPr lang="en-US" dirty="0"/>
              <a:t>  The LORD did not set his love upon you, nor choose you, because ye were more in number than any people; for ye </a:t>
            </a:r>
            <a:r>
              <a:rPr lang="en-US" i="1" dirty="0"/>
              <a:t>were</a:t>
            </a:r>
            <a:r>
              <a:rPr lang="en-US" dirty="0"/>
              <a:t> the fewest of all people: </a:t>
            </a:r>
          </a:p>
          <a:p>
            <a:r>
              <a:rPr lang="en-US" dirty="0" err="1"/>
              <a:t>Deu</a:t>
            </a:r>
            <a:r>
              <a:rPr lang="en-US" dirty="0"/>
              <a:t> 7:8  But because the LORD loved </a:t>
            </a:r>
            <a:r>
              <a:rPr lang="en-US" dirty="0" smtClean="0"/>
              <a:t>you….</a:t>
            </a:r>
            <a:endParaRPr lang="en-US" sz="7200" dirty="0">
              <a:solidFill>
                <a:prstClr val="white"/>
              </a:solidFill>
            </a:endParaRPr>
          </a:p>
          <a:p>
            <a:endParaRPr lang="en-US" dirty="0"/>
          </a:p>
        </p:txBody>
      </p:sp>
    </p:spTree>
    <p:extLst>
      <p:ext uri="{BB962C8B-B14F-4D97-AF65-F5344CB8AC3E}">
        <p14:creationId xmlns:p14="http://schemas.microsoft.com/office/powerpoint/2010/main" val="16196046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Holiness of Israel:  The Inward Look  (Ch.4-11)</a:t>
            </a:r>
          </a:p>
        </p:txBody>
      </p:sp>
      <p:sp>
        <p:nvSpPr>
          <p:cNvPr id="3" name="Content Placeholder 2"/>
          <p:cNvSpPr>
            <a:spLocks noGrp="1"/>
          </p:cNvSpPr>
          <p:nvPr>
            <p:ph idx="1"/>
          </p:nvPr>
        </p:nvSpPr>
        <p:spPr/>
        <p:txBody>
          <a:bodyPr/>
          <a:lstStyle/>
          <a:p>
            <a:pPr marL="1200150" lvl="1" indent="-742950">
              <a:buClr>
                <a:prstClr val="white">
                  <a:shade val="95000"/>
                </a:prstClr>
              </a:buClr>
              <a:buAutoNum type="alphaUcPeriod" startAt="3"/>
            </a:pPr>
            <a:r>
              <a:rPr lang="en-US" sz="3600" dirty="0" smtClean="0">
                <a:solidFill>
                  <a:prstClr val="white"/>
                </a:solidFill>
              </a:rPr>
              <a:t>Moses Speaks About the Land (Ch.9-11)</a:t>
            </a:r>
          </a:p>
          <a:p>
            <a:pPr marL="1200150" lvl="1" indent="-742950">
              <a:buClr>
                <a:prstClr val="white">
                  <a:shade val="95000"/>
                </a:prstClr>
              </a:buClr>
            </a:pPr>
            <a:r>
              <a:rPr lang="en-US" sz="3600" dirty="0" smtClean="0">
                <a:solidFill>
                  <a:prstClr val="white"/>
                </a:solidFill>
              </a:rPr>
              <a:t>Land was given to them on the grounds of grace </a:t>
            </a:r>
          </a:p>
          <a:p>
            <a:pPr marL="1200150" lvl="1" indent="-742950">
              <a:buClr>
                <a:prstClr val="white">
                  <a:shade val="95000"/>
                </a:prstClr>
              </a:buClr>
            </a:pPr>
            <a:r>
              <a:rPr lang="en-US" sz="3600" dirty="0" smtClean="0">
                <a:solidFill>
                  <a:prstClr val="white"/>
                </a:solidFill>
              </a:rPr>
              <a:t>The Calf and the tables of stone</a:t>
            </a:r>
          </a:p>
          <a:p>
            <a:pPr marL="1465326" lvl="2" indent="-742950">
              <a:buClr>
                <a:prstClr val="white">
                  <a:shade val="95000"/>
                </a:prstClr>
              </a:buClr>
            </a:pPr>
            <a:r>
              <a:rPr lang="en-US" sz="3400" dirty="0" smtClean="0">
                <a:solidFill>
                  <a:prstClr val="white"/>
                </a:solidFill>
              </a:rPr>
              <a:t>A </a:t>
            </a:r>
            <a:r>
              <a:rPr lang="en-US" sz="3400" dirty="0" err="1" smtClean="0">
                <a:solidFill>
                  <a:prstClr val="white"/>
                </a:solidFill>
              </a:rPr>
              <a:t>stiffnecked</a:t>
            </a:r>
            <a:r>
              <a:rPr lang="en-US" sz="3400" dirty="0" smtClean="0">
                <a:solidFill>
                  <a:prstClr val="white"/>
                </a:solidFill>
              </a:rPr>
              <a:t> people</a:t>
            </a:r>
          </a:p>
          <a:p>
            <a:pPr marL="1200150" lvl="1" indent="-742950">
              <a:buClr>
                <a:prstClr val="white">
                  <a:shade val="95000"/>
                </a:prstClr>
              </a:buClr>
            </a:pPr>
            <a:endParaRPr lang="en-US" sz="36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37160" indent="0">
              <a:buNone/>
            </a:pPr>
            <a:endParaRPr lang="en-US" dirty="0"/>
          </a:p>
        </p:txBody>
      </p:sp>
    </p:spTree>
    <p:extLst>
      <p:ext uri="{BB962C8B-B14F-4D97-AF65-F5344CB8AC3E}">
        <p14:creationId xmlns:p14="http://schemas.microsoft.com/office/powerpoint/2010/main" val="26825617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Holiness of Israel:  The Inward Look  (Ch.4-11)</a:t>
            </a:r>
          </a:p>
        </p:txBody>
      </p:sp>
      <p:sp>
        <p:nvSpPr>
          <p:cNvPr id="3" name="Content Placeholder 2"/>
          <p:cNvSpPr>
            <a:spLocks noGrp="1"/>
          </p:cNvSpPr>
          <p:nvPr>
            <p:ph idx="1"/>
          </p:nvPr>
        </p:nvSpPr>
        <p:spPr/>
        <p:txBody>
          <a:bodyPr>
            <a:normAutofit fontScale="85000" lnSpcReduction="20000"/>
          </a:bodyPr>
          <a:lstStyle/>
          <a:p>
            <a:pPr marL="1200150" lvl="1" indent="-742950">
              <a:buClr>
                <a:prstClr val="white">
                  <a:shade val="95000"/>
                </a:prstClr>
              </a:buClr>
              <a:buAutoNum type="alphaUcPeriod" startAt="3"/>
            </a:pPr>
            <a:r>
              <a:rPr lang="en-US" sz="3600" dirty="0" smtClean="0">
                <a:solidFill>
                  <a:prstClr val="white"/>
                </a:solidFill>
              </a:rPr>
              <a:t>Moses Speaks About the Land      (Ch.9-11)</a:t>
            </a:r>
          </a:p>
          <a:p>
            <a:r>
              <a:rPr lang="en-US" sz="3000" dirty="0"/>
              <a:t>(</a:t>
            </a:r>
            <a:r>
              <a:rPr lang="en-US" sz="3000" dirty="0" err="1"/>
              <a:t>Deu</a:t>
            </a:r>
            <a:r>
              <a:rPr lang="en-US" sz="3000" dirty="0"/>
              <a:t> 9:5)  Not for thy righteousness, or for the uprightness of </a:t>
            </a:r>
            <a:r>
              <a:rPr lang="en-US" sz="3000" dirty="0" err="1"/>
              <a:t>thine</a:t>
            </a:r>
            <a:r>
              <a:rPr lang="en-US" sz="3000" dirty="0"/>
              <a:t> heart, dost thou go to possess their land: but for the wickedness of these nations the LORD thy God doth drive them out from before thee, and that he may perform the word which the LORD </a:t>
            </a:r>
            <a:r>
              <a:rPr lang="en-US" sz="3000" dirty="0" err="1"/>
              <a:t>sware</a:t>
            </a:r>
            <a:r>
              <a:rPr lang="en-US" sz="3000" dirty="0"/>
              <a:t> unto thy fathers, Abraham, Isaac, and Jacob</a:t>
            </a:r>
            <a:r>
              <a:rPr lang="en-US" sz="3000" dirty="0" smtClean="0"/>
              <a:t>.</a:t>
            </a:r>
            <a:endParaRPr lang="en-US" sz="3000" dirty="0"/>
          </a:p>
          <a:p>
            <a:r>
              <a:rPr lang="en-US" sz="3000" dirty="0"/>
              <a:t>(</a:t>
            </a:r>
            <a:r>
              <a:rPr lang="en-US" sz="3000" dirty="0" err="1"/>
              <a:t>Deu</a:t>
            </a:r>
            <a:r>
              <a:rPr lang="en-US" sz="3000" dirty="0"/>
              <a:t> 9:6)  Understand therefore, that the LORD thy God </a:t>
            </a:r>
            <a:r>
              <a:rPr lang="en-US" sz="3000" dirty="0" err="1"/>
              <a:t>giveth</a:t>
            </a:r>
            <a:r>
              <a:rPr lang="en-US" sz="3000" dirty="0"/>
              <a:t> thee not this good land to possess it for thy righteousness; for thou </a:t>
            </a:r>
            <a:r>
              <a:rPr lang="en-US" sz="3000" i="1" dirty="0"/>
              <a:t>art</a:t>
            </a:r>
            <a:r>
              <a:rPr lang="en-US" sz="3000" dirty="0"/>
              <a:t> a </a:t>
            </a:r>
            <a:r>
              <a:rPr lang="en-US" sz="3000" dirty="0" err="1"/>
              <a:t>stiffnecked</a:t>
            </a:r>
            <a:r>
              <a:rPr lang="en-US" sz="3000" dirty="0"/>
              <a:t> people</a:t>
            </a:r>
            <a:r>
              <a:rPr lang="en-US" sz="3000" dirty="0" smtClean="0"/>
              <a:t>.</a:t>
            </a:r>
            <a:endParaRPr lang="en-US" sz="30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200150" lvl="1" indent="-742950">
              <a:buClr>
                <a:prstClr val="white">
                  <a:shade val="95000"/>
                </a:prstClr>
              </a:buClr>
            </a:pPr>
            <a:endParaRPr lang="en-US" sz="3600" dirty="0" smtClean="0">
              <a:solidFill>
                <a:prstClr val="white"/>
              </a:solidFill>
            </a:endParaRPr>
          </a:p>
          <a:p>
            <a:pPr marL="137160" indent="0">
              <a:buNone/>
            </a:pPr>
            <a:endParaRPr lang="en-US" dirty="0"/>
          </a:p>
        </p:txBody>
      </p:sp>
    </p:spTree>
    <p:extLst>
      <p:ext uri="{BB962C8B-B14F-4D97-AF65-F5344CB8AC3E}">
        <p14:creationId xmlns:p14="http://schemas.microsoft.com/office/powerpoint/2010/main" val="17285530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Discouragement</a:t>
            </a:r>
            <a:endParaRPr lang="en-US" dirty="0"/>
          </a:p>
        </p:txBody>
      </p:sp>
      <p:sp>
        <p:nvSpPr>
          <p:cNvPr id="5" name="Subtitle 4"/>
          <p:cNvSpPr>
            <a:spLocks noGrp="1"/>
          </p:cNvSpPr>
          <p:nvPr>
            <p:ph type="subTitle" idx="1"/>
          </p:nvPr>
        </p:nvSpPr>
        <p:spPr/>
        <p:txBody>
          <a:bodyPr/>
          <a:lstStyle/>
          <a:p>
            <a:r>
              <a:rPr lang="en-US" dirty="0" smtClean="0"/>
              <a:t>The Causes and Effect</a:t>
            </a:r>
            <a:endParaRPr lang="en-US" dirty="0"/>
          </a:p>
          <a:p>
            <a:r>
              <a:rPr lang="en-US" dirty="0" smtClean="0"/>
              <a:t>Deut. 1:19-28</a:t>
            </a:r>
            <a:endParaRPr lang="en-US" dirty="0"/>
          </a:p>
        </p:txBody>
      </p:sp>
    </p:spTree>
    <p:extLst>
      <p:ext uri="{BB962C8B-B14F-4D97-AF65-F5344CB8AC3E}">
        <p14:creationId xmlns:p14="http://schemas.microsoft.com/office/powerpoint/2010/main" val="32154009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Discouragement </a:t>
            </a:r>
            <a:endParaRPr lang="en-US" dirty="0"/>
          </a:p>
        </p:txBody>
      </p:sp>
      <p:sp>
        <p:nvSpPr>
          <p:cNvPr id="3" name="Content Placeholder 2"/>
          <p:cNvSpPr>
            <a:spLocks noGrp="1"/>
          </p:cNvSpPr>
          <p:nvPr>
            <p:ph idx="1"/>
          </p:nvPr>
        </p:nvSpPr>
        <p:spPr/>
        <p:txBody>
          <a:bodyPr>
            <a:normAutofit/>
          </a:bodyPr>
          <a:lstStyle/>
          <a:p>
            <a:r>
              <a:rPr lang="en-US" dirty="0"/>
              <a:t>(</a:t>
            </a:r>
            <a:r>
              <a:rPr lang="en-US" dirty="0" err="1"/>
              <a:t>Deu</a:t>
            </a:r>
            <a:r>
              <a:rPr lang="en-US" dirty="0"/>
              <a:t> 1:19)  And when we departed from </a:t>
            </a:r>
            <a:r>
              <a:rPr lang="en-US" dirty="0" err="1"/>
              <a:t>Horeb</a:t>
            </a:r>
            <a:r>
              <a:rPr lang="en-US" dirty="0"/>
              <a:t>, we went through all that great and terrible wilderness, which ye saw by the way of the mountain of the Amorites, as the LORD our God commanded us; and we came to </a:t>
            </a:r>
            <a:r>
              <a:rPr lang="en-US" dirty="0" err="1"/>
              <a:t>Kadeshbarnea</a:t>
            </a:r>
            <a:r>
              <a:rPr lang="en-US" dirty="0" smtClean="0"/>
              <a:t>.</a:t>
            </a:r>
            <a:endParaRPr lang="en-US" dirty="0"/>
          </a:p>
          <a:p>
            <a:r>
              <a:rPr lang="en-US" dirty="0"/>
              <a:t>(</a:t>
            </a:r>
            <a:r>
              <a:rPr lang="en-US" dirty="0" err="1"/>
              <a:t>Deu</a:t>
            </a:r>
            <a:r>
              <a:rPr lang="en-US" dirty="0"/>
              <a:t> 1:20)  And I said unto you, Ye are come unto the mountain of the Amorites, which the LORD our God doth give unto us</a:t>
            </a:r>
            <a:r>
              <a:rPr lang="en-US" dirty="0" smtClean="0"/>
              <a:t>.</a:t>
            </a:r>
            <a:endParaRPr lang="en-US" dirty="0"/>
          </a:p>
        </p:txBody>
      </p:sp>
    </p:spTree>
    <p:extLst>
      <p:ext uri="{BB962C8B-B14F-4D97-AF65-F5344CB8AC3E}">
        <p14:creationId xmlns:p14="http://schemas.microsoft.com/office/powerpoint/2010/main" val="15567496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Discouragement </a:t>
            </a:r>
            <a:endParaRPr lang="en-US" dirty="0"/>
          </a:p>
        </p:txBody>
      </p:sp>
      <p:sp>
        <p:nvSpPr>
          <p:cNvPr id="3" name="Content Placeholder 2"/>
          <p:cNvSpPr>
            <a:spLocks noGrp="1"/>
          </p:cNvSpPr>
          <p:nvPr>
            <p:ph idx="1"/>
          </p:nvPr>
        </p:nvSpPr>
        <p:spPr/>
        <p:txBody>
          <a:bodyPr>
            <a:normAutofit lnSpcReduction="10000"/>
          </a:bodyPr>
          <a:lstStyle/>
          <a:p>
            <a:r>
              <a:rPr lang="en-US" dirty="0"/>
              <a:t>(</a:t>
            </a:r>
            <a:r>
              <a:rPr lang="en-US" dirty="0" err="1"/>
              <a:t>Deu</a:t>
            </a:r>
            <a:r>
              <a:rPr lang="en-US" dirty="0"/>
              <a:t> 1:21)  Behold, the LORD thy God hath set the land before thee: go up </a:t>
            </a:r>
            <a:r>
              <a:rPr lang="en-US" i="1" dirty="0"/>
              <a:t>and</a:t>
            </a:r>
            <a:r>
              <a:rPr lang="en-US" dirty="0"/>
              <a:t> possess </a:t>
            </a:r>
            <a:r>
              <a:rPr lang="en-US" i="1" dirty="0"/>
              <a:t>it,</a:t>
            </a:r>
            <a:r>
              <a:rPr lang="en-US" dirty="0"/>
              <a:t> as the LORD God of thy fathers hath said unto thee; </a:t>
            </a:r>
            <a:r>
              <a:rPr lang="en-US" u="sng" dirty="0"/>
              <a:t>fear not, neither be discouraged.</a:t>
            </a:r>
          </a:p>
          <a:p>
            <a:r>
              <a:rPr lang="en-US" dirty="0"/>
              <a:t>(</a:t>
            </a:r>
            <a:r>
              <a:rPr lang="en-US" dirty="0" err="1"/>
              <a:t>Deu</a:t>
            </a:r>
            <a:r>
              <a:rPr lang="en-US" dirty="0"/>
              <a:t> 1:22)  And ye came near unto me every one of you, and said, We will send men before us, and they shall search us out the land, and bring us word again by what way we must go up, and into what cities we shall come.</a:t>
            </a:r>
          </a:p>
          <a:p>
            <a:r>
              <a:rPr lang="en-US" dirty="0"/>
              <a:t>(</a:t>
            </a:r>
            <a:r>
              <a:rPr lang="en-US" dirty="0" err="1"/>
              <a:t>Deu</a:t>
            </a:r>
            <a:r>
              <a:rPr lang="en-US" dirty="0"/>
              <a:t> 1:23)  And the saying pleased me well: and I took twelve men of you, one of a tribe:</a:t>
            </a:r>
          </a:p>
          <a:p>
            <a:pPr marL="137160" indent="0">
              <a:buNone/>
            </a:pPr>
            <a:endParaRPr lang="en-US" dirty="0"/>
          </a:p>
        </p:txBody>
      </p:sp>
    </p:spTree>
    <p:extLst>
      <p:ext uri="{BB962C8B-B14F-4D97-AF65-F5344CB8AC3E}">
        <p14:creationId xmlns:p14="http://schemas.microsoft.com/office/powerpoint/2010/main" val="3322626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Discouragement </a:t>
            </a:r>
            <a:endParaRPr lang="en-US" dirty="0"/>
          </a:p>
        </p:txBody>
      </p:sp>
      <p:sp>
        <p:nvSpPr>
          <p:cNvPr id="3" name="Content Placeholder 2"/>
          <p:cNvSpPr>
            <a:spLocks noGrp="1"/>
          </p:cNvSpPr>
          <p:nvPr>
            <p:ph idx="1"/>
          </p:nvPr>
        </p:nvSpPr>
        <p:spPr/>
        <p:txBody>
          <a:bodyPr>
            <a:normAutofit lnSpcReduction="10000"/>
          </a:bodyPr>
          <a:lstStyle/>
          <a:p>
            <a:r>
              <a:rPr lang="en-US" dirty="0"/>
              <a:t>(</a:t>
            </a:r>
            <a:r>
              <a:rPr lang="en-US" dirty="0" err="1"/>
              <a:t>Deu</a:t>
            </a:r>
            <a:r>
              <a:rPr lang="en-US" dirty="0"/>
              <a:t> 1:24)  And they turned and went up into the mountain, and came unto the valley of </a:t>
            </a:r>
            <a:r>
              <a:rPr lang="en-US" dirty="0" err="1"/>
              <a:t>Eshcol</a:t>
            </a:r>
            <a:r>
              <a:rPr lang="en-US" dirty="0"/>
              <a:t>, and searched it out.</a:t>
            </a:r>
          </a:p>
          <a:p>
            <a:r>
              <a:rPr lang="en-US" dirty="0"/>
              <a:t>(</a:t>
            </a:r>
            <a:r>
              <a:rPr lang="en-US" dirty="0" err="1"/>
              <a:t>Deu</a:t>
            </a:r>
            <a:r>
              <a:rPr lang="en-US" dirty="0"/>
              <a:t> 1:25)  And they took of the fruit of the land in their hands, and brought </a:t>
            </a:r>
            <a:r>
              <a:rPr lang="en-US" i="1" dirty="0"/>
              <a:t>it</a:t>
            </a:r>
            <a:r>
              <a:rPr lang="en-US" dirty="0"/>
              <a:t> down unto us, and brought us word again, and said, </a:t>
            </a:r>
            <a:r>
              <a:rPr lang="en-US" i="1" dirty="0"/>
              <a:t>It is</a:t>
            </a:r>
            <a:r>
              <a:rPr lang="en-US" dirty="0"/>
              <a:t> a good land which the LORD our God doth give us.</a:t>
            </a:r>
          </a:p>
          <a:p>
            <a:r>
              <a:rPr lang="en-US" dirty="0"/>
              <a:t>(</a:t>
            </a:r>
            <a:r>
              <a:rPr lang="en-US" dirty="0" err="1"/>
              <a:t>Deu</a:t>
            </a:r>
            <a:r>
              <a:rPr lang="en-US" dirty="0"/>
              <a:t> 1:26)  Notwithstanding ye would not go up, but rebelled against the commandment of the LORD your God:</a:t>
            </a:r>
          </a:p>
          <a:p>
            <a:pPr marL="137160" indent="0">
              <a:buNone/>
            </a:pPr>
            <a:endParaRPr lang="en-US" dirty="0"/>
          </a:p>
        </p:txBody>
      </p:sp>
    </p:spTree>
    <p:extLst>
      <p:ext uri="{BB962C8B-B14F-4D97-AF65-F5344CB8AC3E}">
        <p14:creationId xmlns:p14="http://schemas.microsoft.com/office/powerpoint/2010/main" val="40959015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Discouragement </a:t>
            </a:r>
            <a:endParaRPr lang="en-US" dirty="0"/>
          </a:p>
        </p:txBody>
      </p:sp>
      <p:sp>
        <p:nvSpPr>
          <p:cNvPr id="3" name="Content Placeholder 2"/>
          <p:cNvSpPr>
            <a:spLocks noGrp="1"/>
          </p:cNvSpPr>
          <p:nvPr>
            <p:ph idx="1"/>
          </p:nvPr>
        </p:nvSpPr>
        <p:spPr/>
        <p:txBody>
          <a:bodyPr>
            <a:noAutofit/>
          </a:bodyPr>
          <a:lstStyle/>
          <a:p>
            <a:r>
              <a:rPr lang="en-US" dirty="0" smtClean="0"/>
              <a:t>(</a:t>
            </a:r>
            <a:r>
              <a:rPr lang="en-US" dirty="0" err="1" smtClean="0"/>
              <a:t>Deu</a:t>
            </a:r>
            <a:r>
              <a:rPr lang="en-US" dirty="0" smtClean="0"/>
              <a:t> 1:27)  And ye murmured in your tents, and said, Because the LORD hated us, he hath brought us forth out of the land of Egypt, to deliver us into the hand of the Amorites, to destroy us.</a:t>
            </a:r>
          </a:p>
          <a:p>
            <a:r>
              <a:rPr lang="en-US" dirty="0" smtClean="0"/>
              <a:t>(</a:t>
            </a:r>
            <a:r>
              <a:rPr lang="en-US" dirty="0" err="1" smtClean="0"/>
              <a:t>Deu</a:t>
            </a:r>
            <a:r>
              <a:rPr lang="en-US" dirty="0" smtClean="0"/>
              <a:t> 1:28)  Whither shall we go up? </a:t>
            </a:r>
            <a:r>
              <a:rPr lang="en-US" u="sng" dirty="0" smtClean="0"/>
              <a:t>our brethren have discouraged our heart</a:t>
            </a:r>
            <a:r>
              <a:rPr lang="en-US" dirty="0" smtClean="0"/>
              <a:t>, saying, The people </a:t>
            </a:r>
            <a:r>
              <a:rPr lang="en-US" i="1" dirty="0" smtClean="0"/>
              <a:t>is</a:t>
            </a:r>
            <a:r>
              <a:rPr lang="en-US" dirty="0" smtClean="0"/>
              <a:t> greater and taller than we; the cities </a:t>
            </a:r>
            <a:r>
              <a:rPr lang="en-US" i="1" dirty="0" smtClean="0"/>
              <a:t>are</a:t>
            </a:r>
            <a:r>
              <a:rPr lang="en-US" dirty="0" smtClean="0"/>
              <a:t> great and walled up to heaven; and </a:t>
            </a:r>
            <a:r>
              <a:rPr lang="en-US" u="sng" dirty="0" smtClean="0"/>
              <a:t>moreover we have seen the sons of the </a:t>
            </a:r>
            <a:r>
              <a:rPr lang="en-US" u="sng" dirty="0" err="1" smtClean="0"/>
              <a:t>Anakims</a:t>
            </a:r>
            <a:r>
              <a:rPr lang="en-US" u="sng" dirty="0" smtClean="0"/>
              <a:t> there.</a:t>
            </a:r>
            <a:endParaRPr lang="en-US" u="sng" dirty="0"/>
          </a:p>
        </p:txBody>
      </p:sp>
    </p:spTree>
    <p:extLst>
      <p:ext uri="{BB962C8B-B14F-4D97-AF65-F5344CB8AC3E}">
        <p14:creationId xmlns:p14="http://schemas.microsoft.com/office/powerpoint/2010/main" val="41655254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Fear Can Cause   Discouragement </a:t>
            </a:r>
            <a:endParaRPr lang="en-US" dirty="0"/>
          </a:p>
        </p:txBody>
      </p:sp>
      <p:sp>
        <p:nvSpPr>
          <p:cNvPr id="3" name="Content Placeholder 2"/>
          <p:cNvSpPr>
            <a:spLocks noGrp="1"/>
          </p:cNvSpPr>
          <p:nvPr>
            <p:ph idx="1"/>
          </p:nvPr>
        </p:nvSpPr>
        <p:spPr/>
        <p:txBody>
          <a:bodyPr/>
          <a:lstStyle/>
          <a:p>
            <a:r>
              <a:rPr lang="en-US" sz="4000" dirty="0"/>
              <a:t>(</a:t>
            </a:r>
            <a:r>
              <a:rPr lang="en-US" sz="4000" dirty="0" err="1"/>
              <a:t>Deu</a:t>
            </a:r>
            <a:r>
              <a:rPr lang="en-US" sz="4000" dirty="0"/>
              <a:t> 1:21)  Behold, the LORD thy God hath set the land before thee: go up </a:t>
            </a:r>
            <a:r>
              <a:rPr lang="en-US" sz="4000" i="1" dirty="0"/>
              <a:t>and</a:t>
            </a:r>
            <a:r>
              <a:rPr lang="en-US" sz="4000" dirty="0"/>
              <a:t> possess </a:t>
            </a:r>
            <a:r>
              <a:rPr lang="en-US" sz="4000" i="1" dirty="0"/>
              <a:t>it,</a:t>
            </a:r>
            <a:r>
              <a:rPr lang="en-US" sz="4000" dirty="0"/>
              <a:t> as the LORD God of thy fathers hath said unto thee; </a:t>
            </a:r>
            <a:r>
              <a:rPr lang="en-US" sz="4000" b="1" u="sng" dirty="0"/>
              <a:t>fear not, neither be discouraged.</a:t>
            </a:r>
          </a:p>
          <a:p>
            <a:pPr marL="137160" indent="0">
              <a:buNone/>
            </a:pPr>
            <a:endParaRPr lang="en-US" dirty="0"/>
          </a:p>
        </p:txBody>
      </p:sp>
    </p:spTree>
    <p:extLst>
      <p:ext uri="{BB962C8B-B14F-4D97-AF65-F5344CB8AC3E}">
        <p14:creationId xmlns:p14="http://schemas.microsoft.com/office/powerpoint/2010/main" val="21988230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Friends Can Cause Discouragement </a:t>
            </a:r>
            <a:endParaRPr lang="en-US" sz="4000" dirty="0"/>
          </a:p>
        </p:txBody>
      </p:sp>
      <p:sp>
        <p:nvSpPr>
          <p:cNvPr id="3" name="Content Placeholder 2"/>
          <p:cNvSpPr>
            <a:spLocks noGrp="1"/>
          </p:cNvSpPr>
          <p:nvPr>
            <p:ph idx="1"/>
          </p:nvPr>
        </p:nvSpPr>
        <p:spPr/>
        <p:txBody>
          <a:bodyPr>
            <a:normAutofit/>
          </a:bodyPr>
          <a:lstStyle/>
          <a:p>
            <a:r>
              <a:rPr lang="en-US" sz="3700" dirty="0"/>
              <a:t>(</a:t>
            </a:r>
            <a:r>
              <a:rPr lang="en-US" sz="3700" dirty="0" err="1"/>
              <a:t>Deu</a:t>
            </a:r>
            <a:r>
              <a:rPr lang="en-US" sz="3700" dirty="0"/>
              <a:t> 1:28)  Whither shall we go up? </a:t>
            </a:r>
            <a:r>
              <a:rPr lang="en-US" sz="3700" b="1" u="sng" dirty="0"/>
              <a:t>our brethren have discouraged our heart</a:t>
            </a:r>
            <a:r>
              <a:rPr lang="en-US" sz="3700" dirty="0"/>
              <a:t>, saying, The people </a:t>
            </a:r>
            <a:r>
              <a:rPr lang="en-US" sz="3700" i="1" dirty="0"/>
              <a:t>is</a:t>
            </a:r>
            <a:r>
              <a:rPr lang="en-US" sz="3700" dirty="0"/>
              <a:t> greater and taller than we; the cities </a:t>
            </a:r>
            <a:r>
              <a:rPr lang="en-US" sz="3700" i="1" dirty="0"/>
              <a:t>are</a:t>
            </a:r>
            <a:r>
              <a:rPr lang="en-US" sz="3700" dirty="0"/>
              <a:t> great and walled up to heaven; and moreover we have seen the sons of the </a:t>
            </a:r>
            <a:r>
              <a:rPr lang="en-US" sz="3700" dirty="0" err="1"/>
              <a:t>Anakims</a:t>
            </a:r>
            <a:r>
              <a:rPr lang="en-US" sz="3700" dirty="0"/>
              <a:t> there</a:t>
            </a:r>
            <a:r>
              <a:rPr lang="en-US" sz="3700" dirty="0" smtClean="0"/>
              <a:t>.</a:t>
            </a:r>
            <a:endParaRPr lang="en-US" sz="3700" dirty="0"/>
          </a:p>
        </p:txBody>
      </p:sp>
    </p:spTree>
    <p:extLst>
      <p:ext uri="{BB962C8B-B14F-4D97-AF65-F5344CB8AC3E}">
        <p14:creationId xmlns:p14="http://schemas.microsoft.com/office/powerpoint/2010/main" val="22821801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sz="4000" dirty="0"/>
              <a:t>A series of addresses by Moses Warning the Israelites </a:t>
            </a:r>
            <a:endParaRPr lang="en-US" sz="4000" dirty="0" smtClean="0"/>
          </a:p>
          <a:p>
            <a:r>
              <a:rPr lang="en-US" sz="4000" dirty="0" smtClean="0"/>
              <a:t>“</a:t>
            </a:r>
            <a:r>
              <a:rPr lang="en-US" sz="4000" dirty="0"/>
              <a:t>Beware lest ye forget</a:t>
            </a:r>
            <a:r>
              <a:rPr lang="en-US" sz="4000" dirty="0" smtClean="0"/>
              <a:t>” and </a:t>
            </a:r>
            <a:r>
              <a:rPr lang="en-US" sz="4000" dirty="0"/>
              <a:t>“Thou shalt remember” state over and over</a:t>
            </a:r>
          </a:p>
          <a:p>
            <a:r>
              <a:rPr lang="en-US" sz="4000" dirty="0"/>
              <a:t>Brought the people out and through , but could not bring </a:t>
            </a:r>
            <a:r>
              <a:rPr lang="en-US" sz="4000" dirty="0" smtClean="0"/>
              <a:t>in</a:t>
            </a:r>
          </a:p>
          <a:p>
            <a:endParaRPr lang="en-US" sz="3600" dirty="0" smtClean="0"/>
          </a:p>
          <a:p>
            <a:endParaRPr lang="en-US" sz="3600" dirty="0"/>
          </a:p>
          <a:p>
            <a:endParaRPr lang="en-US" dirty="0"/>
          </a:p>
        </p:txBody>
      </p:sp>
    </p:spTree>
    <p:extLst>
      <p:ext uri="{BB962C8B-B14F-4D97-AF65-F5344CB8AC3E}">
        <p14:creationId xmlns:p14="http://schemas.microsoft.com/office/powerpoint/2010/main" val="12057562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Foes Can Cause Discouragement </a:t>
            </a:r>
            <a:endParaRPr lang="en-US" sz="4000" dirty="0"/>
          </a:p>
        </p:txBody>
      </p:sp>
      <p:sp>
        <p:nvSpPr>
          <p:cNvPr id="3" name="Content Placeholder 2"/>
          <p:cNvSpPr>
            <a:spLocks noGrp="1"/>
          </p:cNvSpPr>
          <p:nvPr>
            <p:ph idx="1"/>
          </p:nvPr>
        </p:nvSpPr>
        <p:spPr/>
        <p:txBody>
          <a:bodyPr>
            <a:normAutofit/>
          </a:bodyPr>
          <a:lstStyle/>
          <a:p>
            <a:r>
              <a:rPr lang="en-US" sz="3700" dirty="0"/>
              <a:t>(</a:t>
            </a:r>
            <a:r>
              <a:rPr lang="en-US" sz="3700" dirty="0" err="1"/>
              <a:t>Deu</a:t>
            </a:r>
            <a:r>
              <a:rPr lang="en-US" sz="3700" dirty="0"/>
              <a:t> 1:28)  Whither shall we go up? our brethren have discouraged our heart, saying, The people </a:t>
            </a:r>
            <a:r>
              <a:rPr lang="en-US" sz="3700" i="1" dirty="0"/>
              <a:t>is</a:t>
            </a:r>
            <a:r>
              <a:rPr lang="en-US" sz="3700" dirty="0"/>
              <a:t> greater and taller than we; the cities </a:t>
            </a:r>
            <a:r>
              <a:rPr lang="en-US" sz="3700" i="1" dirty="0"/>
              <a:t>are</a:t>
            </a:r>
            <a:r>
              <a:rPr lang="en-US" sz="3700" dirty="0"/>
              <a:t> great and walled up to heaven; and </a:t>
            </a:r>
            <a:r>
              <a:rPr lang="en-US" sz="3700" b="1" u="sng" dirty="0"/>
              <a:t>moreover we have seen the sons of the </a:t>
            </a:r>
            <a:r>
              <a:rPr lang="en-US" sz="3700" b="1" u="sng" dirty="0" err="1"/>
              <a:t>Anakims</a:t>
            </a:r>
            <a:r>
              <a:rPr lang="en-US" sz="3700" b="1" u="sng" dirty="0"/>
              <a:t> there</a:t>
            </a:r>
            <a:r>
              <a:rPr lang="en-US" sz="3700" dirty="0" smtClean="0"/>
              <a:t>.</a:t>
            </a:r>
            <a:endParaRPr lang="en-US" sz="3700" dirty="0"/>
          </a:p>
        </p:txBody>
      </p:sp>
    </p:spTree>
    <p:extLst>
      <p:ext uri="{BB962C8B-B14F-4D97-AF65-F5344CB8AC3E}">
        <p14:creationId xmlns:p14="http://schemas.microsoft.com/office/powerpoint/2010/main" val="32003627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Effect Of Discouragement </a:t>
            </a:r>
            <a:endParaRPr lang="en-US" sz="4000" dirty="0"/>
          </a:p>
        </p:txBody>
      </p:sp>
      <p:sp>
        <p:nvSpPr>
          <p:cNvPr id="3" name="Content Placeholder 2"/>
          <p:cNvSpPr>
            <a:spLocks noGrp="1"/>
          </p:cNvSpPr>
          <p:nvPr>
            <p:ph idx="1"/>
          </p:nvPr>
        </p:nvSpPr>
        <p:spPr/>
        <p:txBody>
          <a:bodyPr>
            <a:normAutofit/>
          </a:bodyPr>
          <a:lstStyle/>
          <a:p>
            <a:r>
              <a:rPr lang="en-US" sz="4400" dirty="0"/>
              <a:t>(</a:t>
            </a:r>
            <a:r>
              <a:rPr lang="en-US" sz="4400" dirty="0" err="1"/>
              <a:t>Deu</a:t>
            </a:r>
            <a:r>
              <a:rPr lang="en-US" sz="4400" dirty="0"/>
              <a:t> 1:26)  Notwithstanding ye would not go up, </a:t>
            </a:r>
            <a:r>
              <a:rPr lang="en-US" sz="4400" b="1" u="sng" dirty="0"/>
              <a:t>but rebelled against the commandment of the LORD your God:</a:t>
            </a:r>
          </a:p>
          <a:p>
            <a:endParaRPr lang="en-US" sz="4000" dirty="0"/>
          </a:p>
          <a:p>
            <a:endParaRPr lang="en-US" sz="3700" dirty="0"/>
          </a:p>
        </p:txBody>
      </p:sp>
    </p:spTree>
    <p:extLst>
      <p:ext uri="{BB962C8B-B14F-4D97-AF65-F5344CB8AC3E}">
        <p14:creationId xmlns:p14="http://schemas.microsoft.com/office/powerpoint/2010/main" val="676612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sz="3600" dirty="0" smtClean="0"/>
              <a:t>A Quote from Tyndale’s OT Commentary Series</a:t>
            </a:r>
          </a:p>
          <a:p>
            <a:pPr lvl="1"/>
            <a:r>
              <a:rPr lang="en-US" sz="3200" dirty="0" smtClean="0"/>
              <a:t>“Deuteronomy is one of the greatest books in the Old Testament.  Its influence on the domestic and personal religion of all ages has not been surpassed by any other book in the Bible”</a:t>
            </a:r>
          </a:p>
          <a:p>
            <a:endParaRPr lang="en-US" sz="3600" dirty="0" smtClean="0"/>
          </a:p>
          <a:p>
            <a:endParaRPr lang="en-US" sz="3600" dirty="0"/>
          </a:p>
          <a:p>
            <a:endParaRPr lang="en-US" dirty="0"/>
          </a:p>
        </p:txBody>
      </p:sp>
    </p:spTree>
    <p:extLst>
      <p:ext uri="{BB962C8B-B14F-4D97-AF65-F5344CB8AC3E}">
        <p14:creationId xmlns:p14="http://schemas.microsoft.com/office/powerpoint/2010/main" val="15913690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sz="3600" dirty="0" smtClean="0"/>
              <a:t>God is not revealed as a God of love in laws of Exodus, Leviticus, and Numbers</a:t>
            </a:r>
          </a:p>
          <a:p>
            <a:r>
              <a:rPr lang="en-US" sz="3600" dirty="0" smtClean="0"/>
              <a:t>The word “love” only occurs twice in these 3 books </a:t>
            </a:r>
          </a:p>
          <a:p>
            <a:r>
              <a:rPr lang="en-US" sz="3600" dirty="0" smtClean="0"/>
              <a:t>But the book of Deuteronomy focuses on God’s Love </a:t>
            </a:r>
          </a:p>
          <a:p>
            <a:endParaRPr lang="en-US" sz="3600" dirty="0"/>
          </a:p>
          <a:p>
            <a:endParaRPr lang="en-US" dirty="0"/>
          </a:p>
        </p:txBody>
      </p:sp>
    </p:spTree>
    <p:extLst>
      <p:ext uri="{BB962C8B-B14F-4D97-AF65-F5344CB8AC3E}">
        <p14:creationId xmlns:p14="http://schemas.microsoft.com/office/powerpoint/2010/main" val="8097326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Verses </a:t>
            </a:r>
            <a:endParaRPr lang="en-US" dirty="0"/>
          </a:p>
        </p:txBody>
      </p:sp>
      <p:sp>
        <p:nvSpPr>
          <p:cNvPr id="3" name="Content Placeholder 2"/>
          <p:cNvSpPr>
            <a:spLocks noGrp="1"/>
          </p:cNvSpPr>
          <p:nvPr>
            <p:ph idx="1"/>
          </p:nvPr>
        </p:nvSpPr>
        <p:spPr/>
        <p:txBody>
          <a:bodyPr/>
          <a:lstStyle/>
          <a:p>
            <a:r>
              <a:rPr lang="en-US" sz="4000" dirty="0"/>
              <a:t>(</a:t>
            </a:r>
            <a:r>
              <a:rPr lang="en-US" sz="4000" dirty="0" err="1"/>
              <a:t>Deu</a:t>
            </a:r>
            <a:r>
              <a:rPr lang="en-US" sz="4000" dirty="0"/>
              <a:t> 6:4)  Hear, O Israel: The LORD our God </a:t>
            </a:r>
            <a:r>
              <a:rPr lang="en-US" sz="4000" i="1" dirty="0"/>
              <a:t>is</a:t>
            </a:r>
            <a:r>
              <a:rPr lang="en-US" sz="4000" dirty="0"/>
              <a:t> one LORD</a:t>
            </a:r>
            <a:r>
              <a:rPr lang="en-US" sz="4000" dirty="0" smtClean="0"/>
              <a:t>:</a:t>
            </a:r>
            <a:endParaRPr lang="en-US" sz="4000" dirty="0"/>
          </a:p>
          <a:p>
            <a:r>
              <a:rPr lang="en-US" sz="4000" dirty="0"/>
              <a:t>(</a:t>
            </a:r>
            <a:r>
              <a:rPr lang="en-US" sz="4000" dirty="0" err="1"/>
              <a:t>Deu</a:t>
            </a:r>
            <a:r>
              <a:rPr lang="en-US" sz="4000" dirty="0"/>
              <a:t> 6:5)  And thou shalt love the LORD thy God with all </a:t>
            </a:r>
            <a:r>
              <a:rPr lang="en-US" sz="4000" dirty="0" err="1"/>
              <a:t>thine</a:t>
            </a:r>
            <a:r>
              <a:rPr lang="en-US" sz="4000" dirty="0"/>
              <a:t> heart, and with all thy soul, and with all thy might.</a:t>
            </a:r>
          </a:p>
          <a:p>
            <a:endParaRPr lang="en-US" dirty="0"/>
          </a:p>
          <a:p>
            <a:endParaRPr lang="en-US" dirty="0"/>
          </a:p>
        </p:txBody>
      </p:sp>
    </p:spTree>
    <p:extLst>
      <p:ext uri="{BB962C8B-B14F-4D97-AF65-F5344CB8AC3E}">
        <p14:creationId xmlns:p14="http://schemas.microsoft.com/office/powerpoint/2010/main" val="19364647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Autofit/>
          </a:bodyPr>
          <a:lstStyle/>
          <a:p>
            <a:r>
              <a:rPr lang="en-US" sz="3500" dirty="0" smtClean="0"/>
              <a:t>Deuteronomy is quoted 83 times in the New Testament</a:t>
            </a:r>
          </a:p>
          <a:p>
            <a:r>
              <a:rPr lang="en-US" sz="3500" dirty="0" smtClean="0"/>
              <a:t>It is one of the four most quoted books in the New Testament (Genesis, Deuteronomy, Psalms and Isaiah)</a:t>
            </a:r>
          </a:p>
          <a:p>
            <a:r>
              <a:rPr lang="en-US" sz="3500" dirty="0" smtClean="0"/>
              <a:t>It is very possibly that it is the outline behind the Sermon on the Mount</a:t>
            </a:r>
          </a:p>
        </p:txBody>
      </p:sp>
    </p:spTree>
    <p:extLst>
      <p:ext uri="{BB962C8B-B14F-4D97-AF65-F5344CB8AC3E}">
        <p14:creationId xmlns:p14="http://schemas.microsoft.com/office/powerpoint/2010/main" val="16009882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Autofit/>
          </a:bodyPr>
          <a:lstStyle/>
          <a:p>
            <a:r>
              <a:rPr lang="en-US" sz="4000" dirty="0" smtClean="0"/>
              <a:t>Jesus </a:t>
            </a:r>
            <a:r>
              <a:rPr lang="en-US" sz="4000" dirty="0"/>
              <a:t>quoted Deuteronomy more than any other </a:t>
            </a:r>
            <a:r>
              <a:rPr lang="en-US" sz="4000" dirty="0" smtClean="0"/>
              <a:t>book</a:t>
            </a:r>
          </a:p>
          <a:p>
            <a:r>
              <a:rPr lang="en-US" sz="4000" dirty="0" smtClean="0"/>
              <a:t>Jesus quoted Deuteronomy 6:5 as the greatest commandment (Matt., Mark, and Luke)</a:t>
            </a:r>
            <a:endParaRPr lang="en-US" sz="4000" dirty="0"/>
          </a:p>
          <a:p>
            <a:endParaRPr lang="en-US" sz="3500" dirty="0" smtClean="0"/>
          </a:p>
        </p:txBody>
      </p:sp>
    </p:spTree>
    <p:extLst>
      <p:ext uri="{BB962C8B-B14F-4D97-AF65-F5344CB8AC3E}">
        <p14:creationId xmlns:p14="http://schemas.microsoft.com/office/powerpoint/2010/main" val="37832980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Quotes </a:t>
            </a:r>
          </a:p>
        </p:txBody>
      </p:sp>
      <p:sp>
        <p:nvSpPr>
          <p:cNvPr id="3" name="Content Placeholder 2"/>
          <p:cNvSpPr>
            <a:spLocks noGrp="1"/>
          </p:cNvSpPr>
          <p:nvPr>
            <p:ph idx="1"/>
          </p:nvPr>
        </p:nvSpPr>
        <p:spPr/>
        <p:txBody>
          <a:bodyPr>
            <a:noAutofit/>
          </a:bodyPr>
          <a:lstStyle/>
          <a:p>
            <a:r>
              <a:rPr lang="en-US" sz="3700" dirty="0"/>
              <a:t>(</a:t>
            </a:r>
            <a:r>
              <a:rPr lang="en-US" sz="3700" dirty="0" err="1"/>
              <a:t>Luk</a:t>
            </a:r>
            <a:r>
              <a:rPr lang="en-US" sz="3700" dirty="0"/>
              <a:t> 10:25)  And, behold, a certain lawyer stood up, and tempted him, saying, Master, what shall I do to inherit eternal life</a:t>
            </a:r>
            <a:r>
              <a:rPr lang="en-US" sz="3700" dirty="0" smtClean="0"/>
              <a:t>?</a:t>
            </a:r>
            <a:endParaRPr lang="en-US" sz="3700" dirty="0"/>
          </a:p>
          <a:p>
            <a:r>
              <a:rPr lang="en-US" sz="3700" dirty="0"/>
              <a:t>(</a:t>
            </a:r>
            <a:r>
              <a:rPr lang="en-US" sz="3700" dirty="0" err="1"/>
              <a:t>Luk</a:t>
            </a:r>
            <a:r>
              <a:rPr lang="en-US" sz="3700" dirty="0"/>
              <a:t> 10:26)  He said unto him, What is written in the law? how </a:t>
            </a:r>
            <a:r>
              <a:rPr lang="en-US" sz="3700" dirty="0" err="1"/>
              <a:t>readest</a:t>
            </a:r>
            <a:r>
              <a:rPr lang="en-US" sz="3700" dirty="0"/>
              <a:t> thou?</a:t>
            </a:r>
          </a:p>
          <a:p>
            <a:endParaRPr lang="en-US" sz="3600" dirty="0"/>
          </a:p>
          <a:p>
            <a:endParaRPr lang="en-US" sz="3600" dirty="0"/>
          </a:p>
          <a:p>
            <a:endParaRPr lang="en-US" sz="3500" dirty="0" smtClean="0"/>
          </a:p>
        </p:txBody>
      </p:sp>
    </p:spTree>
    <p:extLst>
      <p:ext uri="{BB962C8B-B14F-4D97-AF65-F5344CB8AC3E}">
        <p14:creationId xmlns:p14="http://schemas.microsoft.com/office/powerpoint/2010/main" val="33393217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751</TotalTime>
  <Words>1627</Words>
  <Application>Microsoft Office PowerPoint</Application>
  <PresentationFormat>On-screen Show (4:3)</PresentationFormat>
  <Paragraphs>128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Deuteronomy</vt:lpstr>
      <vt:lpstr>Interesting Facts </vt:lpstr>
      <vt:lpstr>Interesting Facts </vt:lpstr>
      <vt:lpstr>Interesting Facts </vt:lpstr>
      <vt:lpstr>Interesting Facts </vt:lpstr>
      <vt:lpstr>Key Verses </vt:lpstr>
      <vt:lpstr>Interesting Facts </vt:lpstr>
      <vt:lpstr>Interesting Facts </vt:lpstr>
      <vt:lpstr>Jesus’ Quotes </vt:lpstr>
      <vt:lpstr>Jesus’ Quotes </vt:lpstr>
      <vt:lpstr>Jesus’ Quotes </vt:lpstr>
      <vt:lpstr>Jesus’ Quotes </vt:lpstr>
      <vt:lpstr>Outline</vt:lpstr>
      <vt:lpstr>Outline</vt:lpstr>
      <vt:lpstr>The History of Israel:  A Backwards Look (Ch.1-3)</vt:lpstr>
      <vt:lpstr>The History of Israel:  A Backwards Look (Ch.1-3)</vt:lpstr>
      <vt:lpstr>The History of Israel:  A Backwards Look (Ch.1-3)</vt:lpstr>
      <vt:lpstr>Outline</vt:lpstr>
      <vt:lpstr>The Holiness of Israel:  The Inward Look  (Ch.4-11)</vt:lpstr>
      <vt:lpstr>The Holiness of Israel:  The Inward Look  (Ch.4-11)</vt:lpstr>
      <vt:lpstr>The Holiness of Israel:  The Inward Look  (Ch.4-11)</vt:lpstr>
      <vt:lpstr>The Holiness of Israel:  The Inward Look  (Ch.4-11)</vt:lpstr>
      <vt:lpstr>Discouragement</vt:lpstr>
      <vt:lpstr>Discouragement </vt:lpstr>
      <vt:lpstr>Discouragement </vt:lpstr>
      <vt:lpstr>Discouragement </vt:lpstr>
      <vt:lpstr>Discouragement </vt:lpstr>
      <vt:lpstr>Fear Can Cause   Discouragement </vt:lpstr>
      <vt:lpstr>Friends Can Cause Discouragement </vt:lpstr>
      <vt:lpstr>Foes Can Cause Discouragement </vt:lpstr>
      <vt:lpstr>The Effect Of Discouragement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Deuteronomy</dc:title>
  <dc:creator>Jason Sparks </dc:creator>
  <cp:lastModifiedBy>sparks4562003</cp:lastModifiedBy>
  <cp:revision>21</cp:revision>
  <dcterms:created xsi:type="dcterms:W3CDTF">2013-09-04T20:59:20Z</dcterms:created>
  <dcterms:modified xsi:type="dcterms:W3CDTF">2013-09-07T19:56:39Z</dcterms:modified>
</cp:coreProperties>
</file>