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85" r:id="rId3"/>
    <p:sldId id="286" r:id="rId4"/>
    <p:sldId id="287" r:id="rId5"/>
    <p:sldId id="257" r:id="rId6"/>
    <p:sldId id="262" r:id="rId7"/>
    <p:sldId id="265" r:id="rId8"/>
    <p:sldId id="266" r:id="rId9"/>
    <p:sldId id="261"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DF6CDC-DC13-4629-BA83-89F6D5B996F1}" type="datetimeFigureOut">
              <a:rPr lang="en-US" smtClean="0"/>
              <a:t>10/1/2014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9A992C-6113-497A-9393-089BD1323284}" type="slidenum">
              <a:rPr lang="en-US" smtClean="0"/>
              <a:t>‹#›</a:t>
            </a:fld>
            <a:endParaRPr lang="en-US"/>
          </a:p>
        </p:txBody>
      </p:sp>
    </p:spTree>
    <p:extLst>
      <p:ext uri="{BB962C8B-B14F-4D97-AF65-F5344CB8AC3E}">
        <p14:creationId xmlns:p14="http://schemas.microsoft.com/office/powerpoint/2010/main" val="875826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9A992C-6113-497A-9393-089BD1323284}" type="slidenum">
              <a:rPr lang="en-US" smtClean="0"/>
              <a:t>26</a:t>
            </a:fld>
            <a:endParaRPr lang="en-US"/>
          </a:p>
        </p:txBody>
      </p:sp>
    </p:spTree>
    <p:extLst>
      <p:ext uri="{BB962C8B-B14F-4D97-AF65-F5344CB8AC3E}">
        <p14:creationId xmlns:p14="http://schemas.microsoft.com/office/powerpoint/2010/main" val="608992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9A992C-6113-497A-9393-089BD1323284}" type="slidenum">
              <a:rPr lang="en-US" smtClean="0"/>
              <a:t>27</a:t>
            </a:fld>
            <a:endParaRPr lang="en-US"/>
          </a:p>
        </p:txBody>
      </p:sp>
    </p:spTree>
    <p:extLst>
      <p:ext uri="{BB962C8B-B14F-4D97-AF65-F5344CB8AC3E}">
        <p14:creationId xmlns:p14="http://schemas.microsoft.com/office/powerpoint/2010/main" val="60899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D6C4CE-D9F2-4C79-BED9-111459DA4C4E}"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D6C4CE-D9F2-4C79-BED9-111459DA4C4E}"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D6C4CE-D9F2-4C79-BED9-111459DA4C4E}"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D6C4CE-D9F2-4C79-BED9-111459DA4C4E}"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D6C4CE-D9F2-4C79-BED9-111459DA4C4E}"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D6C4CE-D9F2-4C79-BED9-111459DA4C4E}"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D6C4CE-D9F2-4C79-BED9-111459DA4C4E}" type="datetimeFigureOut">
              <a:rPr lang="en-US" smtClean="0"/>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D6C4CE-D9F2-4C79-BED9-111459DA4C4E}" type="datetimeFigureOut">
              <a:rPr lang="en-US" smtClean="0"/>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6C4CE-D9F2-4C79-BED9-111459DA4C4E}" type="datetimeFigureOut">
              <a:rPr lang="en-US" smtClean="0"/>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670F1-81B6-4BD8-B6CA-ACD50FA011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6C4CE-D9F2-4C79-BED9-111459DA4C4E}"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670F1-81B6-4BD8-B6CA-ACD50FA011B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8D6C4CE-D9F2-4C79-BED9-111459DA4C4E}" type="datetimeFigureOut">
              <a:rPr lang="en-US" smtClean="0"/>
              <a:t>10/1/2014</a:t>
            </a:fld>
            <a:endParaRPr lang="en-US"/>
          </a:p>
        </p:txBody>
      </p:sp>
      <p:sp>
        <p:nvSpPr>
          <p:cNvPr id="9" name="Slide Number Placeholder 8"/>
          <p:cNvSpPr>
            <a:spLocks noGrp="1"/>
          </p:cNvSpPr>
          <p:nvPr>
            <p:ph type="sldNum" sz="quarter" idx="11"/>
          </p:nvPr>
        </p:nvSpPr>
        <p:spPr/>
        <p:txBody>
          <a:bodyPr/>
          <a:lstStyle/>
          <a:p>
            <a:fld id="{B70670F1-81B6-4BD8-B6CA-ACD50FA011B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70670F1-81B6-4BD8-B6CA-ACD50FA011B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8D6C4CE-D9F2-4C79-BED9-111459DA4C4E}" type="datetimeFigureOut">
              <a:rPr lang="en-US" smtClean="0"/>
              <a:t>10/1/2014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JOHN 	</a:t>
            </a:r>
            <a:endParaRPr lang="en-US" sz="9600" dirty="0"/>
          </a:p>
        </p:txBody>
      </p:sp>
      <p:sp>
        <p:nvSpPr>
          <p:cNvPr id="3" name="Subtitle 2"/>
          <p:cNvSpPr>
            <a:spLocks noGrp="1"/>
          </p:cNvSpPr>
          <p:nvPr>
            <p:ph type="subTitle" idx="1"/>
          </p:nvPr>
        </p:nvSpPr>
        <p:spPr/>
        <p:txBody>
          <a:bodyPr>
            <a:normAutofit/>
          </a:bodyPr>
          <a:lstStyle/>
          <a:p>
            <a:r>
              <a:rPr lang="en-US" sz="2800" dirty="0" smtClean="0"/>
              <a:t>Behold Your God </a:t>
            </a:r>
            <a:endParaRPr lang="en-US" sz="2800" dirty="0"/>
          </a:p>
        </p:txBody>
      </p:sp>
    </p:spTree>
    <p:extLst>
      <p:ext uri="{BB962C8B-B14F-4D97-AF65-F5344CB8AC3E}">
        <p14:creationId xmlns:p14="http://schemas.microsoft.com/office/powerpoint/2010/main" val="257287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Christ </a:t>
            </a:r>
            <a:endParaRPr lang="en-US" dirty="0"/>
          </a:p>
        </p:txBody>
      </p:sp>
      <p:sp>
        <p:nvSpPr>
          <p:cNvPr id="3" name="Content Placeholder 2"/>
          <p:cNvSpPr>
            <a:spLocks noGrp="1"/>
          </p:cNvSpPr>
          <p:nvPr>
            <p:ph idx="1"/>
          </p:nvPr>
        </p:nvSpPr>
        <p:spPr/>
        <p:txBody>
          <a:bodyPr>
            <a:noAutofit/>
          </a:bodyPr>
          <a:lstStyle/>
          <a:p>
            <a:r>
              <a:rPr lang="en-US" sz="2800" dirty="0" smtClean="0"/>
              <a:t>The I am statements </a:t>
            </a:r>
          </a:p>
          <a:p>
            <a:pPr lvl="1"/>
            <a:r>
              <a:rPr lang="en-US" sz="2800" dirty="0" smtClean="0"/>
              <a:t>The bread of life (6:35)</a:t>
            </a:r>
          </a:p>
          <a:p>
            <a:pPr lvl="1"/>
            <a:r>
              <a:rPr lang="en-US" sz="2800" dirty="0" smtClean="0"/>
              <a:t>Light of the world (8:12)</a:t>
            </a:r>
          </a:p>
          <a:p>
            <a:pPr lvl="1"/>
            <a:r>
              <a:rPr lang="en-US" sz="2800" dirty="0" smtClean="0"/>
              <a:t>The door for the sheep (10:7)</a:t>
            </a:r>
          </a:p>
          <a:p>
            <a:pPr lvl="1"/>
            <a:r>
              <a:rPr lang="en-US" sz="2800" dirty="0" smtClean="0"/>
              <a:t>The good shepherd (10:11)</a:t>
            </a:r>
          </a:p>
          <a:p>
            <a:pPr lvl="1"/>
            <a:r>
              <a:rPr lang="en-US" sz="2800" dirty="0"/>
              <a:t>The resurrection and the life (11:25)</a:t>
            </a:r>
          </a:p>
          <a:p>
            <a:pPr lvl="1"/>
            <a:r>
              <a:rPr lang="en-US" sz="2800" dirty="0"/>
              <a:t>The way the truth, and the life (14:6)</a:t>
            </a:r>
          </a:p>
          <a:p>
            <a:pPr lvl="1"/>
            <a:r>
              <a:rPr lang="en-US" sz="2800" dirty="0"/>
              <a:t>Before Abraham was, I am (8:58</a:t>
            </a:r>
            <a:r>
              <a:rPr lang="en-US" sz="2800" dirty="0" smtClean="0"/>
              <a:t>)</a:t>
            </a:r>
            <a:endParaRPr lang="en-US" sz="2800" dirty="0"/>
          </a:p>
        </p:txBody>
      </p:sp>
    </p:spTree>
    <p:extLst>
      <p:ext uri="{BB962C8B-B14F-4D97-AF65-F5344CB8AC3E}">
        <p14:creationId xmlns:p14="http://schemas.microsoft.com/office/powerpoint/2010/main" val="589038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Autofit/>
          </a:bodyPr>
          <a:lstStyle/>
          <a:p>
            <a:pPr marL="685800" indent="-571500">
              <a:buFont typeface="+mj-lt"/>
              <a:buAutoNum type="romanUcPeriod"/>
            </a:pPr>
            <a:r>
              <a:rPr lang="en-US" sz="3200" dirty="0" smtClean="0"/>
              <a:t>Prologue (1:1-18)</a:t>
            </a:r>
          </a:p>
          <a:p>
            <a:pPr marL="685800" indent="-571500">
              <a:buFont typeface="+mj-lt"/>
              <a:buAutoNum type="romanUcPeriod"/>
            </a:pPr>
            <a:r>
              <a:rPr lang="en-US" sz="3200" dirty="0" smtClean="0"/>
              <a:t>Signs of the Son of God: Deity in Focus (1-12)</a:t>
            </a:r>
          </a:p>
          <a:p>
            <a:pPr marL="571500" indent="-457200">
              <a:buAutoNum type="romanUcPeriod"/>
            </a:pPr>
            <a:r>
              <a:rPr lang="en-US" sz="3200" dirty="0" smtClean="0"/>
              <a:t>Secrets of the Son of God: Disciple’s in Focus (13-17)</a:t>
            </a:r>
          </a:p>
          <a:p>
            <a:pPr marL="685800" indent="-571500">
              <a:buAutoNum type="romanUcPeriod" startAt="4"/>
            </a:pPr>
            <a:r>
              <a:rPr lang="en-US" sz="3200" dirty="0" smtClean="0"/>
              <a:t>Sorrows of the Son of God:  Lord’s Death in Focus (18-20)</a:t>
            </a:r>
          </a:p>
          <a:p>
            <a:pPr marL="685800" indent="-571500">
              <a:buAutoNum type="romanUcPeriod" startAt="4"/>
            </a:pPr>
            <a:r>
              <a:rPr lang="en-US" sz="3200" dirty="0" smtClean="0"/>
              <a:t>Epilogue (21)</a:t>
            </a:r>
          </a:p>
        </p:txBody>
      </p:sp>
    </p:spTree>
    <p:extLst>
      <p:ext uri="{BB962C8B-B14F-4D97-AF65-F5344CB8AC3E}">
        <p14:creationId xmlns:p14="http://schemas.microsoft.com/office/powerpoint/2010/main" val="264848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Prologue (1:1-18</a:t>
            </a:r>
            <a:r>
              <a:rPr lang="en-US" dirty="0" smtClean="0"/>
              <a:t>)</a:t>
            </a:r>
            <a:endParaRPr lang="en-US" dirty="0"/>
          </a:p>
        </p:txBody>
      </p:sp>
      <p:sp>
        <p:nvSpPr>
          <p:cNvPr id="3" name="Content Placeholder 2"/>
          <p:cNvSpPr>
            <a:spLocks noGrp="1"/>
          </p:cNvSpPr>
          <p:nvPr>
            <p:ph idx="1"/>
          </p:nvPr>
        </p:nvSpPr>
        <p:spPr/>
        <p:txBody>
          <a:bodyPr>
            <a:normAutofit/>
          </a:bodyPr>
          <a:lstStyle/>
          <a:p>
            <a:r>
              <a:rPr lang="en-US" sz="2600" dirty="0" smtClean="0"/>
              <a:t>John’s 3 characteristic words are life, light, and love</a:t>
            </a:r>
            <a:endParaRPr lang="en-US" sz="2600" dirty="0"/>
          </a:p>
          <a:p>
            <a:pPr marL="571500" indent="-457200">
              <a:buAutoNum type="alphaUcPeriod"/>
            </a:pPr>
            <a:r>
              <a:rPr lang="en-US" sz="2600" i="1" u="sng" dirty="0" smtClean="0"/>
              <a:t>The Divine </a:t>
            </a:r>
            <a:r>
              <a:rPr lang="en-US" sz="2600" b="1" i="1" u="sng" dirty="0" smtClean="0"/>
              <a:t>Life</a:t>
            </a:r>
            <a:r>
              <a:rPr lang="en-US" sz="2600" i="1" u="sng" dirty="0" smtClean="0"/>
              <a:t> in Its Essence (1:1-5)</a:t>
            </a:r>
          </a:p>
          <a:p>
            <a:pPr lvl="1"/>
            <a:r>
              <a:rPr lang="en-US" sz="2600" dirty="0">
                <a:solidFill>
                  <a:srgbClr val="0070C0"/>
                </a:solidFill>
              </a:rPr>
              <a:t>(Joh 1:1)  In the beginning was the Word, and the Word was with God, and the Word was God.</a:t>
            </a:r>
          </a:p>
          <a:p>
            <a:pPr lvl="1"/>
            <a:r>
              <a:rPr lang="en-US" sz="2600" dirty="0" smtClean="0"/>
              <a:t>He says nothing about the manager but carries us right to the throne of God </a:t>
            </a:r>
          </a:p>
          <a:p>
            <a:pPr lvl="1"/>
            <a:r>
              <a:rPr lang="en-US" sz="2600" dirty="0" smtClean="0"/>
              <a:t>He shows us one that </a:t>
            </a:r>
            <a:r>
              <a:rPr lang="en-US" sz="2600" b="1" u="sng" dirty="0" smtClean="0">
                <a:solidFill>
                  <a:srgbClr val="C00000"/>
                </a:solidFill>
              </a:rPr>
              <a:t>transcends all thought </a:t>
            </a:r>
          </a:p>
          <a:p>
            <a:pPr lvl="1"/>
            <a:r>
              <a:rPr lang="en-US" sz="2600" dirty="0" smtClean="0"/>
              <a:t>It was not a start but was a state </a:t>
            </a:r>
          </a:p>
          <a:p>
            <a:pPr lvl="1"/>
            <a:r>
              <a:rPr lang="en-US" sz="2600" dirty="0" smtClean="0"/>
              <a:t>All that God is, His nature, person, and personality – Jesus is </a:t>
            </a:r>
          </a:p>
        </p:txBody>
      </p:sp>
    </p:spTree>
    <p:extLst>
      <p:ext uri="{BB962C8B-B14F-4D97-AF65-F5344CB8AC3E}">
        <p14:creationId xmlns:p14="http://schemas.microsoft.com/office/powerpoint/2010/main" val="667469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Prologue (1:1-18</a:t>
            </a:r>
            <a:r>
              <a:rPr lang="en-US" dirty="0" smtClean="0"/>
              <a:t>)</a:t>
            </a:r>
            <a:endParaRPr lang="en-US" dirty="0"/>
          </a:p>
        </p:txBody>
      </p:sp>
      <p:sp>
        <p:nvSpPr>
          <p:cNvPr id="3" name="Content Placeholder 2"/>
          <p:cNvSpPr>
            <a:spLocks noGrp="1"/>
          </p:cNvSpPr>
          <p:nvPr>
            <p:ph idx="1"/>
          </p:nvPr>
        </p:nvSpPr>
        <p:spPr/>
        <p:txBody>
          <a:bodyPr>
            <a:normAutofit/>
          </a:bodyPr>
          <a:lstStyle/>
          <a:p>
            <a:pPr lvl="1"/>
            <a:r>
              <a:rPr lang="en-US" sz="2600" dirty="0">
                <a:solidFill>
                  <a:srgbClr val="0070C0"/>
                </a:solidFill>
              </a:rPr>
              <a:t>(Joh 1:2)  The same was in the beginning with God</a:t>
            </a:r>
            <a:r>
              <a:rPr lang="en-US" sz="2600" dirty="0" smtClean="0">
                <a:solidFill>
                  <a:srgbClr val="0070C0"/>
                </a:solidFill>
              </a:rPr>
              <a:t>.</a:t>
            </a:r>
          </a:p>
          <a:p>
            <a:pPr lvl="1"/>
            <a:r>
              <a:rPr lang="en-US" sz="2600" dirty="0" smtClean="0"/>
              <a:t>He Shows us one that </a:t>
            </a:r>
            <a:r>
              <a:rPr lang="en-US" sz="2600" b="1" u="sng" dirty="0" smtClean="0">
                <a:solidFill>
                  <a:srgbClr val="C00000"/>
                </a:solidFill>
              </a:rPr>
              <a:t>Transcends all time </a:t>
            </a:r>
          </a:p>
          <a:p>
            <a:pPr lvl="1"/>
            <a:r>
              <a:rPr lang="en-US" sz="2600" dirty="0" smtClean="0"/>
              <a:t>Big Bang – all matter in the universe, as some specific time, formed a dense mass…and then BOOM</a:t>
            </a:r>
          </a:p>
          <a:p>
            <a:pPr lvl="1"/>
            <a:r>
              <a:rPr lang="en-US" sz="2600" dirty="0" smtClean="0"/>
              <a:t>Where did the matter come from </a:t>
            </a:r>
          </a:p>
          <a:p>
            <a:pPr lvl="1"/>
            <a:r>
              <a:rPr lang="en-US" sz="2600" dirty="0" smtClean="0"/>
              <a:t>The scientist will go no further</a:t>
            </a:r>
          </a:p>
          <a:p>
            <a:pPr lvl="1"/>
            <a:r>
              <a:rPr lang="en-US" sz="2600" dirty="0" smtClean="0"/>
              <a:t>But the Holy Spirit takes us back </a:t>
            </a:r>
            <a:endParaRPr lang="en-US" sz="2600" dirty="0"/>
          </a:p>
        </p:txBody>
      </p:sp>
    </p:spTree>
    <p:extLst>
      <p:ext uri="{BB962C8B-B14F-4D97-AF65-F5344CB8AC3E}">
        <p14:creationId xmlns:p14="http://schemas.microsoft.com/office/powerpoint/2010/main" val="2384385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Prologue (1:1-18</a:t>
            </a:r>
            <a:r>
              <a:rPr lang="en-US" dirty="0" smtClean="0"/>
              <a:t>)</a:t>
            </a:r>
            <a:endParaRPr lang="en-US" dirty="0"/>
          </a:p>
        </p:txBody>
      </p:sp>
      <p:sp>
        <p:nvSpPr>
          <p:cNvPr id="3" name="Content Placeholder 2"/>
          <p:cNvSpPr>
            <a:spLocks noGrp="1"/>
          </p:cNvSpPr>
          <p:nvPr>
            <p:ph idx="1"/>
          </p:nvPr>
        </p:nvSpPr>
        <p:spPr/>
        <p:txBody>
          <a:bodyPr>
            <a:normAutofit/>
          </a:bodyPr>
          <a:lstStyle/>
          <a:p>
            <a:pPr lvl="1"/>
            <a:r>
              <a:rPr lang="en-US" sz="2800" dirty="0">
                <a:solidFill>
                  <a:srgbClr val="0070C0"/>
                </a:solidFill>
              </a:rPr>
              <a:t>(Joh 1:3)  All things were made by him; and without him was not any thing made that was made</a:t>
            </a:r>
            <a:r>
              <a:rPr lang="en-US" sz="2800" dirty="0" smtClean="0">
                <a:solidFill>
                  <a:srgbClr val="0070C0"/>
                </a:solidFill>
              </a:rPr>
              <a:t>.</a:t>
            </a:r>
          </a:p>
          <a:p>
            <a:pPr lvl="1"/>
            <a:r>
              <a:rPr lang="en-US" sz="2800" dirty="0" smtClean="0"/>
              <a:t>He shows us one that </a:t>
            </a:r>
            <a:r>
              <a:rPr lang="en-US" sz="2800" b="1" u="sng" dirty="0" smtClean="0">
                <a:solidFill>
                  <a:srgbClr val="C00000"/>
                </a:solidFill>
              </a:rPr>
              <a:t>transcends all things </a:t>
            </a:r>
          </a:p>
          <a:p>
            <a:pPr lvl="1"/>
            <a:r>
              <a:rPr lang="en-US" sz="2800" dirty="0" smtClean="0"/>
              <a:t>He created every speck of dirt, molecule in the air, blade of grass , living creature, human being </a:t>
            </a:r>
          </a:p>
          <a:p>
            <a:pPr lvl="1"/>
            <a:r>
              <a:rPr lang="en-US" sz="2800" dirty="0" smtClean="0"/>
              <a:t>The source and sum of all life</a:t>
            </a:r>
          </a:p>
          <a:p>
            <a:pPr lvl="1"/>
            <a:r>
              <a:rPr lang="en-US" sz="2800" dirty="0" smtClean="0"/>
              <a:t>Coequal and coeternal with the Father and the Spirit </a:t>
            </a:r>
            <a:endParaRPr lang="en-US" sz="2800" dirty="0"/>
          </a:p>
          <a:p>
            <a:pPr lvl="1"/>
            <a:endParaRPr lang="en-US" sz="2600" dirty="0"/>
          </a:p>
        </p:txBody>
      </p:sp>
    </p:spTree>
    <p:extLst>
      <p:ext uri="{BB962C8B-B14F-4D97-AF65-F5344CB8AC3E}">
        <p14:creationId xmlns:p14="http://schemas.microsoft.com/office/powerpoint/2010/main" val="1033201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Prologue (1:1-18</a:t>
            </a:r>
            <a:r>
              <a:rPr lang="en-US" dirty="0" smtClean="0"/>
              <a:t>)</a:t>
            </a:r>
            <a:endParaRPr lang="en-US" dirty="0"/>
          </a:p>
        </p:txBody>
      </p:sp>
      <p:sp>
        <p:nvSpPr>
          <p:cNvPr id="3" name="Content Placeholder 2"/>
          <p:cNvSpPr>
            <a:spLocks noGrp="1"/>
          </p:cNvSpPr>
          <p:nvPr>
            <p:ph idx="1"/>
          </p:nvPr>
        </p:nvSpPr>
        <p:spPr/>
        <p:txBody>
          <a:bodyPr>
            <a:normAutofit/>
          </a:bodyPr>
          <a:lstStyle/>
          <a:p>
            <a:pPr marL="628650" indent="-514350">
              <a:buAutoNum type="alphaUcPeriod" startAt="2"/>
            </a:pPr>
            <a:r>
              <a:rPr lang="en-US" sz="2800" i="1" u="sng" dirty="0" smtClean="0"/>
              <a:t>The divine </a:t>
            </a:r>
            <a:r>
              <a:rPr lang="en-US" sz="2800" b="1" i="1" u="sng" dirty="0" smtClean="0"/>
              <a:t>Light</a:t>
            </a:r>
            <a:r>
              <a:rPr lang="en-US" sz="2800" i="1" u="sng" dirty="0" smtClean="0"/>
              <a:t> in its Evidence (1:6-13)</a:t>
            </a:r>
          </a:p>
          <a:p>
            <a:pPr lvl="1"/>
            <a:r>
              <a:rPr lang="en-US" sz="2800" dirty="0"/>
              <a:t> </a:t>
            </a:r>
            <a:r>
              <a:rPr lang="en-US" sz="2800" dirty="0">
                <a:solidFill>
                  <a:srgbClr val="0070C0"/>
                </a:solidFill>
              </a:rPr>
              <a:t>(Joh 1:6)  There was a man sent from God, whose name was John</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(Joh 1:7)  The same came for a witness, to bear witness of the Light, </a:t>
            </a:r>
            <a:r>
              <a:rPr lang="en-US" sz="2800" b="1" dirty="0">
                <a:solidFill>
                  <a:srgbClr val="0070C0"/>
                </a:solidFill>
              </a:rPr>
              <a:t>that all men through him might believe</a:t>
            </a:r>
            <a:r>
              <a:rPr lang="en-US" sz="2800" b="1" dirty="0" smtClean="0">
                <a:solidFill>
                  <a:srgbClr val="0070C0"/>
                </a:solidFill>
              </a:rPr>
              <a:t>.</a:t>
            </a:r>
          </a:p>
          <a:p>
            <a:pPr lvl="1"/>
            <a:r>
              <a:rPr lang="en-US" sz="2800" dirty="0" smtClean="0"/>
              <a:t>John the Baptist is mentioned 22 times in John </a:t>
            </a:r>
          </a:p>
          <a:p>
            <a:pPr lvl="1"/>
            <a:r>
              <a:rPr lang="en-US" sz="2800" dirty="0" smtClean="0"/>
              <a:t>This is the gospel of belief </a:t>
            </a:r>
            <a:endParaRPr lang="en-US" sz="2800" dirty="0"/>
          </a:p>
          <a:p>
            <a:pPr lvl="1"/>
            <a:endParaRPr lang="en-US" sz="2600" i="1" u="sng" dirty="0" smtClean="0"/>
          </a:p>
        </p:txBody>
      </p:sp>
    </p:spTree>
    <p:extLst>
      <p:ext uri="{BB962C8B-B14F-4D97-AF65-F5344CB8AC3E}">
        <p14:creationId xmlns:p14="http://schemas.microsoft.com/office/powerpoint/2010/main" val="1089797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Prologue (1:1-18</a:t>
            </a:r>
            <a:r>
              <a:rPr lang="en-US" dirty="0" smtClean="0"/>
              <a:t>)</a:t>
            </a:r>
            <a:endParaRPr lang="en-US" dirty="0"/>
          </a:p>
        </p:txBody>
      </p:sp>
      <p:sp>
        <p:nvSpPr>
          <p:cNvPr id="3" name="Content Placeholder 2"/>
          <p:cNvSpPr>
            <a:spLocks noGrp="1"/>
          </p:cNvSpPr>
          <p:nvPr>
            <p:ph idx="1"/>
          </p:nvPr>
        </p:nvSpPr>
        <p:spPr/>
        <p:txBody>
          <a:bodyPr>
            <a:normAutofit/>
          </a:bodyPr>
          <a:lstStyle/>
          <a:p>
            <a:pPr marL="628650" indent="-514350">
              <a:buAutoNum type="alphaUcPeriod" startAt="3"/>
            </a:pPr>
            <a:r>
              <a:rPr lang="en-US" sz="2800" i="1" u="sng" dirty="0" smtClean="0"/>
              <a:t>The Divine</a:t>
            </a:r>
            <a:r>
              <a:rPr lang="en-US" sz="2800" b="1" i="1" u="sng" dirty="0" smtClean="0"/>
              <a:t> Love </a:t>
            </a:r>
            <a:r>
              <a:rPr lang="en-US" sz="2800" i="1" u="sng" dirty="0" smtClean="0"/>
              <a:t>in its Experience (1:14-18)</a:t>
            </a:r>
          </a:p>
          <a:p>
            <a:pPr lvl="1"/>
            <a:r>
              <a:rPr lang="en-US" sz="2600" dirty="0">
                <a:solidFill>
                  <a:srgbClr val="0070C0"/>
                </a:solidFill>
              </a:rPr>
              <a:t>(Joh 1:14)  And the Word was made flesh, and dwelt among us, </a:t>
            </a:r>
            <a:r>
              <a:rPr lang="en-US" sz="2600" b="1" dirty="0">
                <a:solidFill>
                  <a:srgbClr val="0070C0"/>
                </a:solidFill>
              </a:rPr>
              <a:t>(and we beheld his glory, the glory as of the only begotten of the Father,) full of grace and truth.</a:t>
            </a:r>
          </a:p>
          <a:p>
            <a:pPr lvl="1"/>
            <a:r>
              <a:rPr lang="en-US" sz="2600" dirty="0" smtClean="0"/>
              <a:t>What a description of Jesus</a:t>
            </a:r>
          </a:p>
          <a:p>
            <a:pPr lvl="1"/>
            <a:r>
              <a:rPr lang="en-US" sz="2600" dirty="0" smtClean="0"/>
              <a:t>Dwelt – tabernacle</a:t>
            </a:r>
          </a:p>
          <a:p>
            <a:pPr lvl="1"/>
            <a:r>
              <a:rPr lang="en-US" sz="2600" dirty="0">
                <a:solidFill>
                  <a:srgbClr val="0070C0"/>
                </a:solidFill>
              </a:rPr>
              <a:t>(Joh 1:17)  For the law was given by Moses, but grace and truth came by Jesus Christ.</a:t>
            </a:r>
          </a:p>
          <a:p>
            <a:pPr lvl="1"/>
            <a:r>
              <a:rPr lang="en-US" sz="2600" dirty="0" smtClean="0"/>
              <a:t>A new dispensation </a:t>
            </a:r>
          </a:p>
        </p:txBody>
      </p:sp>
    </p:spTree>
    <p:extLst>
      <p:ext uri="{BB962C8B-B14F-4D97-AF65-F5344CB8AC3E}">
        <p14:creationId xmlns:p14="http://schemas.microsoft.com/office/powerpoint/2010/main" val="3249173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rmAutofit lnSpcReduction="10000"/>
          </a:bodyPr>
          <a:lstStyle/>
          <a:p>
            <a:pPr marL="571500" indent="-457200">
              <a:buAutoNum type="alphaUcPeriod"/>
            </a:pPr>
            <a:r>
              <a:rPr lang="en-US" sz="2400" b="1" i="1" u="sng" dirty="0" smtClean="0"/>
              <a:t>His Deity is Declared (1:19-4:54)</a:t>
            </a:r>
          </a:p>
          <a:p>
            <a:pPr marL="868680" lvl="1" indent="-457200">
              <a:buAutoNum type="arabicPeriod"/>
            </a:pPr>
            <a:r>
              <a:rPr lang="en-US" sz="2400" i="1" u="sng" dirty="0" smtClean="0"/>
              <a:t>The Testimony of John (1)</a:t>
            </a:r>
          </a:p>
          <a:p>
            <a:pPr lvl="2"/>
            <a:r>
              <a:rPr lang="en-US" sz="2400" dirty="0" smtClean="0"/>
              <a:t>john tells us of John the Baptist ministry </a:t>
            </a:r>
          </a:p>
          <a:p>
            <a:pPr lvl="2"/>
            <a:r>
              <a:rPr lang="en-US" sz="2400" dirty="0" smtClean="0"/>
              <a:t>How the disciples “heard him speak and followed Jesus”</a:t>
            </a:r>
          </a:p>
          <a:p>
            <a:pPr marL="868680" lvl="1" indent="-457200">
              <a:buAutoNum type="arabicPeriod" startAt="2"/>
            </a:pPr>
            <a:r>
              <a:rPr lang="en-US" sz="2400" i="1" u="sng" dirty="0" smtClean="0"/>
              <a:t>The Triumphs of Jesus (2-4)</a:t>
            </a:r>
          </a:p>
          <a:p>
            <a:pPr lvl="2"/>
            <a:r>
              <a:rPr lang="en-US" sz="2400" dirty="0" smtClean="0"/>
              <a:t>We have the unique miracle of this gospel </a:t>
            </a:r>
          </a:p>
          <a:p>
            <a:pPr lvl="3"/>
            <a:r>
              <a:rPr lang="en-US" sz="2200" dirty="0" smtClean="0"/>
              <a:t>Proofs of Christ’s deity – “Signs”</a:t>
            </a:r>
          </a:p>
          <a:p>
            <a:pPr lvl="2"/>
            <a:r>
              <a:rPr lang="en-US" sz="2400" dirty="0" smtClean="0"/>
              <a:t>The </a:t>
            </a:r>
            <a:r>
              <a:rPr lang="en-US" sz="2400" dirty="0" smtClean="0"/>
              <a:t>traffic </a:t>
            </a:r>
            <a:r>
              <a:rPr lang="en-US" sz="2400" dirty="0" smtClean="0"/>
              <a:t>in the temple – money changers </a:t>
            </a:r>
          </a:p>
          <a:p>
            <a:pPr lvl="2"/>
            <a:r>
              <a:rPr lang="en-US" sz="2400" dirty="0" smtClean="0"/>
              <a:t>Night with Nicodemus –</a:t>
            </a:r>
          </a:p>
          <a:p>
            <a:pPr lvl="2"/>
            <a:r>
              <a:rPr lang="en-US" sz="2400" dirty="0">
                <a:solidFill>
                  <a:srgbClr val="0070C0"/>
                </a:solidFill>
              </a:rPr>
              <a:t>(Joh 3:7)  Marvel not that I said unto thee, Ye must be born again</a:t>
            </a:r>
            <a:r>
              <a:rPr lang="en-US" sz="2400" dirty="0" smtClean="0">
                <a:solidFill>
                  <a:srgbClr val="0070C0"/>
                </a:solidFill>
              </a:rPr>
              <a:t>.</a:t>
            </a:r>
            <a:endParaRPr lang="en-US" sz="2400" dirty="0" smtClean="0"/>
          </a:p>
          <a:p>
            <a:pPr marL="868680" lvl="1" indent="-457200">
              <a:buAutoNum type="alphaUcPeriod"/>
            </a:pPr>
            <a:endParaRPr lang="en-US" dirty="0" smtClean="0"/>
          </a:p>
        </p:txBody>
      </p:sp>
    </p:spTree>
    <p:extLst>
      <p:ext uri="{BB962C8B-B14F-4D97-AF65-F5344CB8AC3E}">
        <p14:creationId xmlns:p14="http://schemas.microsoft.com/office/powerpoint/2010/main" val="1507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Autofit/>
          </a:bodyPr>
          <a:lstStyle/>
          <a:p>
            <a:pPr lvl="2"/>
            <a:r>
              <a:rPr lang="en-US" sz="2600" dirty="0" smtClean="0"/>
              <a:t>John 3:16</a:t>
            </a:r>
          </a:p>
          <a:p>
            <a:pPr lvl="2"/>
            <a:r>
              <a:rPr lang="en-US" sz="2600" dirty="0"/>
              <a:t>The woman at the well </a:t>
            </a:r>
          </a:p>
          <a:p>
            <a:pPr lvl="2"/>
            <a:r>
              <a:rPr lang="en-US" sz="2600" dirty="0">
                <a:solidFill>
                  <a:srgbClr val="0070C0"/>
                </a:solidFill>
              </a:rPr>
              <a:t>(Joh 4:24)  God is a Spirit: and they that worship him must worship him in spirit and in truth.</a:t>
            </a:r>
          </a:p>
          <a:p>
            <a:pPr lvl="2"/>
            <a:r>
              <a:rPr lang="en-US" sz="2600" dirty="0" smtClean="0"/>
              <a:t>Spirit because of what he is</a:t>
            </a:r>
          </a:p>
          <a:p>
            <a:pPr lvl="2"/>
            <a:r>
              <a:rPr lang="en-US" sz="2600" dirty="0" smtClean="0"/>
              <a:t>Truth because of what we are</a:t>
            </a:r>
          </a:p>
          <a:p>
            <a:pPr marL="571500" indent="-457200">
              <a:buAutoNum type="alphaUcPeriod" startAt="2"/>
            </a:pPr>
            <a:r>
              <a:rPr lang="en-US" sz="2600" b="1" i="1" u="sng" dirty="0" smtClean="0"/>
              <a:t>His Deity is Disputed (5-11)</a:t>
            </a:r>
          </a:p>
          <a:p>
            <a:pPr marL="868680" lvl="1" indent="-457200">
              <a:buAutoNum type="arabicPeriod"/>
            </a:pPr>
            <a:r>
              <a:rPr lang="en-US" sz="2600" i="1" u="sng" dirty="0" smtClean="0"/>
              <a:t>The impact of His life (5-6)</a:t>
            </a:r>
          </a:p>
          <a:p>
            <a:pPr lvl="2"/>
            <a:r>
              <a:rPr lang="en-US" sz="2600" dirty="0" smtClean="0"/>
              <a:t>He healed the man at the pool of Bethesda </a:t>
            </a:r>
          </a:p>
        </p:txBody>
      </p:sp>
    </p:spTree>
    <p:extLst>
      <p:ext uri="{BB962C8B-B14F-4D97-AF65-F5344CB8AC3E}">
        <p14:creationId xmlns:p14="http://schemas.microsoft.com/office/powerpoint/2010/main" val="2053989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Autofit/>
          </a:bodyPr>
          <a:lstStyle/>
          <a:p>
            <a:pPr lvl="2"/>
            <a:r>
              <a:rPr lang="en-US" sz="2600" dirty="0" smtClean="0"/>
              <a:t>On the </a:t>
            </a:r>
            <a:r>
              <a:rPr lang="en-US" sz="2600" dirty="0" smtClean="0"/>
              <a:t>Sabbath </a:t>
            </a:r>
            <a:r>
              <a:rPr lang="en-US" sz="2600" dirty="0" smtClean="0"/>
              <a:t>day </a:t>
            </a:r>
          </a:p>
          <a:p>
            <a:pPr lvl="2"/>
            <a:r>
              <a:rPr lang="en-US" sz="2600" dirty="0" smtClean="0"/>
              <a:t>The men were infuriated with Jesus and sought to kill him </a:t>
            </a:r>
          </a:p>
          <a:p>
            <a:pPr lvl="2"/>
            <a:r>
              <a:rPr lang="en-US" sz="2600" dirty="0">
                <a:solidFill>
                  <a:srgbClr val="0070C0"/>
                </a:solidFill>
              </a:rPr>
              <a:t>(Joh 5:17)  But Jesus answered them, My Father </a:t>
            </a:r>
            <a:r>
              <a:rPr lang="en-US" sz="2600" dirty="0" err="1">
                <a:solidFill>
                  <a:srgbClr val="0070C0"/>
                </a:solidFill>
              </a:rPr>
              <a:t>worketh</a:t>
            </a:r>
            <a:r>
              <a:rPr lang="en-US" sz="2600" dirty="0">
                <a:solidFill>
                  <a:srgbClr val="0070C0"/>
                </a:solidFill>
              </a:rPr>
              <a:t> hitherto, and I work.</a:t>
            </a:r>
          </a:p>
          <a:p>
            <a:pPr lvl="2"/>
            <a:r>
              <a:rPr lang="en-US" sz="2600" dirty="0" smtClean="0"/>
              <a:t>Made them even madder </a:t>
            </a:r>
          </a:p>
          <a:p>
            <a:pPr lvl="2"/>
            <a:r>
              <a:rPr lang="en-US" sz="2600" dirty="0">
                <a:solidFill>
                  <a:srgbClr val="0070C0"/>
                </a:solidFill>
              </a:rPr>
              <a:t>(Joh 5:18)  Therefore the Jews sought the more to kill him, because he not only had broken the </a:t>
            </a:r>
            <a:r>
              <a:rPr lang="en-US" sz="2600" dirty="0" err="1">
                <a:solidFill>
                  <a:srgbClr val="0070C0"/>
                </a:solidFill>
              </a:rPr>
              <a:t>sabbath</a:t>
            </a:r>
            <a:r>
              <a:rPr lang="en-US" sz="2600" dirty="0">
                <a:solidFill>
                  <a:srgbClr val="0070C0"/>
                </a:solidFill>
              </a:rPr>
              <a:t>, but said also that God was his Father, making himself equal with God</a:t>
            </a:r>
            <a:r>
              <a:rPr lang="en-US" sz="2600" dirty="0" smtClean="0">
                <a:solidFill>
                  <a:srgbClr val="0070C0"/>
                </a:solidFill>
              </a:rPr>
              <a:t>.</a:t>
            </a:r>
          </a:p>
          <a:p>
            <a:pPr lvl="2"/>
            <a:endParaRPr lang="en-US" sz="2600" dirty="0" smtClean="0"/>
          </a:p>
        </p:txBody>
      </p:sp>
    </p:spTree>
    <p:extLst>
      <p:ext uri="{BB962C8B-B14F-4D97-AF65-F5344CB8AC3E}">
        <p14:creationId xmlns:p14="http://schemas.microsoft.com/office/powerpoint/2010/main" val="84116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Authorship is traditionally assigned to John </a:t>
            </a:r>
          </a:p>
          <a:p>
            <a:r>
              <a:rPr lang="en-US" sz="2800" dirty="0" smtClean="0"/>
              <a:t>John was special to Jesus </a:t>
            </a:r>
          </a:p>
          <a:p>
            <a:pPr lvl="1"/>
            <a:r>
              <a:rPr lang="en-US" sz="2800" dirty="0" smtClean="0"/>
              <a:t>Some say he may have been Jesus’ cousin (Salome could have been Mary’s sister)</a:t>
            </a:r>
          </a:p>
          <a:p>
            <a:pPr lvl="1"/>
            <a:r>
              <a:rPr lang="en-US" sz="2800" dirty="0" smtClean="0"/>
              <a:t>He was the beloved disciple of Jesus (21:7)</a:t>
            </a:r>
          </a:p>
          <a:p>
            <a:pPr lvl="1"/>
            <a:r>
              <a:rPr lang="en-US" sz="2800" dirty="0" smtClean="0"/>
              <a:t>He was in the inner circle (James and Peter)(Mat. 17:1)</a:t>
            </a:r>
          </a:p>
          <a:p>
            <a:pPr lvl="1"/>
            <a:r>
              <a:rPr lang="en-US" sz="2800" dirty="0" smtClean="0"/>
              <a:t>Jesus put His mother in care of him (19:25)</a:t>
            </a:r>
          </a:p>
          <a:p>
            <a:pPr lvl="1"/>
            <a:r>
              <a:rPr lang="en-US" sz="2800" dirty="0" smtClean="0"/>
              <a:t>He leaned on Jesus’s bosom </a:t>
            </a:r>
          </a:p>
          <a:p>
            <a:pPr lvl="1"/>
            <a:r>
              <a:rPr lang="en-US" sz="2800" dirty="0" smtClean="0"/>
              <a:t>He was one of the first disciples </a:t>
            </a:r>
          </a:p>
          <a:p>
            <a:endParaRPr lang="en-US" dirty="0"/>
          </a:p>
        </p:txBody>
      </p:sp>
    </p:spTree>
    <p:extLst>
      <p:ext uri="{BB962C8B-B14F-4D97-AF65-F5344CB8AC3E}">
        <p14:creationId xmlns:p14="http://schemas.microsoft.com/office/powerpoint/2010/main" val="345613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Autofit/>
          </a:bodyPr>
          <a:lstStyle/>
          <a:p>
            <a:pPr lvl="2"/>
            <a:r>
              <a:rPr lang="en-US" sz="2600" dirty="0" smtClean="0"/>
              <a:t>Jesus then feeds the 5,000 (only miracle in all 4 gospels)</a:t>
            </a:r>
          </a:p>
          <a:p>
            <a:pPr lvl="2"/>
            <a:r>
              <a:rPr lang="en-US" sz="2600" dirty="0" smtClean="0"/>
              <a:t>And he walks on the water </a:t>
            </a:r>
          </a:p>
          <a:p>
            <a:pPr lvl="2"/>
            <a:r>
              <a:rPr lang="en-US" sz="2600" dirty="0" smtClean="0"/>
              <a:t>Then comes the 1</a:t>
            </a:r>
            <a:r>
              <a:rPr lang="en-US" sz="2600" baseline="30000" dirty="0" smtClean="0"/>
              <a:t>st</a:t>
            </a:r>
            <a:r>
              <a:rPr lang="en-US" sz="2600" dirty="0" smtClean="0"/>
              <a:t> of the great I AM statements </a:t>
            </a:r>
          </a:p>
          <a:p>
            <a:pPr lvl="2"/>
            <a:r>
              <a:rPr lang="en-US" sz="2600" dirty="0">
                <a:solidFill>
                  <a:srgbClr val="0070C0"/>
                </a:solidFill>
              </a:rPr>
              <a:t>(Joh 6:35)  And Jesus said unto them, I am the bread of life: he that cometh to me shall never hunger; and he that believeth on me shall never thirst.</a:t>
            </a:r>
          </a:p>
          <a:p>
            <a:pPr lvl="2"/>
            <a:r>
              <a:rPr lang="en-US" sz="2600" dirty="0" smtClean="0"/>
              <a:t>Many of the disciples left Him </a:t>
            </a:r>
          </a:p>
        </p:txBody>
      </p:sp>
    </p:spTree>
    <p:extLst>
      <p:ext uri="{BB962C8B-B14F-4D97-AF65-F5344CB8AC3E}">
        <p14:creationId xmlns:p14="http://schemas.microsoft.com/office/powerpoint/2010/main" val="2623609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Autofit/>
          </a:bodyPr>
          <a:lstStyle/>
          <a:p>
            <a:pPr marL="925830" lvl="1" indent="-514350">
              <a:buAutoNum type="arabicPeriod" startAt="2"/>
            </a:pPr>
            <a:r>
              <a:rPr lang="en-US" sz="2800" i="1" u="sng" dirty="0" smtClean="0"/>
              <a:t>The implications of His life (7-10)</a:t>
            </a:r>
          </a:p>
          <a:p>
            <a:pPr lvl="2"/>
            <a:r>
              <a:rPr lang="en-US" sz="2500" dirty="0" smtClean="0"/>
              <a:t>John records the Lord’s visit to Jerusalem </a:t>
            </a:r>
          </a:p>
          <a:p>
            <a:pPr lvl="2"/>
            <a:r>
              <a:rPr lang="en-US" sz="2500" dirty="0" smtClean="0"/>
              <a:t>The woman taken in adultery – the Pharisees attack</a:t>
            </a:r>
          </a:p>
          <a:p>
            <a:pPr lvl="2"/>
            <a:r>
              <a:rPr lang="en-US" sz="2500" dirty="0" smtClean="0"/>
              <a:t>Jesus writes in the sand </a:t>
            </a:r>
          </a:p>
          <a:p>
            <a:pPr lvl="2"/>
            <a:r>
              <a:rPr lang="en-US" sz="2500" dirty="0" smtClean="0"/>
              <a:t>The man born blind – Jesus heals him and the Pharisees attack </a:t>
            </a:r>
          </a:p>
          <a:p>
            <a:pPr lvl="2"/>
            <a:r>
              <a:rPr lang="en-US" sz="2500" dirty="0" smtClean="0"/>
              <a:t>He then teaches about the good shepherd</a:t>
            </a:r>
          </a:p>
          <a:p>
            <a:pPr lvl="2"/>
            <a:r>
              <a:rPr lang="en-US" sz="2500" dirty="0">
                <a:solidFill>
                  <a:srgbClr val="0070C0"/>
                </a:solidFill>
              </a:rPr>
              <a:t>(Joh 10:30)  I and my Father are one</a:t>
            </a:r>
            <a:r>
              <a:rPr lang="en-US" sz="2500" dirty="0" smtClean="0">
                <a:solidFill>
                  <a:srgbClr val="0070C0"/>
                </a:solidFill>
              </a:rPr>
              <a:t>.</a:t>
            </a:r>
          </a:p>
          <a:p>
            <a:pPr lvl="2"/>
            <a:r>
              <a:rPr lang="en-US" sz="2500" dirty="0" smtClean="0"/>
              <a:t>They wanted to stone Him </a:t>
            </a:r>
          </a:p>
          <a:p>
            <a:pPr lvl="2"/>
            <a:r>
              <a:rPr lang="en-US" sz="2500" dirty="0" smtClean="0"/>
              <a:t>The implication was that He was God </a:t>
            </a:r>
            <a:endParaRPr lang="en-US" sz="2500" dirty="0"/>
          </a:p>
          <a:p>
            <a:pPr lvl="2"/>
            <a:endParaRPr lang="en-US" sz="2600" dirty="0" smtClean="0"/>
          </a:p>
          <a:p>
            <a:pPr lvl="2"/>
            <a:endParaRPr lang="en-US" sz="2600" dirty="0" smtClean="0"/>
          </a:p>
          <a:p>
            <a:pPr lvl="2"/>
            <a:endParaRPr lang="en-US" sz="2600" dirty="0" smtClean="0"/>
          </a:p>
        </p:txBody>
      </p:sp>
    </p:spTree>
    <p:extLst>
      <p:ext uri="{BB962C8B-B14F-4D97-AF65-F5344CB8AC3E}">
        <p14:creationId xmlns:p14="http://schemas.microsoft.com/office/powerpoint/2010/main" val="2857695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Autofit/>
          </a:bodyPr>
          <a:lstStyle/>
          <a:p>
            <a:pPr marL="628650" indent="-514350">
              <a:buAutoNum type="alphaUcPeriod" startAt="3"/>
            </a:pPr>
            <a:r>
              <a:rPr lang="en-US" sz="2600" dirty="0" smtClean="0"/>
              <a:t>His Deity is Disowned (11-12)</a:t>
            </a:r>
          </a:p>
          <a:p>
            <a:pPr lvl="1"/>
            <a:r>
              <a:rPr lang="en-US" sz="2600" dirty="0" smtClean="0"/>
              <a:t>Perhaps the greatest of all miracle</a:t>
            </a:r>
          </a:p>
          <a:p>
            <a:pPr lvl="1"/>
            <a:r>
              <a:rPr lang="en-US" sz="2600" dirty="0" smtClean="0"/>
              <a:t>The raising of Lazarus </a:t>
            </a:r>
            <a:r>
              <a:rPr lang="en-US" sz="2600" dirty="0" smtClean="0"/>
              <a:t>caused </a:t>
            </a:r>
            <a:r>
              <a:rPr lang="en-US" sz="2600" dirty="0" smtClean="0"/>
              <a:t>a big stir </a:t>
            </a:r>
          </a:p>
          <a:p>
            <a:pPr lvl="2"/>
            <a:r>
              <a:rPr lang="en-US" sz="2600" dirty="0" smtClean="0"/>
              <a:t>He had been dead 4 days</a:t>
            </a:r>
          </a:p>
          <a:p>
            <a:pPr lvl="1"/>
            <a:r>
              <a:rPr lang="en-US" sz="2600" dirty="0" smtClean="0"/>
              <a:t>“many believed on Him”</a:t>
            </a:r>
          </a:p>
          <a:p>
            <a:pPr lvl="1"/>
            <a:r>
              <a:rPr lang="en-US" sz="2600" dirty="0" smtClean="0"/>
              <a:t>The Pharisees got nervous </a:t>
            </a:r>
          </a:p>
          <a:p>
            <a:pPr lvl="1"/>
            <a:r>
              <a:rPr lang="en-US" sz="2600" dirty="0">
                <a:solidFill>
                  <a:srgbClr val="0070C0"/>
                </a:solidFill>
              </a:rPr>
              <a:t>(Joh 11:50)  Nor consider that it is expedient for us, that one man should die for the people, and that the whole nation perish not.</a:t>
            </a:r>
          </a:p>
          <a:p>
            <a:pPr lvl="1"/>
            <a:endParaRPr lang="en-US" sz="3000" dirty="0" smtClean="0"/>
          </a:p>
          <a:p>
            <a:pPr lvl="2"/>
            <a:endParaRPr lang="en-US" sz="2600" dirty="0" smtClean="0"/>
          </a:p>
          <a:p>
            <a:pPr lvl="2"/>
            <a:endParaRPr lang="en-US" sz="2600" dirty="0" smtClean="0"/>
          </a:p>
        </p:txBody>
      </p:sp>
    </p:spTree>
    <p:extLst>
      <p:ext uri="{BB962C8B-B14F-4D97-AF65-F5344CB8AC3E}">
        <p14:creationId xmlns:p14="http://schemas.microsoft.com/office/powerpoint/2010/main" val="315355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Autofit/>
          </a:bodyPr>
          <a:lstStyle/>
          <a:p>
            <a:pPr lvl="1"/>
            <a:r>
              <a:rPr lang="en-US" sz="2800" dirty="0" smtClean="0"/>
              <a:t>An accidental prophetic utterance </a:t>
            </a:r>
          </a:p>
          <a:p>
            <a:pPr lvl="1"/>
            <a:r>
              <a:rPr lang="en-US" sz="2800" dirty="0" smtClean="0"/>
              <a:t>Then Jesus rides into Jerusalem 4 days before Passover </a:t>
            </a:r>
          </a:p>
          <a:p>
            <a:pPr lvl="1"/>
            <a:r>
              <a:rPr lang="en-US" sz="2800" dirty="0" smtClean="0"/>
              <a:t>John tells us the one reason for the welcome party is because of Lazarus </a:t>
            </a:r>
          </a:p>
          <a:p>
            <a:pPr lvl="1"/>
            <a:r>
              <a:rPr lang="en-US" sz="2800" dirty="0">
                <a:solidFill>
                  <a:srgbClr val="0070C0"/>
                </a:solidFill>
              </a:rPr>
              <a:t>(Joh 12:17)  The people therefore that was with him when he called Lazarus out of his grave, and raised him from the dead, bare record</a:t>
            </a:r>
            <a:r>
              <a:rPr lang="en-US" sz="2800" dirty="0" smtClean="0">
                <a:solidFill>
                  <a:srgbClr val="0070C0"/>
                </a:solidFill>
              </a:rPr>
              <a:t>.</a:t>
            </a:r>
            <a:endParaRPr lang="en-US" sz="2800" dirty="0"/>
          </a:p>
          <a:p>
            <a:pPr lvl="1"/>
            <a:endParaRPr lang="en-US" sz="3000" dirty="0" smtClean="0"/>
          </a:p>
          <a:p>
            <a:pPr lvl="2"/>
            <a:endParaRPr lang="en-US" sz="2600" dirty="0" smtClean="0"/>
          </a:p>
          <a:p>
            <a:pPr lvl="2"/>
            <a:endParaRPr lang="en-US" sz="2600" dirty="0" smtClean="0"/>
          </a:p>
        </p:txBody>
      </p:sp>
    </p:spTree>
    <p:extLst>
      <p:ext uri="{BB962C8B-B14F-4D97-AF65-F5344CB8AC3E}">
        <p14:creationId xmlns:p14="http://schemas.microsoft.com/office/powerpoint/2010/main" val="595231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II. Signs of the Son of God: </a:t>
            </a:r>
            <a:r>
              <a:rPr lang="en-US" sz="3600" dirty="0" smtClean="0"/>
              <a:t/>
            </a:r>
            <a:br>
              <a:rPr lang="en-US" sz="3600" dirty="0" smtClean="0"/>
            </a:br>
            <a:r>
              <a:rPr lang="en-US" sz="3600" dirty="0" smtClean="0"/>
              <a:t>Deity </a:t>
            </a:r>
            <a:r>
              <a:rPr lang="en-US" sz="3600" dirty="0"/>
              <a:t>in Focus (1-12</a:t>
            </a:r>
            <a:r>
              <a:rPr lang="en-US" sz="3600" dirty="0" smtClean="0"/>
              <a:t>)</a:t>
            </a:r>
            <a:endParaRPr lang="en-US" sz="3600" dirty="0"/>
          </a:p>
        </p:txBody>
      </p:sp>
      <p:sp>
        <p:nvSpPr>
          <p:cNvPr id="3" name="Content Placeholder 2"/>
          <p:cNvSpPr>
            <a:spLocks noGrp="1"/>
          </p:cNvSpPr>
          <p:nvPr>
            <p:ph idx="1"/>
          </p:nvPr>
        </p:nvSpPr>
        <p:spPr/>
        <p:txBody>
          <a:bodyPr>
            <a:noAutofit/>
          </a:bodyPr>
          <a:lstStyle/>
          <a:p>
            <a:pPr lvl="1"/>
            <a:r>
              <a:rPr lang="en-US" sz="3200" dirty="0">
                <a:solidFill>
                  <a:srgbClr val="0070C0"/>
                </a:solidFill>
              </a:rPr>
              <a:t>(Joh 12:18)  For this cause the people also met him, for that they heard that he had done this miracle</a:t>
            </a:r>
            <a:r>
              <a:rPr lang="en-US" sz="3200" dirty="0" smtClean="0">
                <a:solidFill>
                  <a:srgbClr val="0070C0"/>
                </a:solidFill>
              </a:rPr>
              <a:t>.</a:t>
            </a:r>
          </a:p>
          <a:p>
            <a:pPr lvl="1"/>
            <a:r>
              <a:rPr lang="en-US" sz="3200" dirty="0" smtClean="0">
                <a:solidFill>
                  <a:srgbClr val="0070C0"/>
                </a:solidFill>
              </a:rPr>
              <a:t>(</a:t>
            </a:r>
            <a:r>
              <a:rPr lang="en-US" sz="3200" dirty="0">
                <a:solidFill>
                  <a:srgbClr val="0070C0"/>
                </a:solidFill>
              </a:rPr>
              <a:t>Joh 12:19)  The Pharisees therefore said among themselves, Perceive ye how ye prevail nothing? behold, the world is gone after him.</a:t>
            </a:r>
          </a:p>
          <a:p>
            <a:pPr lvl="1"/>
            <a:r>
              <a:rPr lang="en-US" sz="3200" dirty="0" smtClean="0"/>
              <a:t>Less than a week later he was dead</a:t>
            </a:r>
          </a:p>
          <a:p>
            <a:pPr lvl="1"/>
            <a:endParaRPr lang="en-US" sz="2600" dirty="0"/>
          </a:p>
          <a:p>
            <a:pPr lvl="1"/>
            <a:endParaRPr lang="en-US" sz="3000" dirty="0" smtClean="0"/>
          </a:p>
          <a:p>
            <a:pPr lvl="2"/>
            <a:endParaRPr lang="en-US" sz="2600" dirty="0" smtClean="0"/>
          </a:p>
          <a:p>
            <a:pPr lvl="2"/>
            <a:endParaRPr lang="en-US" sz="2600" dirty="0" smtClean="0"/>
          </a:p>
        </p:txBody>
      </p:sp>
    </p:spTree>
    <p:extLst>
      <p:ext uri="{BB962C8B-B14F-4D97-AF65-F5344CB8AC3E}">
        <p14:creationId xmlns:p14="http://schemas.microsoft.com/office/powerpoint/2010/main" val="2050582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III. Secrets </a:t>
            </a:r>
            <a:r>
              <a:rPr lang="en-US" sz="3600" dirty="0"/>
              <a:t>of the Son of God: </a:t>
            </a:r>
            <a:r>
              <a:rPr lang="en-US" sz="3600" dirty="0" smtClean="0"/>
              <a:t/>
            </a:r>
            <a:br>
              <a:rPr lang="en-US" sz="3600" dirty="0" smtClean="0"/>
            </a:br>
            <a:r>
              <a:rPr lang="en-US" sz="3600" dirty="0" smtClean="0"/>
              <a:t>Disciple’s </a:t>
            </a:r>
            <a:r>
              <a:rPr lang="en-US" sz="3600" dirty="0"/>
              <a:t>in Focus (13-17</a:t>
            </a:r>
            <a:r>
              <a:rPr lang="en-US" sz="3600" dirty="0" smtClean="0"/>
              <a:t>)</a:t>
            </a:r>
            <a:endParaRPr lang="en-US" sz="3600" dirty="0"/>
          </a:p>
        </p:txBody>
      </p:sp>
      <p:sp>
        <p:nvSpPr>
          <p:cNvPr id="3" name="Content Placeholder 2"/>
          <p:cNvSpPr>
            <a:spLocks noGrp="1"/>
          </p:cNvSpPr>
          <p:nvPr>
            <p:ph idx="1"/>
          </p:nvPr>
        </p:nvSpPr>
        <p:spPr/>
        <p:txBody>
          <a:bodyPr>
            <a:normAutofit/>
          </a:bodyPr>
          <a:lstStyle/>
          <a:p>
            <a:pPr marL="571500" indent="-457200">
              <a:buAutoNum type="alphaUcPeriod"/>
            </a:pPr>
            <a:r>
              <a:rPr lang="en-US" sz="2800" b="1" i="1" u="sng" dirty="0" smtClean="0"/>
              <a:t>The Talk in the Upper Room (13-14)</a:t>
            </a:r>
          </a:p>
          <a:p>
            <a:pPr lvl="1"/>
            <a:r>
              <a:rPr lang="en-US" sz="2800" dirty="0" smtClean="0"/>
              <a:t>He gathered with His men and talked of His impending death </a:t>
            </a:r>
          </a:p>
          <a:p>
            <a:pPr lvl="1"/>
            <a:r>
              <a:rPr lang="en-US" sz="2800" dirty="0" smtClean="0"/>
              <a:t>He exposed Judas</a:t>
            </a:r>
          </a:p>
          <a:p>
            <a:pPr lvl="1"/>
            <a:r>
              <a:rPr lang="en-US" sz="2800" dirty="0" smtClean="0"/>
              <a:t>He revealed the soon coming Holy Ghost </a:t>
            </a:r>
          </a:p>
          <a:p>
            <a:pPr marL="571500" indent="-457200">
              <a:buAutoNum type="alphaUcPeriod" startAt="2"/>
            </a:pPr>
            <a:r>
              <a:rPr lang="en-US" sz="2800" b="1" i="1" u="sng" dirty="0" smtClean="0"/>
              <a:t>The Walk on the Gethsemane Road (15-17)</a:t>
            </a:r>
          </a:p>
          <a:p>
            <a:pPr lvl="1"/>
            <a:r>
              <a:rPr lang="en-US" sz="2800" dirty="0" smtClean="0"/>
              <a:t>Rather than record the agony in the garden </a:t>
            </a:r>
          </a:p>
          <a:p>
            <a:pPr lvl="1"/>
            <a:r>
              <a:rPr lang="en-US" sz="2800" dirty="0" smtClean="0"/>
              <a:t>He records how Jesus taught them about His Father, the Vine, the Holy Spirit </a:t>
            </a:r>
          </a:p>
        </p:txBody>
      </p:sp>
    </p:spTree>
    <p:extLst>
      <p:ext uri="{BB962C8B-B14F-4D97-AF65-F5344CB8AC3E}">
        <p14:creationId xmlns:p14="http://schemas.microsoft.com/office/powerpoint/2010/main" val="3841887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IV. Sorrows of the Son of God:  Lord’s Death in Focus (18-20</a:t>
            </a:r>
            <a:r>
              <a:rPr lang="en-US" sz="3600" dirty="0" smtClean="0"/>
              <a:t>)</a:t>
            </a:r>
            <a:endParaRPr lang="en-US" sz="3600" dirty="0"/>
          </a:p>
        </p:txBody>
      </p:sp>
      <p:sp>
        <p:nvSpPr>
          <p:cNvPr id="3" name="Content Placeholder 2"/>
          <p:cNvSpPr>
            <a:spLocks noGrp="1"/>
          </p:cNvSpPr>
          <p:nvPr>
            <p:ph idx="1"/>
          </p:nvPr>
        </p:nvSpPr>
        <p:spPr/>
        <p:txBody>
          <a:bodyPr>
            <a:noAutofit/>
          </a:bodyPr>
          <a:lstStyle/>
          <a:p>
            <a:r>
              <a:rPr lang="en-US" sz="2800" dirty="0" smtClean="0"/>
              <a:t>John tells us of when Judas and the men came for Jesus, the Lord put forth His deity </a:t>
            </a:r>
          </a:p>
          <a:p>
            <a:r>
              <a:rPr lang="en-US" sz="2800" dirty="0">
                <a:solidFill>
                  <a:srgbClr val="0070C0"/>
                </a:solidFill>
              </a:rPr>
              <a:t>(Joh 18:5)  They answered him, Jesus of Nazareth. Jesus </a:t>
            </a:r>
            <a:r>
              <a:rPr lang="en-US" sz="2800" dirty="0" err="1">
                <a:solidFill>
                  <a:srgbClr val="0070C0"/>
                </a:solidFill>
              </a:rPr>
              <a:t>saith</a:t>
            </a:r>
            <a:r>
              <a:rPr lang="en-US" sz="2800" dirty="0">
                <a:solidFill>
                  <a:srgbClr val="0070C0"/>
                </a:solidFill>
              </a:rPr>
              <a:t> unto them, I am he. And Judas also, which betrayed him, stood with them</a:t>
            </a:r>
            <a:r>
              <a:rPr lang="en-US" sz="2800" dirty="0" smtClean="0">
                <a:solidFill>
                  <a:srgbClr val="0070C0"/>
                </a:solidFill>
              </a:rPr>
              <a:t>.</a:t>
            </a:r>
          </a:p>
          <a:p>
            <a:r>
              <a:rPr lang="en-US" sz="2800" dirty="0">
                <a:solidFill>
                  <a:srgbClr val="0070C0"/>
                </a:solidFill>
              </a:rPr>
              <a:t>(Joh 18:6)  As soon then as he had said unto them, I am he, they went backward, and fell to the ground</a:t>
            </a:r>
            <a:r>
              <a:rPr lang="en-US" sz="2800" dirty="0" smtClean="0">
                <a:solidFill>
                  <a:srgbClr val="0070C0"/>
                </a:solidFill>
              </a:rPr>
              <a:t>.</a:t>
            </a:r>
          </a:p>
        </p:txBody>
      </p:sp>
    </p:spTree>
    <p:extLst>
      <p:ext uri="{BB962C8B-B14F-4D97-AF65-F5344CB8AC3E}">
        <p14:creationId xmlns:p14="http://schemas.microsoft.com/office/powerpoint/2010/main" val="2503488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IV. Sorrows of the Son of God:  Lord’s Death in Focus (18-20</a:t>
            </a:r>
            <a:r>
              <a:rPr lang="en-US" sz="3600" dirty="0" smtClean="0"/>
              <a:t>)</a:t>
            </a:r>
            <a:endParaRPr lang="en-US" sz="3600" dirty="0"/>
          </a:p>
        </p:txBody>
      </p:sp>
      <p:sp>
        <p:nvSpPr>
          <p:cNvPr id="3" name="Content Placeholder 2"/>
          <p:cNvSpPr>
            <a:spLocks noGrp="1"/>
          </p:cNvSpPr>
          <p:nvPr>
            <p:ph idx="1"/>
          </p:nvPr>
        </p:nvSpPr>
        <p:spPr/>
        <p:txBody>
          <a:bodyPr>
            <a:normAutofit lnSpcReduction="10000"/>
          </a:bodyPr>
          <a:lstStyle/>
          <a:p>
            <a:r>
              <a:rPr lang="en-US" sz="2800" dirty="0">
                <a:solidFill>
                  <a:srgbClr val="0070C0"/>
                </a:solidFill>
              </a:rPr>
              <a:t>(Joh 10:17)  Therefore doth my Father love me, because I lay down my life, that I might take it again</a:t>
            </a:r>
            <a:r>
              <a:rPr lang="en-US" sz="2800" dirty="0" smtClean="0">
                <a:solidFill>
                  <a:srgbClr val="0070C0"/>
                </a:solidFill>
              </a:rPr>
              <a:t>.</a:t>
            </a:r>
          </a:p>
          <a:p>
            <a:r>
              <a:rPr lang="en-US" sz="2800" dirty="0" smtClean="0"/>
              <a:t>John </a:t>
            </a:r>
            <a:r>
              <a:rPr lang="en-US" sz="2800" dirty="0"/>
              <a:t>describes the trial before Pilot </a:t>
            </a:r>
            <a:endParaRPr lang="en-US" sz="2800" dirty="0" smtClean="0"/>
          </a:p>
          <a:p>
            <a:r>
              <a:rPr lang="en-US" sz="2800" dirty="0" smtClean="0"/>
              <a:t>He </a:t>
            </a:r>
            <a:r>
              <a:rPr lang="en-US" sz="2800" dirty="0"/>
              <a:t>then takes us to Golgotha </a:t>
            </a:r>
            <a:endParaRPr lang="en-US" sz="2800" dirty="0" smtClean="0"/>
          </a:p>
          <a:p>
            <a:r>
              <a:rPr lang="en-US" sz="2800" dirty="0" smtClean="0"/>
              <a:t>He tells us that Jesus sent His mother from the scene in John’s care</a:t>
            </a:r>
          </a:p>
          <a:p>
            <a:r>
              <a:rPr lang="en-US" sz="2800" dirty="0" smtClean="0"/>
              <a:t>How </a:t>
            </a:r>
            <a:r>
              <a:rPr lang="en-US" sz="2800" dirty="0"/>
              <a:t>N</a:t>
            </a:r>
            <a:r>
              <a:rPr lang="en-US" sz="2800" dirty="0" smtClean="0"/>
              <a:t>icodemus and Joseph of </a:t>
            </a:r>
            <a:r>
              <a:rPr lang="en-US" sz="2800" dirty="0" err="1"/>
              <a:t>A</a:t>
            </a:r>
            <a:r>
              <a:rPr lang="en-US" sz="2800" dirty="0" err="1" smtClean="0"/>
              <a:t>rimathea</a:t>
            </a:r>
            <a:r>
              <a:rPr lang="en-US" sz="2800" dirty="0" smtClean="0"/>
              <a:t> took the body of Jesus </a:t>
            </a:r>
          </a:p>
          <a:p>
            <a:r>
              <a:rPr lang="en-US" sz="2800" dirty="0" smtClean="0"/>
              <a:t>Then he gives us 3 different resurrection scenes</a:t>
            </a:r>
            <a:endParaRPr lang="en-US" sz="2800" dirty="0"/>
          </a:p>
          <a:p>
            <a:pPr lvl="1"/>
            <a:r>
              <a:rPr lang="en-US" sz="2600" dirty="0" smtClean="0"/>
              <a:t>Him and Peter, Mary Magdalene, Thomas </a:t>
            </a:r>
          </a:p>
          <a:p>
            <a:endParaRPr lang="en-US" sz="2800" dirty="0" smtClean="0"/>
          </a:p>
        </p:txBody>
      </p:sp>
    </p:spTree>
    <p:extLst>
      <p:ext uri="{BB962C8B-B14F-4D97-AF65-F5344CB8AC3E}">
        <p14:creationId xmlns:p14="http://schemas.microsoft.com/office/powerpoint/2010/main" val="2821515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Epilogue </a:t>
            </a:r>
            <a:r>
              <a:rPr lang="en-US" dirty="0"/>
              <a:t>(21</a:t>
            </a:r>
            <a:r>
              <a:rPr lang="en-US" dirty="0" smtClean="0"/>
              <a:t>)</a:t>
            </a:r>
            <a:endParaRPr lang="en-US" dirty="0"/>
          </a:p>
        </p:txBody>
      </p:sp>
      <p:sp>
        <p:nvSpPr>
          <p:cNvPr id="3" name="Content Placeholder 2"/>
          <p:cNvSpPr>
            <a:spLocks noGrp="1"/>
          </p:cNvSpPr>
          <p:nvPr>
            <p:ph idx="1"/>
          </p:nvPr>
        </p:nvSpPr>
        <p:spPr/>
        <p:txBody>
          <a:bodyPr/>
          <a:lstStyle/>
          <a:p>
            <a:r>
              <a:rPr lang="en-US" sz="2600" dirty="0" smtClean="0"/>
              <a:t>The final picture brings life, love, and light back into focus </a:t>
            </a:r>
          </a:p>
          <a:p>
            <a:r>
              <a:rPr lang="en-US" sz="2600" dirty="0"/>
              <a:t>(Joh 21:3)  Simon Peter </a:t>
            </a:r>
            <a:r>
              <a:rPr lang="en-US" sz="2600" dirty="0" err="1"/>
              <a:t>saith</a:t>
            </a:r>
            <a:r>
              <a:rPr lang="en-US" sz="2600" dirty="0"/>
              <a:t> unto them, I go a </a:t>
            </a:r>
            <a:r>
              <a:rPr lang="en-US" sz="2600" dirty="0" smtClean="0"/>
              <a:t>fishing….</a:t>
            </a:r>
          </a:p>
          <a:p>
            <a:r>
              <a:rPr lang="en-US" sz="2600" dirty="0" smtClean="0"/>
              <a:t>Jesus asked him 3 times if he loved Him</a:t>
            </a:r>
          </a:p>
          <a:p>
            <a:r>
              <a:rPr lang="en-US" sz="2600" smtClean="0"/>
              <a:t>Then </a:t>
            </a:r>
            <a:r>
              <a:rPr lang="en-US" sz="2600" dirty="0" smtClean="0"/>
              <a:t>the final verse again shows His deity </a:t>
            </a:r>
          </a:p>
          <a:p>
            <a:r>
              <a:rPr lang="en-US" sz="2600" dirty="0">
                <a:solidFill>
                  <a:srgbClr val="0070C0"/>
                </a:solidFill>
              </a:rPr>
              <a:t>(Joh 21:25)  And there are also many other things which Jesus did, the which, if they should be written every one, I suppose that even the world itself could not contain the books that should be written. </a:t>
            </a:r>
            <a:r>
              <a:rPr lang="en-US" sz="2600" dirty="0" smtClean="0">
                <a:solidFill>
                  <a:srgbClr val="0070C0"/>
                </a:solidFill>
              </a:rPr>
              <a:t>Amen</a:t>
            </a:r>
            <a:r>
              <a:rPr lang="en-US" sz="2600" dirty="0">
                <a:solidFill>
                  <a:srgbClr val="0070C0"/>
                </a:solidFill>
              </a:rPr>
              <a:t>.</a:t>
            </a:r>
          </a:p>
          <a:p>
            <a:pPr marL="114300" indent="0">
              <a:buNone/>
            </a:pPr>
            <a:endParaRPr lang="en-US" dirty="0" smtClean="0"/>
          </a:p>
          <a:p>
            <a:endParaRPr lang="en-US" dirty="0"/>
          </a:p>
        </p:txBody>
      </p:sp>
    </p:spTree>
    <p:extLst>
      <p:ext uri="{BB962C8B-B14F-4D97-AF65-F5344CB8AC3E}">
        <p14:creationId xmlns:p14="http://schemas.microsoft.com/office/powerpoint/2010/main" val="295344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Epilogue </a:t>
            </a:r>
            <a:r>
              <a:rPr lang="en-US" dirty="0"/>
              <a:t>(21</a:t>
            </a:r>
            <a:r>
              <a:rPr lang="en-US" dirty="0" smtClean="0"/>
              <a:t>)</a:t>
            </a:r>
            <a:endParaRPr lang="en-US" dirty="0"/>
          </a:p>
        </p:txBody>
      </p:sp>
      <p:sp>
        <p:nvSpPr>
          <p:cNvPr id="3" name="Content Placeholder 2"/>
          <p:cNvSpPr>
            <a:spLocks noGrp="1"/>
          </p:cNvSpPr>
          <p:nvPr>
            <p:ph idx="1"/>
          </p:nvPr>
        </p:nvSpPr>
        <p:spPr/>
        <p:txBody>
          <a:bodyPr/>
          <a:lstStyle/>
          <a:p>
            <a:r>
              <a:rPr lang="en-US" sz="3000" dirty="0" smtClean="0"/>
              <a:t>“Thus the end of the four gospels – the most important books ever written in the history of mankind.  Happy are those who have these books in their mother tongue, who read them, believe them, obey them.  Foolish are those who have them but ignore them, neglect them, disbelieve them, and toss them aside.  These very books will be opened against them in the day of </a:t>
            </a:r>
            <a:r>
              <a:rPr lang="en-US" sz="3000" smtClean="0"/>
              <a:t>judgment.”</a:t>
            </a:r>
            <a:endParaRPr lang="en-US" sz="3000" dirty="0" smtClean="0"/>
          </a:p>
          <a:p>
            <a:endParaRPr lang="en-US" dirty="0"/>
          </a:p>
        </p:txBody>
      </p:sp>
    </p:spTree>
    <p:extLst>
      <p:ext uri="{BB962C8B-B14F-4D97-AF65-F5344CB8AC3E}">
        <p14:creationId xmlns:p14="http://schemas.microsoft.com/office/powerpoint/2010/main" val="260505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rmAutofit/>
          </a:bodyPr>
          <a:lstStyle/>
          <a:p>
            <a:r>
              <a:rPr lang="en-US" sz="3200" dirty="0"/>
              <a:t>John is the author of 4 other books – I, II, III John, and Revelations</a:t>
            </a:r>
          </a:p>
          <a:p>
            <a:r>
              <a:rPr lang="en-US" sz="3200" dirty="0" smtClean="0"/>
              <a:t>John was written well after 70AD</a:t>
            </a:r>
          </a:p>
          <a:p>
            <a:r>
              <a:rPr lang="en-US" sz="3200" dirty="0" smtClean="0"/>
              <a:t>believed to be written late in the 1</a:t>
            </a:r>
            <a:r>
              <a:rPr lang="en-US" sz="3200" baseline="30000" dirty="0" smtClean="0"/>
              <a:t>st</a:t>
            </a:r>
            <a:r>
              <a:rPr lang="en-US" sz="3200" dirty="0" smtClean="0"/>
              <a:t> century</a:t>
            </a:r>
          </a:p>
          <a:p>
            <a:r>
              <a:rPr lang="en-US" sz="3200" dirty="0" smtClean="0"/>
              <a:t>It was written to Christians in Asia </a:t>
            </a:r>
            <a:r>
              <a:rPr lang="en-US" sz="3200" dirty="0"/>
              <a:t>M</a:t>
            </a:r>
            <a:r>
              <a:rPr lang="en-US" sz="3200" dirty="0" smtClean="0"/>
              <a:t>inor </a:t>
            </a:r>
          </a:p>
          <a:p>
            <a:pPr lvl="1"/>
            <a:r>
              <a:rPr lang="en-US" sz="3200" dirty="0" smtClean="0"/>
              <a:t>Perhaps around Ephesus </a:t>
            </a:r>
          </a:p>
          <a:p>
            <a:pPr lvl="1"/>
            <a:r>
              <a:rPr lang="en-US" sz="3200" dirty="0" smtClean="0"/>
              <a:t>Modern day Turkey</a:t>
            </a:r>
          </a:p>
          <a:p>
            <a:pPr marL="411480" lvl="1" indent="0">
              <a:buNone/>
            </a:pPr>
            <a:endParaRPr lang="en-US" sz="2600" dirty="0"/>
          </a:p>
        </p:txBody>
      </p:sp>
    </p:spTree>
    <p:extLst>
      <p:ext uri="{BB962C8B-B14F-4D97-AF65-F5344CB8AC3E}">
        <p14:creationId xmlns:p14="http://schemas.microsoft.com/office/powerpoint/2010/main" val="357174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Book</a:t>
            </a:r>
            <a:endParaRPr lang="en-US" dirty="0"/>
          </a:p>
        </p:txBody>
      </p:sp>
      <p:sp>
        <p:nvSpPr>
          <p:cNvPr id="3" name="Content Placeholder 2"/>
          <p:cNvSpPr>
            <a:spLocks noGrp="1"/>
          </p:cNvSpPr>
          <p:nvPr>
            <p:ph idx="1"/>
          </p:nvPr>
        </p:nvSpPr>
        <p:spPr/>
        <p:txBody>
          <a:bodyPr>
            <a:noAutofit/>
          </a:bodyPr>
          <a:lstStyle/>
          <a:p>
            <a:r>
              <a:rPr lang="en-US" sz="2600" dirty="0" smtClean="0"/>
              <a:t>To present the Lord Jesus as God </a:t>
            </a:r>
          </a:p>
          <a:p>
            <a:r>
              <a:rPr lang="en-US" sz="2600" dirty="0" smtClean="0"/>
              <a:t>Christological purpose – </a:t>
            </a:r>
          </a:p>
          <a:p>
            <a:pPr lvl="1"/>
            <a:r>
              <a:rPr lang="en-US" sz="2600" dirty="0"/>
              <a:t>(Joh 20:31)  But these are written, that ye might believe that Jesus is the Christ, the Son of God; and that believing ye might have life through his name.</a:t>
            </a:r>
          </a:p>
          <a:p>
            <a:r>
              <a:rPr lang="en-US" sz="2600" dirty="0" smtClean="0"/>
              <a:t>Biographical purpose – </a:t>
            </a:r>
          </a:p>
          <a:p>
            <a:pPr lvl="1"/>
            <a:r>
              <a:rPr lang="en-US" sz="2600" dirty="0" smtClean="0"/>
              <a:t>Supplementary:  to provide additional material, not in the other 3 Gospels, on the life and teachings of Jesus </a:t>
            </a:r>
          </a:p>
        </p:txBody>
      </p:sp>
    </p:spTree>
    <p:extLst>
      <p:ext uri="{BB962C8B-B14F-4D97-AF65-F5344CB8AC3E}">
        <p14:creationId xmlns:p14="http://schemas.microsoft.com/office/powerpoint/2010/main" val="3698670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Synoptic vs. </a:t>
            </a:r>
            <a:r>
              <a:rPr lang="en-US" dirty="0" err="1" smtClean="0"/>
              <a:t>Autoptic</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Review of Synoptic Gospels </a:t>
            </a:r>
          </a:p>
          <a:p>
            <a:pPr lvl="1"/>
            <a:r>
              <a:rPr lang="en-US" sz="2800" dirty="0" smtClean="0"/>
              <a:t>Matthew (Jew) – the promised King is here; see his credentials</a:t>
            </a:r>
          </a:p>
          <a:p>
            <a:pPr lvl="1"/>
            <a:r>
              <a:rPr lang="en-US" sz="2800" dirty="0" smtClean="0"/>
              <a:t>Mark (Roman) - How he worked as a Servant; see His power </a:t>
            </a:r>
          </a:p>
          <a:p>
            <a:pPr lvl="1"/>
            <a:r>
              <a:rPr lang="en-US" sz="2800" dirty="0" smtClean="0"/>
              <a:t>Luke (Greek) – what He was like as the Son of Man; see His humanity </a:t>
            </a:r>
          </a:p>
          <a:p>
            <a:r>
              <a:rPr lang="en-US" sz="2800" dirty="0" smtClean="0"/>
              <a:t>The </a:t>
            </a:r>
            <a:r>
              <a:rPr lang="en-US" sz="2800" dirty="0" err="1" smtClean="0"/>
              <a:t>Autoptic</a:t>
            </a:r>
            <a:r>
              <a:rPr lang="en-US" sz="2800" dirty="0" smtClean="0"/>
              <a:t> Gospel</a:t>
            </a:r>
          </a:p>
          <a:p>
            <a:pPr lvl="1"/>
            <a:r>
              <a:rPr lang="en-US" sz="2800" dirty="0" smtClean="0"/>
              <a:t>John (Church) – who He really is; see His deity </a:t>
            </a:r>
            <a:endParaRPr lang="en-US" sz="2800" dirty="0"/>
          </a:p>
        </p:txBody>
      </p:sp>
    </p:spTree>
    <p:extLst>
      <p:ext uri="{BB962C8B-B14F-4D97-AF65-F5344CB8AC3E}">
        <p14:creationId xmlns:p14="http://schemas.microsoft.com/office/powerpoint/2010/main" val="35146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Classes of Gospels	</a:t>
            </a:r>
            <a:endParaRPr lang="en-US" dirty="0"/>
          </a:p>
        </p:txBody>
      </p:sp>
      <p:sp>
        <p:nvSpPr>
          <p:cNvPr id="4" name="Text Placeholder 3"/>
          <p:cNvSpPr>
            <a:spLocks noGrp="1"/>
          </p:cNvSpPr>
          <p:nvPr>
            <p:ph type="body" idx="1"/>
          </p:nvPr>
        </p:nvSpPr>
        <p:spPr/>
        <p:txBody>
          <a:bodyPr/>
          <a:lstStyle/>
          <a:p>
            <a:r>
              <a:rPr lang="en-US" sz="3600" dirty="0" smtClean="0"/>
              <a:t>Synoptic </a:t>
            </a:r>
            <a:endParaRPr lang="en-US" sz="3600" dirty="0"/>
          </a:p>
        </p:txBody>
      </p:sp>
      <p:sp>
        <p:nvSpPr>
          <p:cNvPr id="5" name="Content Placeholder 4"/>
          <p:cNvSpPr>
            <a:spLocks noGrp="1"/>
          </p:cNvSpPr>
          <p:nvPr>
            <p:ph sz="half" idx="2"/>
          </p:nvPr>
        </p:nvSpPr>
        <p:spPr/>
        <p:txBody>
          <a:bodyPr>
            <a:normAutofit/>
          </a:bodyPr>
          <a:lstStyle/>
          <a:p>
            <a:r>
              <a:rPr lang="en-US" sz="2800" dirty="0" smtClean="0"/>
              <a:t>Public ministry </a:t>
            </a:r>
          </a:p>
          <a:p>
            <a:r>
              <a:rPr lang="en-US" sz="2800" dirty="0" smtClean="0"/>
              <a:t>Galilean ministry </a:t>
            </a:r>
          </a:p>
          <a:p>
            <a:r>
              <a:rPr lang="en-US" sz="2800" dirty="0" smtClean="0"/>
              <a:t>Parables </a:t>
            </a:r>
          </a:p>
          <a:p>
            <a:r>
              <a:rPr lang="en-US" sz="2800" dirty="0" smtClean="0"/>
              <a:t>Human side </a:t>
            </a:r>
          </a:p>
          <a:p>
            <a:r>
              <a:rPr lang="en-US" sz="2800" dirty="0" smtClean="0"/>
              <a:t>Earthly aspect </a:t>
            </a:r>
          </a:p>
          <a:p>
            <a:r>
              <a:rPr lang="en-US" sz="2800" dirty="0" err="1" smtClean="0"/>
              <a:t>Synoptical</a:t>
            </a:r>
            <a:r>
              <a:rPr lang="en-US" sz="2800" dirty="0" smtClean="0"/>
              <a:t> </a:t>
            </a:r>
          </a:p>
          <a:p>
            <a:r>
              <a:rPr lang="en-US" sz="2800" dirty="0" smtClean="0"/>
              <a:t>Official </a:t>
            </a:r>
            <a:endParaRPr lang="en-US" sz="2800" dirty="0"/>
          </a:p>
        </p:txBody>
      </p:sp>
      <p:sp>
        <p:nvSpPr>
          <p:cNvPr id="6" name="Text Placeholder 5"/>
          <p:cNvSpPr>
            <a:spLocks noGrp="1"/>
          </p:cNvSpPr>
          <p:nvPr>
            <p:ph type="body" sz="quarter" idx="3"/>
          </p:nvPr>
        </p:nvSpPr>
        <p:spPr/>
        <p:txBody>
          <a:bodyPr/>
          <a:lstStyle/>
          <a:p>
            <a:r>
              <a:rPr lang="en-US" sz="3600" dirty="0" err="1" smtClean="0"/>
              <a:t>Autoptic</a:t>
            </a:r>
            <a:endParaRPr lang="en-US" sz="3600" dirty="0"/>
          </a:p>
        </p:txBody>
      </p:sp>
      <p:sp>
        <p:nvSpPr>
          <p:cNvPr id="7" name="Content Placeholder 6"/>
          <p:cNvSpPr>
            <a:spLocks noGrp="1"/>
          </p:cNvSpPr>
          <p:nvPr>
            <p:ph sz="quarter" idx="4"/>
          </p:nvPr>
        </p:nvSpPr>
        <p:spPr/>
        <p:txBody>
          <a:bodyPr>
            <a:normAutofit/>
          </a:bodyPr>
          <a:lstStyle/>
          <a:p>
            <a:r>
              <a:rPr lang="en-US" sz="2800" dirty="0" smtClean="0"/>
              <a:t>Private ministry </a:t>
            </a:r>
          </a:p>
          <a:p>
            <a:r>
              <a:rPr lang="en-US" sz="2800" dirty="0" smtClean="0"/>
              <a:t>Judean ministry </a:t>
            </a:r>
          </a:p>
          <a:p>
            <a:r>
              <a:rPr lang="en-US" sz="2800" dirty="0" smtClean="0"/>
              <a:t>No parables </a:t>
            </a:r>
          </a:p>
          <a:p>
            <a:r>
              <a:rPr lang="en-US" sz="2800" dirty="0" smtClean="0"/>
              <a:t>Divine side </a:t>
            </a:r>
          </a:p>
          <a:p>
            <a:r>
              <a:rPr lang="en-US" sz="2800" dirty="0" smtClean="0"/>
              <a:t>Heavenly aspect </a:t>
            </a:r>
          </a:p>
          <a:p>
            <a:r>
              <a:rPr lang="en-US" sz="2800" dirty="0" smtClean="0"/>
              <a:t>Supplementary </a:t>
            </a:r>
          </a:p>
          <a:p>
            <a:r>
              <a:rPr lang="en-US" sz="2800" dirty="0" smtClean="0"/>
              <a:t>Personal </a:t>
            </a:r>
            <a:endParaRPr lang="en-US" sz="2800" dirty="0"/>
          </a:p>
        </p:txBody>
      </p:sp>
    </p:spTree>
    <p:extLst>
      <p:ext uri="{BB962C8B-B14F-4D97-AF65-F5344CB8AC3E}">
        <p14:creationId xmlns:p14="http://schemas.microsoft.com/office/powerpoint/2010/main" val="16795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nature </a:t>
            </a:r>
            <a:endParaRPr lang="en-US" dirty="0"/>
          </a:p>
        </p:txBody>
      </p:sp>
      <p:sp>
        <p:nvSpPr>
          <p:cNvPr id="7" name="Content Placeholder 6"/>
          <p:cNvSpPr>
            <a:spLocks noGrp="1"/>
          </p:cNvSpPr>
          <p:nvPr>
            <p:ph idx="1"/>
          </p:nvPr>
        </p:nvSpPr>
        <p:spPr/>
        <p:txBody>
          <a:bodyPr>
            <a:normAutofit lnSpcReduction="10000"/>
          </a:bodyPr>
          <a:lstStyle/>
          <a:p>
            <a:r>
              <a:rPr lang="en-US" sz="2800" dirty="0" smtClean="0"/>
              <a:t>eliminates </a:t>
            </a:r>
            <a:r>
              <a:rPr lang="en-US" sz="2800" dirty="0"/>
              <a:t>birth, </a:t>
            </a:r>
            <a:r>
              <a:rPr lang="en-US" sz="2800" dirty="0" err="1" smtClean="0"/>
              <a:t>geneology</a:t>
            </a:r>
            <a:r>
              <a:rPr lang="en-US" sz="2800" dirty="0" smtClean="0"/>
              <a:t>, baptism</a:t>
            </a:r>
            <a:r>
              <a:rPr lang="en-US" sz="2800" dirty="0"/>
              <a:t>, temptation, transfiguration, lords supper, agony ion the garden, ascension </a:t>
            </a:r>
            <a:endParaRPr lang="en-US" sz="2800" dirty="0" smtClean="0"/>
          </a:p>
          <a:p>
            <a:r>
              <a:rPr lang="en-US" sz="2800" dirty="0" smtClean="0"/>
              <a:t>No scribes, leper, publicans, demoniacs</a:t>
            </a:r>
          </a:p>
          <a:p>
            <a:r>
              <a:rPr lang="en-US" sz="2800" dirty="0" smtClean="0"/>
              <a:t>No parables</a:t>
            </a:r>
          </a:p>
          <a:p>
            <a:r>
              <a:rPr lang="en-US" sz="2800" dirty="0"/>
              <a:t>Only 7 miracles recorded, 5 or which are unique to John</a:t>
            </a:r>
          </a:p>
          <a:p>
            <a:pPr lvl="1"/>
            <a:r>
              <a:rPr lang="en-US" sz="2800" dirty="0"/>
              <a:t>Water to wine, Lazarus to most known</a:t>
            </a:r>
          </a:p>
          <a:p>
            <a:r>
              <a:rPr lang="en-US" sz="2800" dirty="0" smtClean="0"/>
              <a:t>14 </a:t>
            </a:r>
            <a:r>
              <a:rPr lang="en-US" sz="2800" dirty="0"/>
              <a:t>discourses of Jesus </a:t>
            </a:r>
            <a:r>
              <a:rPr lang="en-US" sz="2800" dirty="0" smtClean="0"/>
              <a:t>(others had very few)</a:t>
            </a:r>
          </a:p>
          <a:p>
            <a:r>
              <a:rPr lang="en-US" sz="2800" dirty="0"/>
              <a:t>Only 19 OT quotations </a:t>
            </a:r>
            <a:r>
              <a:rPr lang="en-US" sz="2800" dirty="0" smtClean="0"/>
              <a:t>(many more in others)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4321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nature </a:t>
            </a:r>
            <a:endParaRPr lang="en-US" dirty="0"/>
          </a:p>
        </p:txBody>
      </p:sp>
      <p:sp>
        <p:nvSpPr>
          <p:cNvPr id="7" name="Content Placeholder 6"/>
          <p:cNvSpPr>
            <a:spLocks noGrp="1"/>
          </p:cNvSpPr>
          <p:nvPr>
            <p:ph idx="1"/>
          </p:nvPr>
        </p:nvSpPr>
        <p:spPr/>
        <p:txBody>
          <a:bodyPr>
            <a:normAutofit/>
          </a:bodyPr>
          <a:lstStyle/>
          <a:p>
            <a:r>
              <a:rPr lang="en-US" sz="2800" dirty="0"/>
              <a:t>90% of the Gospel is Unique </a:t>
            </a:r>
            <a:endParaRPr lang="en-US" sz="2800" dirty="0" smtClean="0"/>
          </a:p>
          <a:p>
            <a:r>
              <a:rPr lang="en-US" sz="2800" dirty="0" smtClean="0"/>
              <a:t>Name Jesus is used </a:t>
            </a:r>
            <a:r>
              <a:rPr lang="en-US" sz="2800" dirty="0" smtClean="0"/>
              <a:t>much</a:t>
            </a:r>
          </a:p>
          <a:p>
            <a:pPr lvl="1"/>
            <a:r>
              <a:rPr lang="en-US" sz="2600" dirty="0" smtClean="0"/>
              <a:t>239 </a:t>
            </a:r>
            <a:r>
              <a:rPr lang="en-US" sz="2600" dirty="0" smtClean="0"/>
              <a:t>of the 542 times in the gospels are in John </a:t>
            </a:r>
          </a:p>
          <a:p>
            <a:r>
              <a:rPr lang="en-US" sz="2800" dirty="0" smtClean="0"/>
              <a:t>Although God - Stresses </a:t>
            </a:r>
            <a:r>
              <a:rPr lang="en-US" sz="2800" dirty="0" smtClean="0"/>
              <a:t>Jesus’ humanity </a:t>
            </a:r>
          </a:p>
          <a:p>
            <a:pPr lvl="1"/>
            <a:r>
              <a:rPr lang="en-US" sz="2800" dirty="0" smtClean="0"/>
              <a:t>He got tired, he wept, he thirsted, suffered, and died </a:t>
            </a:r>
          </a:p>
          <a:p>
            <a:r>
              <a:rPr lang="en-US" sz="2800" dirty="0" smtClean="0"/>
              <a:t>Of the 46 names given for Christ in the gospels, John gives 33</a:t>
            </a:r>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3775756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Things</a:t>
            </a:r>
            <a:endParaRPr lang="en-US" dirty="0"/>
          </a:p>
        </p:txBody>
      </p:sp>
      <p:sp>
        <p:nvSpPr>
          <p:cNvPr id="3" name="Content Placeholder 2"/>
          <p:cNvSpPr>
            <a:spLocks noGrp="1"/>
          </p:cNvSpPr>
          <p:nvPr>
            <p:ph idx="1"/>
          </p:nvPr>
        </p:nvSpPr>
        <p:spPr/>
        <p:txBody>
          <a:bodyPr>
            <a:noAutofit/>
          </a:bodyPr>
          <a:lstStyle/>
          <a:p>
            <a:r>
              <a:rPr lang="en-US" sz="2800" dirty="0"/>
              <a:t>Theme – Eternal life comes through belief in Christ (1:1, 3:16, 8:58, 10:30, 20:31</a:t>
            </a:r>
            <a:r>
              <a:rPr lang="en-US" sz="2800" dirty="0" smtClean="0"/>
              <a:t>)</a:t>
            </a:r>
          </a:p>
          <a:p>
            <a:r>
              <a:rPr lang="en-US" sz="2800" dirty="0" smtClean="0"/>
              <a:t>Key Verse </a:t>
            </a:r>
          </a:p>
          <a:p>
            <a:pPr lvl="1"/>
            <a:r>
              <a:rPr lang="en-US" sz="2800" dirty="0"/>
              <a:t>(Joh 10:10)  The thief cometh not, but for to steal, and to kill, and to destroy: I am come that they might have life, and that they might have it more abundantly.</a:t>
            </a:r>
          </a:p>
          <a:p>
            <a:r>
              <a:rPr lang="en-US" sz="2800" dirty="0" smtClean="0"/>
              <a:t>Key Words</a:t>
            </a:r>
          </a:p>
          <a:p>
            <a:pPr lvl="1"/>
            <a:r>
              <a:rPr lang="en-US" sz="2800" dirty="0" smtClean="0"/>
              <a:t>Believe (100x), Father (156x), Know (142x), </a:t>
            </a:r>
          </a:p>
          <a:p>
            <a:r>
              <a:rPr lang="en-US" sz="2800" dirty="0" smtClean="0"/>
              <a:t>50</a:t>
            </a:r>
            <a:r>
              <a:rPr lang="en-US" sz="2800" dirty="0"/>
              <a:t>% of book are Jesus words </a:t>
            </a:r>
          </a:p>
          <a:p>
            <a:pPr lvl="1"/>
            <a:endParaRPr lang="en-US" sz="2800" dirty="0" smtClean="0"/>
          </a:p>
        </p:txBody>
      </p:sp>
    </p:spTree>
    <p:extLst>
      <p:ext uri="{BB962C8B-B14F-4D97-AF65-F5344CB8AC3E}">
        <p14:creationId xmlns:p14="http://schemas.microsoft.com/office/powerpoint/2010/main" val="98735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313</TotalTime>
  <Words>2099</Words>
  <Application>Microsoft Office PowerPoint</Application>
  <PresentationFormat>On-screen Show (4:3)</PresentationFormat>
  <Paragraphs>216</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JOHN  </vt:lpstr>
      <vt:lpstr>Interesting Facts</vt:lpstr>
      <vt:lpstr>Interesting Facts  </vt:lpstr>
      <vt:lpstr>Purpose of the Book</vt:lpstr>
      <vt:lpstr>Synoptic vs. Autoptic </vt:lpstr>
      <vt:lpstr>2 Classes of Gospels </vt:lpstr>
      <vt:lpstr>Supplemental nature </vt:lpstr>
      <vt:lpstr>Supplemental nature </vt:lpstr>
      <vt:lpstr>Key Things</vt:lpstr>
      <vt:lpstr>Who is Christ </vt:lpstr>
      <vt:lpstr>Outline </vt:lpstr>
      <vt:lpstr>I. Prologue (1:1-18)</vt:lpstr>
      <vt:lpstr>I. Prologue (1:1-18)</vt:lpstr>
      <vt:lpstr>I. Prologue (1:1-18)</vt:lpstr>
      <vt:lpstr>I. Prologue (1:1-18)</vt:lpstr>
      <vt:lpstr>I. Prologue (1:1-18)</vt:lpstr>
      <vt:lpstr>II. Signs of the Son of God:  Deity in Focus (1-12)</vt:lpstr>
      <vt:lpstr>II. Signs of the Son of God:  Deity in Focus (1-12)</vt:lpstr>
      <vt:lpstr>II. Signs of the Son of God:  Deity in Focus (1-12)</vt:lpstr>
      <vt:lpstr>II. Signs of the Son of God:  Deity in Focus (1-12)</vt:lpstr>
      <vt:lpstr>II. Signs of the Son of God:  Deity in Focus (1-12)</vt:lpstr>
      <vt:lpstr>II. Signs of the Son of God:  Deity in Focus (1-12)</vt:lpstr>
      <vt:lpstr>II. Signs of the Son of God:  Deity in Focus (1-12)</vt:lpstr>
      <vt:lpstr>II. Signs of the Son of God:  Deity in Focus (1-12)</vt:lpstr>
      <vt:lpstr>III. Secrets of the Son of God:  Disciple’s in Focus (13-17)</vt:lpstr>
      <vt:lpstr>IV. Sorrows of the Son of God:  Lord’s Death in Focus (18-20)</vt:lpstr>
      <vt:lpstr>IV. Sorrows of the Son of God:  Lord’s Death in Focus (18-20)</vt:lpstr>
      <vt:lpstr>V.  Epilogue (21)</vt:lpstr>
      <vt:lpstr>V.  Epilogue (21)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dc:title>
  <dc:creator>Jason Sparks </dc:creator>
  <cp:lastModifiedBy>Jason Sparks </cp:lastModifiedBy>
  <cp:revision>23</cp:revision>
  <dcterms:created xsi:type="dcterms:W3CDTF">2014-09-30T22:31:19Z</dcterms:created>
  <dcterms:modified xsi:type="dcterms:W3CDTF">2014-10-01T16:13:10Z</dcterms:modified>
</cp:coreProperties>
</file>