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8" r:id="rId16"/>
    <p:sldId id="270" r:id="rId17"/>
    <p:sldId id="271" r:id="rId18"/>
    <p:sldId id="272" r:id="rId19"/>
    <p:sldId id="273" r:id="rId20"/>
    <p:sldId id="274" r:id="rId21"/>
    <p:sldId id="275" r:id="rId22"/>
    <p:sldId id="279" r:id="rId23"/>
    <p:sldId id="276" r:id="rId24"/>
    <p:sldId id="280" r:id="rId25"/>
    <p:sldId id="277"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34" autoAdjust="0"/>
    <p:restoredTop sz="94660"/>
  </p:normalViewPr>
  <p:slideViewPr>
    <p:cSldViewPr>
      <p:cViewPr>
        <p:scale>
          <a:sx n="76" d="100"/>
          <a:sy n="76" d="100"/>
        </p:scale>
        <p:origin x="-1254"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82C4A11-2CDC-4624-8148-94CF99AA7138}" type="datetimeFigureOut">
              <a:rPr lang="en-US" smtClean="0"/>
              <a:t>2/1/2017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E8271B5-D91B-4A39-937E-E10FD13561D9}"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2C4A11-2CDC-4624-8148-94CF99AA7138}" type="datetimeFigureOut">
              <a:rPr lang="en-US" smtClean="0"/>
              <a:t>2/1/2017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8271B5-D91B-4A39-937E-E10FD13561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2C4A11-2CDC-4624-8148-94CF99AA7138}" type="datetimeFigureOut">
              <a:rPr lang="en-US" smtClean="0"/>
              <a:t>2/1/2017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8271B5-D91B-4A39-937E-E10FD13561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2C4A11-2CDC-4624-8148-94CF99AA7138}" type="datetimeFigureOut">
              <a:rPr lang="en-US" smtClean="0"/>
              <a:t>2/1/2017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8271B5-D91B-4A39-937E-E10FD13561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2C4A11-2CDC-4624-8148-94CF99AA7138}" type="datetimeFigureOut">
              <a:rPr lang="en-US" smtClean="0"/>
              <a:t>2/1/2017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8271B5-D91B-4A39-937E-E10FD13561D9}"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2C4A11-2CDC-4624-8148-94CF99AA7138}" type="datetimeFigureOut">
              <a:rPr lang="en-US" smtClean="0"/>
              <a:t>2/1/2017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8271B5-D91B-4A39-937E-E10FD13561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82C4A11-2CDC-4624-8148-94CF99AA7138}" type="datetimeFigureOut">
              <a:rPr lang="en-US" smtClean="0"/>
              <a:t>2/1/2017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8271B5-D91B-4A39-937E-E10FD13561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82C4A11-2CDC-4624-8148-94CF99AA7138}" type="datetimeFigureOut">
              <a:rPr lang="en-US" smtClean="0"/>
              <a:t>2/1/2017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8271B5-D91B-4A39-937E-E10FD13561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82C4A11-2CDC-4624-8148-94CF99AA7138}" type="datetimeFigureOut">
              <a:rPr lang="en-US" smtClean="0"/>
              <a:t>2/1/2017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8271B5-D91B-4A39-937E-E10FD13561D9}"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2C4A11-2CDC-4624-8148-94CF99AA7138}" type="datetimeFigureOut">
              <a:rPr lang="en-US" smtClean="0"/>
              <a:t>2/1/2017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8271B5-D91B-4A39-937E-E10FD13561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82C4A11-2CDC-4624-8148-94CF99AA7138}" type="datetimeFigureOut">
              <a:rPr lang="en-US" smtClean="0"/>
              <a:t>2/1/2017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8271B5-D91B-4A39-937E-E10FD13561D9}"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82C4A11-2CDC-4624-8148-94CF99AA7138}" type="datetimeFigureOut">
              <a:rPr lang="en-US" smtClean="0"/>
              <a:t>2/1/2017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8271B5-D91B-4A39-937E-E10FD13561D9}"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t>Ecclesiastes	</a:t>
            </a:r>
            <a:endParaRPr lang="en-US" sz="9600" dirty="0"/>
          </a:p>
        </p:txBody>
      </p:sp>
      <p:sp>
        <p:nvSpPr>
          <p:cNvPr id="3" name="Subtitle 2"/>
          <p:cNvSpPr>
            <a:spLocks noGrp="1"/>
          </p:cNvSpPr>
          <p:nvPr>
            <p:ph type="subTitle" idx="1"/>
          </p:nvPr>
        </p:nvSpPr>
        <p:spPr/>
        <p:txBody>
          <a:bodyPr>
            <a:normAutofit/>
          </a:bodyPr>
          <a:lstStyle/>
          <a:p>
            <a:r>
              <a:rPr lang="en-US" sz="2800" dirty="0" smtClean="0"/>
              <a:t>A Book Of Regrets</a:t>
            </a:r>
            <a:endParaRPr lang="en-US" sz="2800" dirty="0"/>
          </a:p>
        </p:txBody>
      </p:sp>
    </p:spTree>
    <p:extLst>
      <p:ext uri="{BB962C8B-B14F-4D97-AF65-F5344CB8AC3E}">
        <p14:creationId xmlns:p14="http://schemas.microsoft.com/office/powerpoint/2010/main" val="3430895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Book of Regrets</a:t>
            </a:r>
            <a:endParaRPr lang="en-US" dirty="0"/>
          </a:p>
        </p:txBody>
      </p:sp>
      <p:sp>
        <p:nvSpPr>
          <p:cNvPr id="3" name="Content Placeholder 2"/>
          <p:cNvSpPr>
            <a:spLocks noGrp="1"/>
          </p:cNvSpPr>
          <p:nvPr>
            <p:ph idx="1"/>
          </p:nvPr>
        </p:nvSpPr>
        <p:spPr/>
        <p:txBody>
          <a:bodyPr>
            <a:noAutofit/>
          </a:bodyPr>
          <a:lstStyle/>
          <a:p>
            <a:r>
              <a:rPr lang="en-US" dirty="0" smtClean="0">
                <a:solidFill>
                  <a:schemeClr val="accent4">
                    <a:lumMod val="50000"/>
                  </a:schemeClr>
                </a:solidFill>
              </a:rPr>
              <a:t>“now, as a disappointed, disillusioned old man, conscious of the fact that he had a fool for a son, the he had lost the love of his people, that is prodigal ways had sown the seeds of division and decay into the Davidic Kingdom, and that he had done more to tear down the Davidic throne than he had ever done to build it up, Solomon looked back over a misspent life and wrote this book we call Ecclesiastes”</a:t>
            </a:r>
            <a:endParaRPr lang="en-US" dirty="0">
              <a:solidFill>
                <a:schemeClr val="accent4">
                  <a:lumMod val="50000"/>
                </a:schemeClr>
              </a:solidFill>
            </a:endParaRPr>
          </a:p>
        </p:txBody>
      </p:sp>
    </p:spTree>
    <p:extLst>
      <p:ext uri="{BB962C8B-B14F-4D97-AF65-F5344CB8AC3E}">
        <p14:creationId xmlns:p14="http://schemas.microsoft.com/office/powerpoint/2010/main" val="1781985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Book of Regrets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Solomon had tasted all the </a:t>
            </a:r>
            <a:r>
              <a:rPr lang="en-US" dirty="0" smtClean="0">
                <a:solidFill>
                  <a:schemeClr val="accent4">
                    <a:lumMod val="50000"/>
                  </a:schemeClr>
                </a:solidFill>
              </a:rPr>
              <a:t>“life under the sun” </a:t>
            </a:r>
            <a:r>
              <a:rPr lang="en-US" dirty="0" smtClean="0"/>
              <a:t>could </a:t>
            </a:r>
            <a:r>
              <a:rPr lang="en-US" dirty="0" smtClean="0"/>
              <a:t>offer</a:t>
            </a:r>
          </a:p>
          <a:p>
            <a:r>
              <a:rPr lang="en-US" dirty="0" smtClean="0"/>
              <a:t>Wealth, wisdom, wine, women, etc. </a:t>
            </a:r>
            <a:endParaRPr lang="en-US" dirty="0" smtClean="0"/>
          </a:p>
          <a:p>
            <a:r>
              <a:rPr lang="en-US" dirty="0" smtClean="0"/>
              <a:t>In Ecclesiastes he shows us that </a:t>
            </a:r>
            <a:r>
              <a:rPr lang="en-US" dirty="0" smtClean="0">
                <a:solidFill>
                  <a:schemeClr val="accent4">
                    <a:lumMod val="50000"/>
                  </a:schemeClr>
                </a:solidFill>
              </a:rPr>
              <a:t>“all is vanity and vexation of spirit”</a:t>
            </a:r>
          </a:p>
          <a:p>
            <a:r>
              <a:rPr lang="en-US" dirty="0" smtClean="0"/>
              <a:t>Most of the book is pessimistic but the last chapter is positive</a:t>
            </a:r>
          </a:p>
          <a:p>
            <a:r>
              <a:rPr lang="en-US" dirty="0" smtClean="0"/>
              <a:t>It tells us that beyond the sun there is a living God who can fill the hearts of those who will let </a:t>
            </a:r>
            <a:r>
              <a:rPr lang="en-US" dirty="0" smtClean="0"/>
              <a:t>him</a:t>
            </a:r>
          </a:p>
        </p:txBody>
      </p:sp>
    </p:spTree>
    <p:extLst>
      <p:ext uri="{BB962C8B-B14F-4D97-AF65-F5344CB8AC3E}">
        <p14:creationId xmlns:p14="http://schemas.microsoft.com/office/powerpoint/2010/main" val="3165604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Book of Regrets</a:t>
            </a:r>
            <a:endParaRPr lang="en-US" dirty="0"/>
          </a:p>
        </p:txBody>
      </p:sp>
      <p:sp>
        <p:nvSpPr>
          <p:cNvPr id="3" name="Content Placeholder 2"/>
          <p:cNvSpPr>
            <a:spLocks noGrp="1"/>
          </p:cNvSpPr>
          <p:nvPr>
            <p:ph idx="1"/>
          </p:nvPr>
        </p:nvSpPr>
        <p:spPr/>
        <p:txBody>
          <a:bodyPr>
            <a:normAutofit/>
          </a:bodyPr>
          <a:lstStyle/>
          <a:p>
            <a:r>
              <a:rPr lang="en-US" dirty="0" smtClean="0"/>
              <a:t>It is obvious from the book that Solomon was not a happy man </a:t>
            </a:r>
          </a:p>
          <a:p>
            <a:r>
              <a:rPr lang="en-US" dirty="0" smtClean="0"/>
              <a:t>He had everything the world had to offer but he was miserable </a:t>
            </a:r>
          </a:p>
          <a:p>
            <a:r>
              <a:rPr lang="en-US" dirty="0" smtClean="0"/>
              <a:t>Ecclesiastes </a:t>
            </a:r>
            <a:r>
              <a:rPr lang="en-US" dirty="0" smtClean="0"/>
              <a:t>can be looked at as a sermon </a:t>
            </a:r>
          </a:p>
          <a:p>
            <a:r>
              <a:rPr lang="en-US" dirty="0" smtClean="0"/>
              <a:t>The preacher is Solomon</a:t>
            </a:r>
          </a:p>
          <a:p>
            <a:r>
              <a:rPr lang="en-US" dirty="0" smtClean="0"/>
              <a:t>His theme is “Life under the sun</a:t>
            </a:r>
            <a:r>
              <a:rPr lang="en-US" dirty="0" smtClean="0"/>
              <a:t>”</a:t>
            </a:r>
          </a:p>
          <a:p>
            <a:endParaRPr lang="en-US" dirty="0"/>
          </a:p>
        </p:txBody>
      </p:sp>
    </p:spTree>
    <p:extLst>
      <p:ext uri="{BB962C8B-B14F-4D97-AF65-F5344CB8AC3E}">
        <p14:creationId xmlns:p14="http://schemas.microsoft.com/office/powerpoint/2010/main" val="3806498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009443" y="1371601"/>
            <a:ext cx="7125112" cy="4953000"/>
          </a:xfrm>
        </p:spPr>
        <p:txBody>
          <a:bodyPr>
            <a:noAutofit/>
          </a:bodyPr>
          <a:lstStyle/>
          <a:p>
            <a:pPr marL="400050" indent="-400050">
              <a:buFont typeface="+mj-lt"/>
              <a:buAutoNum type="romanUcPeriod"/>
            </a:pPr>
            <a:r>
              <a:rPr lang="en-US" sz="2800" b="1" dirty="0" smtClean="0"/>
              <a:t>The Preacher’s Subject (1:1-11)</a:t>
            </a:r>
          </a:p>
          <a:p>
            <a:pPr marL="800100" lvl="1" indent="-400050">
              <a:buFont typeface="+mj-lt"/>
              <a:buAutoNum type="alphaUcPeriod"/>
            </a:pPr>
            <a:r>
              <a:rPr lang="en-US" dirty="0" smtClean="0"/>
              <a:t>He States His Text</a:t>
            </a:r>
          </a:p>
          <a:p>
            <a:pPr marL="800100" lvl="1" indent="-400050">
              <a:buFont typeface="+mj-lt"/>
              <a:buAutoNum type="alphaUcPeriod"/>
            </a:pPr>
            <a:r>
              <a:rPr lang="en-US" dirty="0" smtClean="0"/>
              <a:t>He States His Topic </a:t>
            </a:r>
          </a:p>
          <a:p>
            <a:pPr marL="400050" indent="-400050">
              <a:buFont typeface="+mj-lt"/>
              <a:buAutoNum type="romanUcPeriod"/>
            </a:pPr>
            <a:r>
              <a:rPr lang="en-US" sz="2800" b="1" dirty="0" smtClean="0"/>
              <a:t>The Preacher’s Sermon (1:12-10:20)</a:t>
            </a:r>
          </a:p>
          <a:p>
            <a:pPr marL="800100" lvl="1" indent="-400050">
              <a:buFont typeface="+mj-lt"/>
              <a:buAutoNum type="alphaUcPeriod"/>
            </a:pPr>
            <a:r>
              <a:rPr lang="en-US" dirty="0" smtClean="0"/>
              <a:t>Some of the Things He Had Sought </a:t>
            </a:r>
          </a:p>
          <a:p>
            <a:pPr marL="800100" lvl="1" indent="-400050">
              <a:buFont typeface="+mj-lt"/>
              <a:buAutoNum type="alphaUcPeriod"/>
            </a:pPr>
            <a:r>
              <a:rPr lang="en-US" dirty="0" smtClean="0"/>
              <a:t>Some of the Things He Had Seen </a:t>
            </a:r>
          </a:p>
          <a:p>
            <a:pPr marL="800100" lvl="1" indent="-400050">
              <a:buFont typeface="+mj-lt"/>
              <a:buAutoNum type="alphaUcPeriod"/>
            </a:pPr>
            <a:r>
              <a:rPr lang="en-US" dirty="0" smtClean="0"/>
              <a:t>Some of the Things He Had Studied </a:t>
            </a:r>
          </a:p>
          <a:p>
            <a:pPr marL="400050" indent="-400050">
              <a:buFont typeface="+mj-lt"/>
              <a:buAutoNum type="romanUcPeriod"/>
            </a:pPr>
            <a:r>
              <a:rPr lang="en-US" sz="2800" b="1" dirty="0" smtClean="0"/>
              <a:t>The Preacher’s Summary (11-12)</a:t>
            </a:r>
          </a:p>
          <a:p>
            <a:pPr marL="800100" lvl="1" indent="-400050">
              <a:buFont typeface="+mj-lt"/>
              <a:buAutoNum type="alphaUcPeriod"/>
            </a:pPr>
            <a:r>
              <a:rPr lang="en-US" dirty="0" smtClean="0"/>
              <a:t>He Repeats His Complaints About Life </a:t>
            </a:r>
          </a:p>
          <a:p>
            <a:pPr marL="800100" lvl="1" indent="-400050">
              <a:buFont typeface="+mj-lt"/>
              <a:buAutoNum type="alphaUcPeriod"/>
            </a:pPr>
            <a:r>
              <a:rPr lang="en-US" dirty="0" smtClean="0"/>
              <a:t>He Relates His Conclusions About Life </a:t>
            </a:r>
            <a:endParaRPr lang="en-US" dirty="0"/>
          </a:p>
        </p:txBody>
      </p:sp>
    </p:spTree>
    <p:extLst>
      <p:ext uri="{BB962C8B-B14F-4D97-AF65-F5344CB8AC3E}">
        <p14:creationId xmlns:p14="http://schemas.microsoft.com/office/powerpoint/2010/main" val="3883108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a:t>
            </a:r>
            <a:r>
              <a:rPr lang="en-US" sz="3200" dirty="0" smtClean="0"/>
              <a:t>.  The </a:t>
            </a:r>
            <a:r>
              <a:rPr lang="en-US" sz="3200" dirty="0"/>
              <a:t>Preacher’s Subject (1:1-11)</a:t>
            </a:r>
          </a:p>
        </p:txBody>
      </p:sp>
      <p:sp>
        <p:nvSpPr>
          <p:cNvPr id="3" name="Content Placeholder 2"/>
          <p:cNvSpPr>
            <a:spLocks noGrp="1"/>
          </p:cNvSpPr>
          <p:nvPr>
            <p:ph idx="1"/>
          </p:nvPr>
        </p:nvSpPr>
        <p:spPr>
          <a:xfrm>
            <a:off x="1009442" y="1447800"/>
            <a:ext cx="7601157" cy="5181600"/>
          </a:xfrm>
        </p:spPr>
        <p:txBody>
          <a:bodyPr>
            <a:noAutofit/>
          </a:bodyPr>
          <a:lstStyle/>
          <a:p>
            <a:pPr>
              <a:buFont typeface="+mj-lt"/>
              <a:buAutoNum type="alphaUcPeriod"/>
            </a:pPr>
            <a:r>
              <a:rPr lang="en-US" sz="3000" b="1" dirty="0" smtClean="0"/>
              <a:t>He States His Text</a:t>
            </a:r>
          </a:p>
          <a:p>
            <a:pPr lvl="1"/>
            <a:r>
              <a:rPr lang="en-US" sz="3000" dirty="0">
                <a:solidFill>
                  <a:srgbClr val="0070C0"/>
                </a:solidFill>
              </a:rPr>
              <a:t>(</a:t>
            </a:r>
            <a:r>
              <a:rPr lang="en-US" sz="3000" dirty="0" err="1">
                <a:solidFill>
                  <a:srgbClr val="0070C0"/>
                </a:solidFill>
              </a:rPr>
              <a:t>Ecc</a:t>
            </a:r>
            <a:r>
              <a:rPr lang="en-US" sz="3000" dirty="0">
                <a:solidFill>
                  <a:srgbClr val="0070C0"/>
                </a:solidFill>
              </a:rPr>
              <a:t> 1:1)  The words of the Preacher, the son of David, king in </a:t>
            </a:r>
            <a:r>
              <a:rPr lang="en-US" sz="3000" dirty="0" smtClean="0">
                <a:solidFill>
                  <a:srgbClr val="0070C0"/>
                </a:solidFill>
              </a:rPr>
              <a:t>Jerusalem.</a:t>
            </a:r>
          </a:p>
          <a:p>
            <a:pPr lvl="1"/>
            <a:r>
              <a:rPr lang="en-US" sz="3000" dirty="0" smtClean="0">
                <a:solidFill>
                  <a:srgbClr val="0070C0"/>
                </a:solidFill>
              </a:rPr>
              <a:t>(</a:t>
            </a:r>
            <a:r>
              <a:rPr lang="en-US" sz="3000" dirty="0" err="1">
                <a:solidFill>
                  <a:srgbClr val="0070C0"/>
                </a:solidFill>
              </a:rPr>
              <a:t>Ecc</a:t>
            </a:r>
            <a:r>
              <a:rPr lang="en-US" sz="3000" dirty="0">
                <a:solidFill>
                  <a:srgbClr val="0070C0"/>
                </a:solidFill>
              </a:rPr>
              <a:t> 1:2)  Vanity of vanities, </a:t>
            </a:r>
            <a:r>
              <a:rPr lang="en-US" sz="3000" dirty="0" err="1">
                <a:solidFill>
                  <a:srgbClr val="0070C0"/>
                </a:solidFill>
              </a:rPr>
              <a:t>saith</a:t>
            </a:r>
            <a:r>
              <a:rPr lang="en-US" sz="3000" dirty="0">
                <a:solidFill>
                  <a:srgbClr val="0070C0"/>
                </a:solidFill>
              </a:rPr>
              <a:t> the Preacher, vanity of vanities; all is </a:t>
            </a:r>
            <a:r>
              <a:rPr lang="en-US" sz="3000" dirty="0" smtClean="0">
                <a:solidFill>
                  <a:srgbClr val="0070C0"/>
                </a:solidFill>
              </a:rPr>
              <a:t>vanity</a:t>
            </a:r>
          </a:p>
          <a:p>
            <a:pPr lvl="1"/>
            <a:r>
              <a:rPr lang="en-US" sz="3000" dirty="0" smtClean="0"/>
              <a:t>Life as most of us live it is “Chasing of the wind”</a:t>
            </a:r>
          </a:p>
          <a:p>
            <a:pPr lvl="1"/>
            <a:r>
              <a:rPr lang="en-US" sz="3000" dirty="0" smtClean="0">
                <a:solidFill>
                  <a:schemeClr val="accent4">
                    <a:lumMod val="50000"/>
                  </a:schemeClr>
                </a:solidFill>
              </a:rPr>
              <a:t>“Solomon </a:t>
            </a:r>
            <a:r>
              <a:rPr lang="en-US" sz="3000" dirty="0" smtClean="0">
                <a:solidFill>
                  <a:schemeClr val="accent4">
                    <a:lumMod val="50000"/>
                  </a:schemeClr>
                </a:solidFill>
              </a:rPr>
              <a:t>demonstrates by observation, deduction, and personal experience that a life lived without God is empty, futile, and </a:t>
            </a:r>
            <a:r>
              <a:rPr lang="en-US" sz="3000" dirty="0" smtClean="0">
                <a:solidFill>
                  <a:schemeClr val="accent4">
                    <a:lumMod val="50000"/>
                  </a:schemeClr>
                </a:solidFill>
              </a:rPr>
              <a:t>pointless”</a:t>
            </a:r>
            <a:endParaRPr lang="en-US" sz="3000" dirty="0" smtClean="0">
              <a:solidFill>
                <a:schemeClr val="accent4">
                  <a:lumMod val="50000"/>
                </a:schemeClr>
              </a:solidFill>
            </a:endParaRPr>
          </a:p>
        </p:txBody>
      </p:sp>
    </p:spTree>
    <p:extLst>
      <p:ext uri="{BB962C8B-B14F-4D97-AF65-F5344CB8AC3E}">
        <p14:creationId xmlns:p14="http://schemas.microsoft.com/office/powerpoint/2010/main" val="2576341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  The </a:t>
            </a:r>
            <a:r>
              <a:rPr lang="en-US" sz="3200" dirty="0"/>
              <a:t>Preacher’s Subject (1:1-11)</a:t>
            </a:r>
          </a:p>
        </p:txBody>
      </p:sp>
      <p:sp>
        <p:nvSpPr>
          <p:cNvPr id="3" name="Content Placeholder 2"/>
          <p:cNvSpPr>
            <a:spLocks noGrp="1"/>
          </p:cNvSpPr>
          <p:nvPr>
            <p:ph idx="1"/>
          </p:nvPr>
        </p:nvSpPr>
        <p:spPr>
          <a:xfrm>
            <a:off x="1009442" y="1447800"/>
            <a:ext cx="7601157" cy="5181600"/>
          </a:xfrm>
        </p:spPr>
        <p:txBody>
          <a:bodyPr>
            <a:noAutofit/>
          </a:bodyPr>
          <a:lstStyle/>
          <a:p>
            <a:pPr>
              <a:buAutoNum type="alphaUcPeriod" startAt="2"/>
            </a:pPr>
            <a:r>
              <a:rPr lang="en-US" b="1" dirty="0" smtClean="0"/>
              <a:t>He States </a:t>
            </a:r>
            <a:r>
              <a:rPr lang="en-US" b="1" dirty="0" smtClean="0"/>
              <a:t>His Topic </a:t>
            </a:r>
          </a:p>
          <a:p>
            <a:pPr lvl="1"/>
            <a:r>
              <a:rPr lang="en-US" sz="3200" dirty="0">
                <a:solidFill>
                  <a:srgbClr val="0070C0"/>
                </a:solidFill>
              </a:rPr>
              <a:t>(</a:t>
            </a:r>
            <a:r>
              <a:rPr lang="en-US" sz="3200" dirty="0" err="1">
                <a:solidFill>
                  <a:srgbClr val="0070C0"/>
                </a:solidFill>
              </a:rPr>
              <a:t>Ecc</a:t>
            </a:r>
            <a:r>
              <a:rPr lang="en-US" sz="3200" dirty="0">
                <a:solidFill>
                  <a:srgbClr val="0070C0"/>
                </a:solidFill>
              </a:rPr>
              <a:t> 1:3)  What profit hath a man of all his </a:t>
            </a:r>
            <a:r>
              <a:rPr lang="en-US" sz="3200" dirty="0" err="1">
                <a:solidFill>
                  <a:srgbClr val="0070C0"/>
                </a:solidFill>
              </a:rPr>
              <a:t>labour</a:t>
            </a:r>
            <a:r>
              <a:rPr lang="en-US" sz="3200" dirty="0">
                <a:solidFill>
                  <a:srgbClr val="0070C0"/>
                </a:solidFill>
              </a:rPr>
              <a:t> which he </a:t>
            </a:r>
            <a:r>
              <a:rPr lang="en-US" sz="3200" dirty="0" err="1">
                <a:solidFill>
                  <a:srgbClr val="0070C0"/>
                </a:solidFill>
              </a:rPr>
              <a:t>taketh</a:t>
            </a:r>
            <a:r>
              <a:rPr lang="en-US" sz="3200" dirty="0">
                <a:solidFill>
                  <a:srgbClr val="0070C0"/>
                </a:solidFill>
              </a:rPr>
              <a:t> under the sun?</a:t>
            </a:r>
          </a:p>
          <a:p>
            <a:pPr lvl="1"/>
            <a:r>
              <a:rPr lang="en-US" sz="3200" dirty="0" smtClean="0"/>
              <a:t>A life lived solely for what the world has to offer  with out reference to the world to come is </a:t>
            </a:r>
            <a:r>
              <a:rPr lang="en-US" sz="3200" dirty="0" smtClean="0"/>
              <a:t>wasted</a:t>
            </a:r>
          </a:p>
          <a:p>
            <a:pPr lvl="1"/>
            <a:r>
              <a:rPr lang="en-US" sz="3200" dirty="0" smtClean="0">
                <a:solidFill>
                  <a:schemeClr val="accent4">
                    <a:lumMod val="50000"/>
                  </a:schemeClr>
                </a:solidFill>
              </a:rPr>
              <a:t>“there is no point or purpose in anything so long as one’s horizons are dominated by the things of time and sense”</a:t>
            </a:r>
            <a:endParaRPr lang="en-US" sz="3200" dirty="0" smtClean="0">
              <a:solidFill>
                <a:schemeClr val="accent4">
                  <a:lumMod val="50000"/>
                </a:schemeClr>
              </a:solidFill>
            </a:endParaRPr>
          </a:p>
        </p:txBody>
      </p:sp>
    </p:spTree>
    <p:extLst>
      <p:ext uri="{BB962C8B-B14F-4D97-AF65-F5344CB8AC3E}">
        <p14:creationId xmlns:p14="http://schemas.microsoft.com/office/powerpoint/2010/main" val="4127981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
            </a:r>
            <a:br>
              <a:rPr lang="en-US" sz="2400" dirty="0" smtClean="0"/>
            </a:br>
            <a:r>
              <a:rPr lang="en-US" sz="3600" dirty="0" smtClean="0"/>
              <a:t>II.  The </a:t>
            </a:r>
            <a:r>
              <a:rPr lang="en-US" sz="3600" dirty="0"/>
              <a:t>Preacher’s Sermon (1:12-10:20)</a:t>
            </a:r>
            <a:r>
              <a:rPr lang="en-US" dirty="0"/>
              <a:t/>
            </a:r>
            <a:br>
              <a:rPr lang="en-US" dirty="0"/>
            </a:br>
            <a:endParaRPr lang="en-US" dirty="0"/>
          </a:p>
        </p:txBody>
      </p:sp>
      <p:sp>
        <p:nvSpPr>
          <p:cNvPr id="3" name="Content Placeholder 2"/>
          <p:cNvSpPr>
            <a:spLocks noGrp="1"/>
          </p:cNvSpPr>
          <p:nvPr>
            <p:ph idx="1"/>
          </p:nvPr>
        </p:nvSpPr>
        <p:spPr>
          <a:xfrm>
            <a:off x="1371600" y="1219200"/>
            <a:ext cx="7498080" cy="5181600"/>
          </a:xfrm>
        </p:spPr>
        <p:txBody>
          <a:bodyPr>
            <a:noAutofit/>
          </a:bodyPr>
          <a:lstStyle/>
          <a:p>
            <a:pPr>
              <a:buAutoNum type="alphaUcPeriod"/>
            </a:pPr>
            <a:r>
              <a:rPr lang="en-US" sz="2800" b="1" dirty="0" smtClean="0"/>
              <a:t>Some of the Things He Had Sought (Ch.1-2)</a:t>
            </a:r>
          </a:p>
          <a:p>
            <a:pPr lvl="1"/>
            <a:r>
              <a:rPr lang="en-US" b="1" u="sng" dirty="0" smtClean="0">
                <a:solidFill>
                  <a:srgbClr val="FF0000"/>
                </a:solidFill>
              </a:rPr>
              <a:t>The world of thought </a:t>
            </a:r>
            <a:r>
              <a:rPr lang="en-US" dirty="0" smtClean="0"/>
              <a:t>– He thought that he could find fulfillment in becoming the world’s greatest intellect</a:t>
            </a:r>
          </a:p>
          <a:p>
            <a:pPr lvl="1"/>
            <a:r>
              <a:rPr lang="en-US" dirty="0">
                <a:solidFill>
                  <a:srgbClr val="0070C0"/>
                </a:solidFill>
              </a:rPr>
              <a:t>(2Ch 1:10)  Give me now wisdom and knowledge, that I may go out and come in before this people: for who can judge this thy people, that is so great?</a:t>
            </a:r>
          </a:p>
          <a:p>
            <a:pPr lvl="1"/>
            <a:r>
              <a:rPr lang="en-US" dirty="0" smtClean="0"/>
              <a:t>People came from far and wide to listen to him </a:t>
            </a:r>
            <a:r>
              <a:rPr lang="en-US" dirty="0" smtClean="0"/>
              <a:t>lecture on psychology, natural history, and practical statecraft </a:t>
            </a:r>
            <a:endParaRPr lang="en-US" dirty="0" smtClean="0"/>
          </a:p>
        </p:txBody>
      </p:sp>
    </p:spTree>
    <p:extLst>
      <p:ext uri="{BB962C8B-B14F-4D97-AF65-F5344CB8AC3E}">
        <p14:creationId xmlns:p14="http://schemas.microsoft.com/office/powerpoint/2010/main" val="1216505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
            </a:r>
            <a:br>
              <a:rPr lang="en-US" sz="2400" dirty="0" smtClean="0"/>
            </a:br>
            <a:r>
              <a:rPr lang="en-US" sz="3600" dirty="0" smtClean="0"/>
              <a:t>II.  The </a:t>
            </a:r>
            <a:r>
              <a:rPr lang="en-US" sz="3600" dirty="0"/>
              <a:t>Preacher’s Sermon (1:12-10:20)</a:t>
            </a:r>
            <a:r>
              <a:rPr lang="en-US" dirty="0"/>
              <a:t/>
            </a:r>
            <a:br>
              <a:rPr lang="en-US" dirty="0"/>
            </a:br>
            <a:endParaRPr lang="en-US" dirty="0"/>
          </a:p>
        </p:txBody>
      </p:sp>
      <p:sp>
        <p:nvSpPr>
          <p:cNvPr id="3" name="Content Placeholder 2"/>
          <p:cNvSpPr>
            <a:spLocks noGrp="1"/>
          </p:cNvSpPr>
          <p:nvPr>
            <p:ph idx="1"/>
          </p:nvPr>
        </p:nvSpPr>
        <p:spPr>
          <a:xfrm>
            <a:off x="1435608" y="1447800"/>
            <a:ext cx="7498080" cy="5105400"/>
          </a:xfrm>
        </p:spPr>
        <p:txBody>
          <a:bodyPr>
            <a:normAutofit fontScale="85000" lnSpcReduction="20000"/>
          </a:bodyPr>
          <a:lstStyle/>
          <a:p>
            <a:pPr lvl="1">
              <a:buClr>
                <a:srgbClr val="3891A7"/>
              </a:buClr>
            </a:pPr>
            <a:r>
              <a:rPr lang="en-US" sz="3000" dirty="0">
                <a:solidFill>
                  <a:prstClr val="black"/>
                </a:solidFill>
              </a:rPr>
              <a:t>He was known as the wisest man of all times (1 Kings 4:31)</a:t>
            </a:r>
          </a:p>
          <a:p>
            <a:pPr lvl="1">
              <a:buClr>
                <a:srgbClr val="3891A7"/>
              </a:buClr>
            </a:pPr>
            <a:r>
              <a:rPr lang="en-US" sz="3000" dirty="0">
                <a:solidFill>
                  <a:prstClr val="black"/>
                </a:solidFill>
              </a:rPr>
              <a:t>It filled his sole with vexation </a:t>
            </a:r>
            <a:endParaRPr lang="en-US" sz="3000" dirty="0" smtClean="0">
              <a:solidFill>
                <a:prstClr val="black"/>
              </a:solidFill>
            </a:endParaRPr>
          </a:p>
          <a:p>
            <a:pPr lvl="1">
              <a:buClr>
                <a:srgbClr val="3891A7"/>
              </a:buClr>
            </a:pPr>
            <a:r>
              <a:rPr lang="en-US" sz="3000" dirty="0">
                <a:solidFill>
                  <a:srgbClr val="0070C0"/>
                </a:solidFill>
              </a:rPr>
              <a:t>(</a:t>
            </a:r>
            <a:r>
              <a:rPr lang="en-US" sz="3000" dirty="0" err="1">
                <a:solidFill>
                  <a:srgbClr val="0070C0"/>
                </a:solidFill>
              </a:rPr>
              <a:t>Ecc</a:t>
            </a:r>
            <a:r>
              <a:rPr lang="en-US" sz="3000" dirty="0">
                <a:solidFill>
                  <a:srgbClr val="0070C0"/>
                </a:solidFill>
              </a:rPr>
              <a:t> 1:17)  And I gave my heart to know wisdom, and to know madness and folly: I perceived that this also is vexation of spirit.</a:t>
            </a:r>
            <a:endParaRPr lang="en-US" sz="3000" dirty="0" smtClean="0">
              <a:solidFill>
                <a:srgbClr val="0070C0"/>
              </a:solidFill>
            </a:endParaRPr>
          </a:p>
          <a:p>
            <a:pPr lvl="1"/>
            <a:r>
              <a:rPr lang="en-US" sz="3000" b="1" u="sng" dirty="0" smtClean="0">
                <a:solidFill>
                  <a:srgbClr val="FF0000"/>
                </a:solidFill>
              </a:rPr>
              <a:t>The </a:t>
            </a:r>
            <a:r>
              <a:rPr lang="en-US" sz="3000" b="1" u="sng" dirty="0" smtClean="0">
                <a:solidFill>
                  <a:srgbClr val="FF0000"/>
                </a:solidFill>
              </a:rPr>
              <a:t>world of thrills </a:t>
            </a:r>
            <a:r>
              <a:rPr lang="en-US" sz="3000" dirty="0" smtClean="0"/>
              <a:t>– he sought after every sensual indulgence and every form of entertainment the world had to offer </a:t>
            </a:r>
          </a:p>
          <a:p>
            <a:pPr lvl="1"/>
            <a:r>
              <a:rPr lang="en-US" sz="3000" dirty="0">
                <a:solidFill>
                  <a:srgbClr val="0070C0"/>
                </a:solidFill>
              </a:rPr>
              <a:t>(</a:t>
            </a:r>
            <a:r>
              <a:rPr lang="en-US" sz="3000" dirty="0" err="1">
                <a:solidFill>
                  <a:srgbClr val="0070C0"/>
                </a:solidFill>
              </a:rPr>
              <a:t>Ecc</a:t>
            </a:r>
            <a:r>
              <a:rPr lang="en-US" sz="3000" dirty="0">
                <a:solidFill>
                  <a:srgbClr val="0070C0"/>
                </a:solidFill>
              </a:rPr>
              <a:t> 2:1)  I said in mine heart, Go to now, I will prove thee with mirth, therefore enjoy pleasure: and, behold, this also is vanity</a:t>
            </a:r>
            <a:r>
              <a:rPr lang="en-US" sz="3000" dirty="0" smtClean="0">
                <a:solidFill>
                  <a:srgbClr val="0070C0"/>
                </a:solidFill>
              </a:rPr>
              <a:t>.</a:t>
            </a:r>
            <a:endParaRPr lang="en-US" sz="3000" dirty="0">
              <a:solidFill>
                <a:srgbClr val="0070C0"/>
              </a:solidFill>
            </a:endParaRPr>
          </a:p>
          <a:p>
            <a:pPr lvl="1"/>
            <a:r>
              <a:rPr lang="en-US" sz="3000" dirty="0">
                <a:solidFill>
                  <a:srgbClr val="0070C0"/>
                </a:solidFill>
              </a:rPr>
              <a:t>(</a:t>
            </a:r>
            <a:r>
              <a:rPr lang="en-US" sz="3000" dirty="0" err="1">
                <a:solidFill>
                  <a:srgbClr val="0070C0"/>
                </a:solidFill>
              </a:rPr>
              <a:t>Ecc</a:t>
            </a:r>
            <a:r>
              <a:rPr lang="en-US" sz="3000" dirty="0">
                <a:solidFill>
                  <a:srgbClr val="0070C0"/>
                </a:solidFill>
              </a:rPr>
              <a:t> 2:2)  I said of laughter, </a:t>
            </a:r>
            <a:r>
              <a:rPr lang="en-US" sz="3000" b="1" dirty="0">
                <a:solidFill>
                  <a:srgbClr val="0070C0"/>
                </a:solidFill>
              </a:rPr>
              <a:t>It is mad</a:t>
            </a:r>
            <a:r>
              <a:rPr lang="en-US" sz="3000" dirty="0">
                <a:solidFill>
                  <a:srgbClr val="0070C0"/>
                </a:solidFill>
              </a:rPr>
              <a:t>: and of mirth, What doeth it?</a:t>
            </a:r>
          </a:p>
          <a:p>
            <a:pPr marL="457200" lvl="1" indent="0">
              <a:buNone/>
            </a:pPr>
            <a:endParaRPr lang="en-US" sz="1800" dirty="0" smtClean="0"/>
          </a:p>
        </p:txBody>
      </p:sp>
    </p:spTree>
    <p:extLst>
      <p:ext uri="{BB962C8B-B14F-4D97-AF65-F5344CB8AC3E}">
        <p14:creationId xmlns:p14="http://schemas.microsoft.com/office/powerpoint/2010/main" val="48241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normAutofit fontScale="90000"/>
          </a:bodyPr>
          <a:lstStyle/>
          <a:p>
            <a:r>
              <a:rPr lang="en-US" sz="2400" dirty="0" smtClean="0"/>
              <a:t/>
            </a:r>
            <a:br>
              <a:rPr lang="en-US" sz="2400" dirty="0" smtClean="0"/>
            </a:br>
            <a:r>
              <a:rPr lang="en-US" sz="3100" dirty="0" smtClean="0"/>
              <a:t>II.  The </a:t>
            </a:r>
            <a:r>
              <a:rPr lang="en-US" sz="3100" dirty="0"/>
              <a:t>Preacher’s Sermon (1:12-10:20)</a:t>
            </a:r>
            <a:r>
              <a:rPr lang="en-US" dirty="0"/>
              <a:t/>
            </a:r>
            <a:br>
              <a:rPr lang="en-US" dirty="0"/>
            </a:br>
            <a:endParaRPr lang="en-US" dirty="0"/>
          </a:p>
        </p:txBody>
      </p:sp>
      <p:sp>
        <p:nvSpPr>
          <p:cNvPr id="3" name="Content Placeholder 2"/>
          <p:cNvSpPr>
            <a:spLocks noGrp="1"/>
          </p:cNvSpPr>
          <p:nvPr>
            <p:ph idx="1"/>
          </p:nvPr>
        </p:nvSpPr>
        <p:spPr>
          <a:xfrm>
            <a:off x="1435608" y="1143000"/>
            <a:ext cx="7498080" cy="5486400"/>
          </a:xfrm>
        </p:spPr>
        <p:txBody>
          <a:bodyPr>
            <a:normAutofit fontScale="92500"/>
          </a:bodyPr>
          <a:lstStyle/>
          <a:p>
            <a:pPr lvl="1"/>
            <a:r>
              <a:rPr lang="en-US" dirty="0" smtClean="0">
                <a:solidFill>
                  <a:schemeClr val="accent4">
                    <a:lumMod val="50000"/>
                  </a:schemeClr>
                </a:solidFill>
              </a:rPr>
              <a:t>“Sensual pleasure leads to satiation and even insanity”</a:t>
            </a:r>
          </a:p>
          <a:p>
            <a:pPr lvl="1"/>
            <a:r>
              <a:rPr lang="en-US" b="1" u="sng" dirty="0" smtClean="0">
                <a:solidFill>
                  <a:srgbClr val="FF0000"/>
                </a:solidFill>
              </a:rPr>
              <a:t>The </a:t>
            </a:r>
            <a:r>
              <a:rPr lang="en-US" b="1" u="sng" dirty="0" smtClean="0">
                <a:solidFill>
                  <a:srgbClr val="FF0000"/>
                </a:solidFill>
              </a:rPr>
              <a:t>world of things</a:t>
            </a:r>
            <a:r>
              <a:rPr lang="en-US" dirty="0" smtClean="0">
                <a:solidFill>
                  <a:srgbClr val="FF0000"/>
                </a:solidFill>
              </a:rPr>
              <a:t> </a:t>
            </a:r>
            <a:r>
              <a:rPr lang="en-US" dirty="0" smtClean="0"/>
              <a:t>– he went into business and became a great mercantile prince</a:t>
            </a:r>
          </a:p>
          <a:p>
            <a:pPr lvl="1"/>
            <a:r>
              <a:rPr lang="en-US" dirty="0" smtClean="0"/>
              <a:t>He was rich beyond compare</a:t>
            </a:r>
          </a:p>
          <a:p>
            <a:pPr lvl="1"/>
            <a:r>
              <a:rPr lang="en-US" dirty="0" smtClean="0"/>
              <a:t>His pots and pans were gold</a:t>
            </a:r>
          </a:p>
          <a:p>
            <a:pPr lvl="1"/>
            <a:r>
              <a:rPr lang="en-US" dirty="0" smtClean="0"/>
              <a:t>A successful business man known throughout the world </a:t>
            </a:r>
            <a:r>
              <a:rPr lang="en-US" dirty="0" smtClean="0"/>
              <a:t>and his </a:t>
            </a:r>
            <a:r>
              <a:rPr lang="en-US" dirty="0" smtClean="0"/>
              <a:t>statement was </a:t>
            </a:r>
          </a:p>
          <a:p>
            <a:pPr lvl="1"/>
            <a:r>
              <a:rPr lang="en-US" dirty="0">
                <a:solidFill>
                  <a:srgbClr val="0070C0"/>
                </a:solidFill>
              </a:rPr>
              <a:t>(</a:t>
            </a:r>
            <a:r>
              <a:rPr lang="en-US" dirty="0" err="1">
                <a:solidFill>
                  <a:srgbClr val="0070C0"/>
                </a:solidFill>
              </a:rPr>
              <a:t>Ecc</a:t>
            </a:r>
            <a:r>
              <a:rPr lang="en-US" dirty="0">
                <a:solidFill>
                  <a:srgbClr val="0070C0"/>
                </a:solidFill>
              </a:rPr>
              <a:t> 2:17)  Therefore I hated life; because the work that is wrought under the sun is grievous unto me: for all is vanity and vexation of spirit</a:t>
            </a:r>
            <a:r>
              <a:rPr lang="en-US" dirty="0" smtClean="0">
                <a:solidFill>
                  <a:srgbClr val="0070C0"/>
                </a:solidFill>
              </a:rPr>
              <a:t>.</a:t>
            </a:r>
          </a:p>
          <a:p>
            <a:pPr lvl="1"/>
            <a:r>
              <a:rPr lang="en-US" dirty="0">
                <a:solidFill>
                  <a:schemeClr val="accent4">
                    <a:lumMod val="50000"/>
                  </a:schemeClr>
                </a:solidFill>
              </a:rPr>
              <a:t>Read Phillips pg.248</a:t>
            </a:r>
          </a:p>
          <a:p>
            <a:pPr lvl="1"/>
            <a:endParaRPr lang="en-US" dirty="0" smtClean="0">
              <a:solidFill>
                <a:srgbClr val="0070C0"/>
              </a:solidFill>
            </a:endParaRPr>
          </a:p>
          <a:p>
            <a:pPr lvl="1"/>
            <a:endParaRPr lang="en-US" sz="2000" dirty="0" smtClean="0"/>
          </a:p>
        </p:txBody>
      </p:sp>
    </p:spTree>
    <p:extLst>
      <p:ext uri="{BB962C8B-B14F-4D97-AF65-F5344CB8AC3E}">
        <p14:creationId xmlns:p14="http://schemas.microsoft.com/office/powerpoint/2010/main" val="289840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1143000"/>
          </a:xfrm>
        </p:spPr>
        <p:txBody>
          <a:bodyPr>
            <a:normAutofit fontScale="90000"/>
          </a:bodyPr>
          <a:lstStyle/>
          <a:p>
            <a:r>
              <a:rPr lang="en-US" sz="2400" dirty="0" smtClean="0"/>
              <a:t/>
            </a:r>
            <a:br>
              <a:rPr lang="en-US" sz="2400" dirty="0" smtClean="0"/>
            </a:br>
            <a:r>
              <a:rPr lang="en-US" sz="3100" dirty="0" smtClean="0"/>
              <a:t>II.  The </a:t>
            </a:r>
            <a:r>
              <a:rPr lang="en-US" sz="3100" dirty="0"/>
              <a:t>Preacher’s Sermon (1:12-10:20)</a:t>
            </a:r>
            <a:r>
              <a:rPr lang="en-US" dirty="0"/>
              <a:t/>
            </a:r>
            <a:br>
              <a:rPr lang="en-US" dirty="0"/>
            </a:br>
            <a:endParaRPr lang="en-US" dirty="0"/>
          </a:p>
        </p:txBody>
      </p:sp>
      <p:sp>
        <p:nvSpPr>
          <p:cNvPr id="3" name="Content Placeholder 2"/>
          <p:cNvSpPr>
            <a:spLocks noGrp="1"/>
          </p:cNvSpPr>
          <p:nvPr>
            <p:ph idx="1"/>
          </p:nvPr>
        </p:nvSpPr>
        <p:spPr>
          <a:xfrm>
            <a:off x="1295400" y="1143000"/>
            <a:ext cx="7498080" cy="5105400"/>
          </a:xfrm>
        </p:spPr>
        <p:txBody>
          <a:bodyPr>
            <a:noAutofit/>
          </a:bodyPr>
          <a:lstStyle/>
          <a:p>
            <a:pPr marL="457200" indent="-457200">
              <a:buAutoNum type="alphaUcPeriod" startAt="2"/>
            </a:pPr>
            <a:r>
              <a:rPr lang="en-US" sz="2600" b="1" dirty="0" smtClean="0"/>
              <a:t>Some of the Things He Had Seen (Ch. 3-6)</a:t>
            </a:r>
          </a:p>
          <a:p>
            <a:pPr marL="857250" lvl="1" indent="-457200"/>
            <a:r>
              <a:rPr lang="en-US" dirty="0" smtClean="0"/>
              <a:t>When he could not find the answer to life in the things that he sought he began to observe </a:t>
            </a:r>
            <a:r>
              <a:rPr lang="en-US" dirty="0" smtClean="0"/>
              <a:t>life more carefully </a:t>
            </a:r>
            <a:endParaRPr lang="en-US" dirty="0" smtClean="0"/>
          </a:p>
          <a:p>
            <a:pPr marL="857250" lvl="1" indent="-457200"/>
            <a:r>
              <a:rPr lang="en-US" dirty="0" smtClean="0"/>
              <a:t>He records the vanity of everything he saw</a:t>
            </a:r>
          </a:p>
          <a:p>
            <a:pPr marL="1257300" lvl="2" indent="-457200"/>
            <a:r>
              <a:rPr lang="en-US" sz="2800" dirty="0" smtClean="0"/>
              <a:t>Time without eternity</a:t>
            </a:r>
          </a:p>
          <a:p>
            <a:pPr marL="1257300" lvl="2" indent="-457200"/>
            <a:r>
              <a:rPr lang="en-US" sz="2800" dirty="0" smtClean="0"/>
              <a:t>A new leaf without a new life</a:t>
            </a:r>
          </a:p>
          <a:p>
            <a:pPr marL="1257300" lvl="2" indent="-457200"/>
            <a:r>
              <a:rPr lang="en-US" sz="2800" dirty="0" smtClean="0"/>
              <a:t>Mortality without immortality</a:t>
            </a:r>
          </a:p>
          <a:p>
            <a:pPr marL="1257300" lvl="2" indent="-457200"/>
            <a:r>
              <a:rPr lang="en-US" sz="2800" dirty="0" smtClean="0"/>
              <a:t>Might without right </a:t>
            </a:r>
          </a:p>
          <a:p>
            <a:pPr marL="1257300" lvl="2" indent="-457200"/>
            <a:r>
              <a:rPr lang="en-US" sz="2800" dirty="0" smtClean="0"/>
              <a:t>Prosperity without posterity </a:t>
            </a:r>
          </a:p>
          <a:p>
            <a:pPr marL="857250" lvl="1" indent="-457200"/>
            <a:r>
              <a:rPr lang="en-US" dirty="0" smtClean="0"/>
              <a:t>No matter what he observed, life was empty </a:t>
            </a:r>
          </a:p>
        </p:txBody>
      </p:sp>
    </p:spTree>
    <p:extLst>
      <p:ext uri="{BB962C8B-B14F-4D97-AF65-F5344CB8AC3E}">
        <p14:creationId xmlns:p14="http://schemas.microsoft.com/office/powerpoint/2010/main" val="20904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p:txBody>
          <a:bodyPr>
            <a:noAutofit/>
          </a:bodyPr>
          <a:lstStyle/>
          <a:p>
            <a:r>
              <a:rPr lang="en-US" sz="2800" dirty="0" smtClean="0"/>
              <a:t>Meaning – speaker before an assembly, assembler, preacher</a:t>
            </a:r>
          </a:p>
          <a:p>
            <a:r>
              <a:rPr lang="en-US" sz="2800" dirty="0" smtClean="0"/>
              <a:t>Theme – a search for satisfaction </a:t>
            </a:r>
          </a:p>
          <a:p>
            <a:r>
              <a:rPr lang="en-US" sz="2800" dirty="0" smtClean="0"/>
              <a:t>Author – Solomon </a:t>
            </a:r>
          </a:p>
          <a:p>
            <a:r>
              <a:rPr lang="en-US" sz="2800" dirty="0" smtClean="0"/>
              <a:t>Time written – Probably </a:t>
            </a:r>
            <a:r>
              <a:rPr lang="en-US" sz="2800" dirty="0"/>
              <a:t>late in Solomon’s life, about </a:t>
            </a:r>
            <a:r>
              <a:rPr lang="en-US" sz="2800" dirty="0" smtClean="0"/>
              <a:t>935</a:t>
            </a:r>
            <a:endParaRPr lang="en-US" sz="2800" dirty="0"/>
          </a:p>
          <a:p>
            <a:r>
              <a:rPr lang="en-US" sz="2800" dirty="0" smtClean="0"/>
              <a:t>Jewish </a:t>
            </a:r>
            <a:r>
              <a:rPr lang="en-US" sz="2800" dirty="0"/>
              <a:t>tradition asserts that Solomon wrote:</a:t>
            </a:r>
          </a:p>
          <a:p>
            <a:pPr lvl="1"/>
            <a:r>
              <a:rPr lang="en-US" dirty="0" smtClean="0"/>
              <a:t>Song </a:t>
            </a:r>
            <a:r>
              <a:rPr lang="en-US" dirty="0"/>
              <a:t>of Solomon in his youthful years.</a:t>
            </a:r>
          </a:p>
          <a:p>
            <a:pPr lvl="1"/>
            <a:r>
              <a:rPr lang="en-US" dirty="0" smtClean="0"/>
              <a:t>Proverbs </a:t>
            </a:r>
            <a:r>
              <a:rPr lang="en-US" dirty="0"/>
              <a:t>in his middle years.</a:t>
            </a:r>
          </a:p>
          <a:p>
            <a:pPr lvl="1"/>
            <a:r>
              <a:rPr lang="en-US" dirty="0" smtClean="0"/>
              <a:t>Ecclesiastes </a:t>
            </a:r>
            <a:r>
              <a:rPr lang="en-US" dirty="0"/>
              <a:t>in his later years</a:t>
            </a:r>
          </a:p>
        </p:txBody>
      </p:sp>
    </p:spTree>
    <p:extLst>
      <p:ext uri="{BB962C8B-B14F-4D97-AF65-F5344CB8AC3E}">
        <p14:creationId xmlns:p14="http://schemas.microsoft.com/office/powerpoint/2010/main" val="1392432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
            </a:r>
            <a:br>
              <a:rPr lang="en-US" sz="2400" dirty="0" smtClean="0"/>
            </a:br>
            <a:r>
              <a:rPr lang="en-US" sz="3600" dirty="0" smtClean="0"/>
              <a:t>II.  The </a:t>
            </a:r>
            <a:r>
              <a:rPr lang="en-US" sz="3600" dirty="0"/>
              <a:t>Preacher’s Sermon (1:12-10:20)</a:t>
            </a:r>
            <a:r>
              <a:rPr lang="en-US" dirty="0"/>
              <a:t/>
            </a:r>
            <a:br>
              <a:rPr lang="en-US" dirty="0"/>
            </a:br>
            <a:endParaRPr lang="en-US" dirty="0"/>
          </a:p>
        </p:txBody>
      </p:sp>
      <p:sp>
        <p:nvSpPr>
          <p:cNvPr id="3" name="Content Placeholder 2"/>
          <p:cNvSpPr>
            <a:spLocks noGrp="1"/>
          </p:cNvSpPr>
          <p:nvPr>
            <p:ph idx="1"/>
          </p:nvPr>
        </p:nvSpPr>
        <p:spPr>
          <a:xfrm>
            <a:off x="1435608" y="1447800"/>
            <a:ext cx="7498080" cy="5105400"/>
          </a:xfrm>
        </p:spPr>
        <p:txBody>
          <a:bodyPr>
            <a:normAutofit fontScale="92500" lnSpcReduction="10000"/>
          </a:bodyPr>
          <a:lstStyle/>
          <a:p>
            <a:pPr marL="457200" indent="-457200">
              <a:buAutoNum type="alphaUcPeriod" startAt="3"/>
            </a:pPr>
            <a:r>
              <a:rPr lang="en-US" sz="3000" b="1" dirty="0" smtClean="0"/>
              <a:t>Some of the Things He Had Studied </a:t>
            </a:r>
            <a:r>
              <a:rPr lang="en-US" sz="3000" b="1" dirty="0" smtClean="0"/>
              <a:t>        (</a:t>
            </a:r>
            <a:r>
              <a:rPr lang="en-US" sz="3000" b="1" dirty="0" smtClean="0"/>
              <a:t>Ch. 7-10)</a:t>
            </a:r>
          </a:p>
          <a:p>
            <a:pPr marL="857250" lvl="1" indent="-457200"/>
            <a:r>
              <a:rPr lang="en-US" sz="3000" dirty="0" smtClean="0"/>
              <a:t>“I returned , and considered” is stated again and again (4:1, 4, 15, etc.)</a:t>
            </a:r>
          </a:p>
          <a:p>
            <a:pPr marL="857250" lvl="1" indent="-457200"/>
            <a:r>
              <a:rPr lang="en-US" sz="3000" dirty="0" smtClean="0"/>
              <a:t>He carefully weighed all that came to his attention and he became very cynical</a:t>
            </a:r>
          </a:p>
          <a:p>
            <a:pPr marL="857250" lvl="1" indent="-457200"/>
            <a:r>
              <a:rPr lang="en-US" sz="3000" b="1" i="1" u="sng" dirty="0" smtClean="0">
                <a:solidFill>
                  <a:srgbClr val="FF0000"/>
                </a:solidFill>
              </a:rPr>
              <a:t>Cynical about well doing </a:t>
            </a:r>
            <a:endParaRPr lang="en-US" sz="3000" i="1" dirty="0">
              <a:solidFill>
                <a:srgbClr val="FF0000"/>
              </a:solidFill>
            </a:endParaRPr>
          </a:p>
          <a:p>
            <a:pPr marL="1257300" lvl="2" indent="-457200"/>
            <a:r>
              <a:rPr lang="en-US" sz="3000" dirty="0">
                <a:solidFill>
                  <a:srgbClr val="0070C0"/>
                </a:solidFill>
              </a:rPr>
              <a:t>(</a:t>
            </a:r>
            <a:r>
              <a:rPr lang="en-US" sz="3000" dirty="0" err="1">
                <a:solidFill>
                  <a:srgbClr val="0070C0"/>
                </a:solidFill>
              </a:rPr>
              <a:t>Ecc</a:t>
            </a:r>
            <a:r>
              <a:rPr lang="en-US" sz="3000" dirty="0">
                <a:solidFill>
                  <a:srgbClr val="0070C0"/>
                </a:solidFill>
              </a:rPr>
              <a:t> 7:15)  All things have I seen in the days of my vanity: there is a just man that </a:t>
            </a:r>
            <a:r>
              <a:rPr lang="en-US" sz="3000" dirty="0" err="1">
                <a:solidFill>
                  <a:srgbClr val="0070C0"/>
                </a:solidFill>
              </a:rPr>
              <a:t>perisheth</a:t>
            </a:r>
            <a:r>
              <a:rPr lang="en-US" sz="3000" dirty="0">
                <a:solidFill>
                  <a:srgbClr val="0070C0"/>
                </a:solidFill>
              </a:rPr>
              <a:t> in his righteousness, and there is a wicked man that </a:t>
            </a:r>
            <a:r>
              <a:rPr lang="en-US" sz="3000" dirty="0" err="1">
                <a:solidFill>
                  <a:srgbClr val="0070C0"/>
                </a:solidFill>
              </a:rPr>
              <a:t>prolongeth</a:t>
            </a:r>
            <a:r>
              <a:rPr lang="en-US" sz="3000" dirty="0">
                <a:solidFill>
                  <a:srgbClr val="0070C0"/>
                </a:solidFill>
              </a:rPr>
              <a:t> his life in his wickedness</a:t>
            </a:r>
            <a:r>
              <a:rPr lang="en-US" sz="3000" dirty="0" smtClean="0">
                <a:solidFill>
                  <a:srgbClr val="0070C0"/>
                </a:solidFill>
              </a:rPr>
              <a:t>.</a:t>
            </a:r>
          </a:p>
          <a:p>
            <a:pPr marL="857250" lvl="1" indent="-457200"/>
            <a:endParaRPr lang="en-US" dirty="0" smtClean="0"/>
          </a:p>
        </p:txBody>
      </p:sp>
    </p:spTree>
    <p:extLst>
      <p:ext uri="{BB962C8B-B14F-4D97-AF65-F5344CB8AC3E}">
        <p14:creationId xmlns:p14="http://schemas.microsoft.com/office/powerpoint/2010/main" val="1034686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
            </a:r>
            <a:br>
              <a:rPr lang="en-US" sz="2400" dirty="0" smtClean="0"/>
            </a:br>
            <a:r>
              <a:rPr lang="en-US" sz="3100" dirty="0" smtClean="0"/>
              <a:t>II.  The </a:t>
            </a:r>
            <a:r>
              <a:rPr lang="en-US" sz="3100" dirty="0"/>
              <a:t>Preacher’s Sermon (1:12-10:20)</a:t>
            </a:r>
            <a:r>
              <a:rPr lang="en-US" dirty="0"/>
              <a:t/>
            </a:r>
            <a:br>
              <a:rPr lang="en-US" dirty="0"/>
            </a:br>
            <a:endParaRPr lang="en-US" dirty="0"/>
          </a:p>
        </p:txBody>
      </p:sp>
      <p:sp>
        <p:nvSpPr>
          <p:cNvPr id="3" name="Content Placeholder 2"/>
          <p:cNvSpPr>
            <a:spLocks noGrp="1"/>
          </p:cNvSpPr>
          <p:nvPr>
            <p:ph idx="1"/>
          </p:nvPr>
        </p:nvSpPr>
        <p:spPr>
          <a:xfrm>
            <a:off x="990600" y="1143000"/>
            <a:ext cx="7601157" cy="5257800"/>
          </a:xfrm>
        </p:spPr>
        <p:txBody>
          <a:bodyPr>
            <a:noAutofit/>
          </a:bodyPr>
          <a:lstStyle/>
          <a:p>
            <a:pPr marL="1104138" lvl="2" indent="-457200"/>
            <a:r>
              <a:rPr lang="en-US" sz="2800" dirty="0" smtClean="0">
                <a:solidFill>
                  <a:schemeClr val="accent4">
                    <a:lumMod val="50000"/>
                  </a:schemeClr>
                </a:solidFill>
              </a:rPr>
              <a:t>“in other words, what is even the use of trying to be good?”</a:t>
            </a:r>
          </a:p>
          <a:p>
            <a:pPr marL="857250" lvl="1" indent="-457200"/>
            <a:r>
              <a:rPr lang="en-US" b="1" i="1" u="sng" dirty="0" smtClean="0">
                <a:solidFill>
                  <a:srgbClr val="FF0000"/>
                </a:solidFill>
              </a:rPr>
              <a:t>Cynical </a:t>
            </a:r>
            <a:r>
              <a:rPr lang="en-US" b="1" i="1" u="sng" dirty="0" smtClean="0">
                <a:solidFill>
                  <a:srgbClr val="FF0000"/>
                </a:solidFill>
              </a:rPr>
              <a:t>about wisdom </a:t>
            </a:r>
          </a:p>
          <a:p>
            <a:pPr marL="1257300" lvl="2" indent="-457200"/>
            <a:r>
              <a:rPr lang="en-US" sz="2800" dirty="0">
                <a:solidFill>
                  <a:srgbClr val="0070C0"/>
                </a:solidFill>
              </a:rPr>
              <a:t>(</a:t>
            </a:r>
            <a:r>
              <a:rPr lang="en-US" sz="2800" dirty="0" err="1">
                <a:solidFill>
                  <a:srgbClr val="0070C0"/>
                </a:solidFill>
              </a:rPr>
              <a:t>Ecc</a:t>
            </a:r>
            <a:r>
              <a:rPr lang="en-US" sz="2800" dirty="0">
                <a:solidFill>
                  <a:srgbClr val="0070C0"/>
                </a:solidFill>
              </a:rPr>
              <a:t> 7:23)  All this have I proved by wisdom: I said, I will be wise; but it was far from me.</a:t>
            </a:r>
          </a:p>
          <a:p>
            <a:pPr marL="857250" lvl="1" indent="-457200"/>
            <a:r>
              <a:rPr lang="en-US" b="1" i="1" u="sng" dirty="0" smtClean="0">
                <a:solidFill>
                  <a:srgbClr val="FF0000"/>
                </a:solidFill>
              </a:rPr>
              <a:t>Cynical about women </a:t>
            </a:r>
          </a:p>
          <a:p>
            <a:pPr marL="1257300" lvl="2" indent="-457200"/>
            <a:r>
              <a:rPr lang="en-US" sz="2800" dirty="0">
                <a:solidFill>
                  <a:srgbClr val="0070C0"/>
                </a:solidFill>
              </a:rPr>
              <a:t>(</a:t>
            </a:r>
            <a:r>
              <a:rPr lang="en-US" sz="2800" dirty="0" err="1">
                <a:solidFill>
                  <a:srgbClr val="0070C0"/>
                </a:solidFill>
              </a:rPr>
              <a:t>Ecc</a:t>
            </a:r>
            <a:r>
              <a:rPr lang="en-US" sz="2800" dirty="0">
                <a:solidFill>
                  <a:srgbClr val="0070C0"/>
                </a:solidFill>
              </a:rPr>
              <a:t> 7:26)  And I find more bitter than death the woman, whose heart is snares and nets, and her hands as bands: whoso </a:t>
            </a:r>
            <a:r>
              <a:rPr lang="en-US" sz="2800" dirty="0" err="1">
                <a:solidFill>
                  <a:srgbClr val="0070C0"/>
                </a:solidFill>
              </a:rPr>
              <a:t>pleaseth</a:t>
            </a:r>
            <a:r>
              <a:rPr lang="en-US" sz="2800" dirty="0">
                <a:solidFill>
                  <a:srgbClr val="0070C0"/>
                </a:solidFill>
              </a:rPr>
              <a:t> God shall escape from her; but the sinner shall be taken by her</a:t>
            </a:r>
            <a:r>
              <a:rPr lang="en-US" sz="2800" dirty="0" smtClean="0">
                <a:solidFill>
                  <a:srgbClr val="0070C0"/>
                </a:solidFill>
              </a:rPr>
              <a:t>.</a:t>
            </a:r>
            <a:endParaRPr lang="en-US" sz="2800" dirty="0">
              <a:solidFill>
                <a:srgbClr val="0070C0"/>
              </a:solidFill>
            </a:endParaRPr>
          </a:p>
        </p:txBody>
      </p:sp>
    </p:spTree>
    <p:extLst>
      <p:ext uri="{BB962C8B-B14F-4D97-AF65-F5344CB8AC3E}">
        <p14:creationId xmlns:p14="http://schemas.microsoft.com/office/powerpoint/2010/main" val="34794470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
            </a:r>
            <a:br>
              <a:rPr lang="en-US" sz="2400" dirty="0" smtClean="0"/>
            </a:br>
            <a:r>
              <a:rPr lang="en-US" sz="3100" dirty="0" smtClean="0"/>
              <a:t>II.  The </a:t>
            </a:r>
            <a:r>
              <a:rPr lang="en-US" sz="3100" dirty="0"/>
              <a:t>Preacher’s Sermon (1:12-10:20)</a:t>
            </a:r>
            <a:r>
              <a:rPr lang="en-US" dirty="0"/>
              <a:t/>
            </a:r>
            <a:br>
              <a:rPr lang="en-US" dirty="0"/>
            </a:br>
            <a:endParaRPr lang="en-US" dirty="0"/>
          </a:p>
        </p:txBody>
      </p:sp>
      <p:sp>
        <p:nvSpPr>
          <p:cNvPr id="3" name="Content Placeholder 2"/>
          <p:cNvSpPr>
            <a:spLocks noGrp="1"/>
          </p:cNvSpPr>
          <p:nvPr>
            <p:ph idx="1"/>
          </p:nvPr>
        </p:nvSpPr>
        <p:spPr>
          <a:xfrm>
            <a:off x="990600" y="1447800"/>
            <a:ext cx="7601157" cy="5257800"/>
          </a:xfrm>
        </p:spPr>
        <p:txBody>
          <a:bodyPr>
            <a:noAutofit/>
          </a:bodyPr>
          <a:lstStyle/>
          <a:p>
            <a:pPr marL="1257300" lvl="2" indent="-457200"/>
            <a:r>
              <a:rPr lang="en-US" sz="3000" dirty="0" smtClean="0">
                <a:solidFill>
                  <a:srgbClr val="0070C0"/>
                </a:solidFill>
              </a:rPr>
              <a:t>(</a:t>
            </a:r>
            <a:r>
              <a:rPr lang="en-US" sz="3000" dirty="0" err="1">
                <a:solidFill>
                  <a:srgbClr val="0070C0"/>
                </a:solidFill>
              </a:rPr>
              <a:t>Ecc</a:t>
            </a:r>
            <a:r>
              <a:rPr lang="en-US" sz="3000" dirty="0">
                <a:solidFill>
                  <a:srgbClr val="0070C0"/>
                </a:solidFill>
              </a:rPr>
              <a:t> 7:27)  Behold, this have I found, </a:t>
            </a:r>
            <a:r>
              <a:rPr lang="en-US" sz="3000" dirty="0" err="1">
                <a:solidFill>
                  <a:srgbClr val="0070C0"/>
                </a:solidFill>
              </a:rPr>
              <a:t>saith</a:t>
            </a:r>
            <a:r>
              <a:rPr lang="en-US" sz="3000" dirty="0">
                <a:solidFill>
                  <a:srgbClr val="0070C0"/>
                </a:solidFill>
              </a:rPr>
              <a:t> the preacher, counting one by one, to find out the account</a:t>
            </a:r>
            <a:r>
              <a:rPr lang="en-US" sz="3000" dirty="0" smtClean="0">
                <a:solidFill>
                  <a:srgbClr val="0070C0"/>
                </a:solidFill>
              </a:rPr>
              <a:t>:</a:t>
            </a:r>
            <a:endParaRPr lang="en-US" sz="3000" dirty="0">
              <a:solidFill>
                <a:srgbClr val="0070C0"/>
              </a:solidFill>
            </a:endParaRPr>
          </a:p>
          <a:p>
            <a:pPr marL="1257300" lvl="2" indent="-457200"/>
            <a:r>
              <a:rPr lang="en-US" sz="3000" dirty="0">
                <a:solidFill>
                  <a:srgbClr val="0070C0"/>
                </a:solidFill>
              </a:rPr>
              <a:t>(</a:t>
            </a:r>
            <a:r>
              <a:rPr lang="en-US" sz="3000" dirty="0" err="1">
                <a:solidFill>
                  <a:srgbClr val="0070C0"/>
                </a:solidFill>
              </a:rPr>
              <a:t>Ecc</a:t>
            </a:r>
            <a:r>
              <a:rPr lang="en-US" sz="3000" dirty="0">
                <a:solidFill>
                  <a:srgbClr val="0070C0"/>
                </a:solidFill>
              </a:rPr>
              <a:t> 7:28)  Which yet my soul </a:t>
            </a:r>
            <a:r>
              <a:rPr lang="en-US" sz="3000" dirty="0" err="1">
                <a:solidFill>
                  <a:srgbClr val="0070C0"/>
                </a:solidFill>
              </a:rPr>
              <a:t>seeketh</a:t>
            </a:r>
            <a:r>
              <a:rPr lang="en-US" sz="3000" dirty="0">
                <a:solidFill>
                  <a:srgbClr val="0070C0"/>
                </a:solidFill>
              </a:rPr>
              <a:t>, but I find not: one man among a thousand have I found; but a woman among all those have I not found</a:t>
            </a:r>
            <a:r>
              <a:rPr lang="en-US" sz="3000" dirty="0" smtClean="0">
                <a:solidFill>
                  <a:srgbClr val="0070C0"/>
                </a:solidFill>
              </a:rPr>
              <a:t>.</a:t>
            </a:r>
          </a:p>
          <a:p>
            <a:pPr marL="1257300" lvl="2" indent="-457200"/>
            <a:r>
              <a:rPr lang="en-US" sz="3000" dirty="0" smtClean="0"/>
              <a:t>Out of 300 wives and 700 concubines he could not find one compatible with him </a:t>
            </a:r>
          </a:p>
          <a:p>
            <a:pPr marL="1257300" lvl="2" indent="-457200"/>
            <a:endParaRPr lang="en-US" sz="2800" dirty="0"/>
          </a:p>
        </p:txBody>
      </p:sp>
    </p:spTree>
    <p:extLst>
      <p:ext uri="{BB962C8B-B14F-4D97-AF65-F5344CB8AC3E}">
        <p14:creationId xmlns:p14="http://schemas.microsoft.com/office/powerpoint/2010/main" val="3645104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100" dirty="0" smtClean="0"/>
              <a:t>III.  The </a:t>
            </a:r>
            <a:r>
              <a:rPr lang="en-US" sz="3100" dirty="0"/>
              <a:t>Preacher’s Summary (11-12)</a:t>
            </a:r>
            <a:r>
              <a:rPr lang="en-US" dirty="0"/>
              <a:t/>
            </a:r>
            <a:br>
              <a:rPr lang="en-US" dirty="0"/>
            </a:br>
            <a:endParaRPr lang="en-US" dirty="0"/>
          </a:p>
        </p:txBody>
      </p:sp>
      <p:sp>
        <p:nvSpPr>
          <p:cNvPr id="3" name="Content Placeholder 2"/>
          <p:cNvSpPr>
            <a:spLocks noGrp="1"/>
          </p:cNvSpPr>
          <p:nvPr>
            <p:ph idx="1"/>
          </p:nvPr>
        </p:nvSpPr>
        <p:spPr>
          <a:xfrm>
            <a:off x="1447800" y="1371600"/>
            <a:ext cx="7498080" cy="5334000"/>
          </a:xfrm>
        </p:spPr>
        <p:txBody>
          <a:bodyPr>
            <a:normAutofit fontScale="85000" lnSpcReduction="10000"/>
          </a:bodyPr>
          <a:lstStyle/>
          <a:p>
            <a:pPr>
              <a:buAutoNum type="alphaUcPeriod"/>
            </a:pPr>
            <a:r>
              <a:rPr lang="en-US" sz="3000" b="1" dirty="0" smtClean="0"/>
              <a:t>He Repeats His Complaint’s About Life  </a:t>
            </a:r>
            <a:r>
              <a:rPr lang="en-US" sz="3000" b="1" dirty="0" smtClean="0"/>
              <a:t>   (</a:t>
            </a:r>
            <a:r>
              <a:rPr lang="en-US" sz="3000" b="1" dirty="0" smtClean="0"/>
              <a:t>Ch. 11)</a:t>
            </a:r>
          </a:p>
          <a:p>
            <a:pPr lvl="1"/>
            <a:r>
              <a:rPr lang="en-US" sz="3000" dirty="0">
                <a:solidFill>
                  <a:srgbClr val="0070C0"/>
                </a:solidFill>
              </a:rPr>
              <a:t>(</a:t>
            </a:r>
            <a:r>
              <a:rPr lang="en-US" sz="3000" dirty="0" err="1">
                <a:solidFill>
                  <a:srgbClr val="0070C0"/>
                </a:solidFill>
              </a:rPr>
              <a:t>Ecc</a:t>
            </a:r>
            <a:r>
              <a:rPr lang="en-US" sz="3000" dirty="0">
                <a:solidFill>
                  <a:srgbClr val="0070C0"/>
                </a:solidFill>
              </a:rPr>
              <a:t> 11:8)  But if a man live many years, and rejoice in them all; yet let him remember the days of darkness; for they shall be many. All that cometh is vanity</a:t>
            </a:r>
            <a:r>
              <a:rPr lang="en-US" sz="3000" dirty="0" smtClean="0">
                <a:solidFill>
                  <a:srgbClr val="0070C0"/>
                </a:solidFill>
              </a:rPr>
              <a:t>.</a:t>
            </a:r>
            <a:endParaRPr lang="en-US" sz="3000" dirty="0">
              <a:solidFill>
                <a:srgbClr val="0070C0"/>
              </a:solidFill>
            </a:endParaRPr>
          </a:p>
          <a:p>
            <a:pPr lvl="1"/>
            <a:r>
              <a:rPr lang="en-US" sz="3000" dirty="0">
                <a:solidFill>
                  <a:srgbClr val="0070C0"/>
                </a:solidFill>
              </a:rPr>
              <a:t>(</a:t>
            </a:r>
            <a:r>
              <a:rPr lang="en-US" sz="3000" dirty="0" err="1">
                <a:solidFill>
                  <a:srgbClr val="0070C0"/>
                </a:solidFill>
              </a:rPr>
              <a:t>Ecc</a:t>
            </a:r>
            <a:r>
              <a:rPr lang="en-US" sz="3000" dirty="0">
                <a:solidFill>
                  <a:srgbClr val="0070C0"/>
                </a:solidFill>
              </a:rPr>
              <a:t> 11:9)  Rejoice, O young man, in thy youth; and let thy heart cheer thee in the days of thy youth, and walk in the ways of thine heart, and in the sight of thine eyes: but know thou, that for all these things God will bring thee into judgment</a:t>
            </a:r>
            <a:r>
              <a:rPr lang="en-US" sz="3000" dirty="0" smtClean="0">
                <a:solidFill>
                  <a:srgbClr val="0070C0"/>
                </a:solidFill>
              </a:rPr>
              <a:t>.</a:t>
            </a:r>
            <a:endParaRPr lang="en-US" sz="3000" dirty="0">
              <a:solidFill>
                <a:srgbClr val="0070C0"/>
              </a:solidFill>
            </a:endParaRPr>
          </a:p>
          <a:p>
            <a:pPr lvl="1"/>
            <a:r>
              <a:rPr lang="en-US" sz="3000" dirty="0">
                <a:solidFill>
                  <a:srgbClr val="0070C0"/>
                </a:solidFill>
              </a:rPr>
              <a:t>(</a:t>
            </a:r>
            <a:r>
              <a:rPr lang="en-US" sz="3000" dirty="0" err="1">
                <a:solidFill>
                  <a:srgbClr val="0070C0"/>
                </a:solidFill>
              </a:rPr>
              <a:t>Ecc</a:t>
            </a:r>
            <a:r>
              <a:rPr lang="en-US" sz="3000" dirty="0">
                <a:solidFill>
                  <a:srgbClr val="0070C0"/>
                </a:solidFill>
              </a:rPr>
              <a:t> 11:10)  Therefore remove sorrow from thy heart, and put away evil from thy flesh: for childhood and youth are vanity.</a:t>
            </a:r>
          </a:p>
          <a:p>
            <a:pPr lvl="1"/>
            <a:endParaRPr lang="en-US" dirty="0" smtClean="0"/>
          </a:p>
        </p:txBody>
      </p:sp>
    </p:spTree>
    <p:extLst>
      <p:ext uri="{BB962C8B-B14F-4D97-AF65-F5344CB8AC3E}">
        <p14:creationId xmlns:p14="http://schemas.microsoft.com/office/powerpoint/2010/main" val="802503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100" dirty="0" smtClean="0"/>
              <a:t>III.  The </a:t>
            </a:r>
            <a:r>
              <a:rPr lang="en-US" sz="3100" dirty="0"/>
              <a:t>Preacher’s Summary (11-12)</a:t>
            </a:r>
            <a:r>
              <a:rPr lang="en-US" dirty="0"/>
              <a:t/>
            </a:r>
            <a:br>
              <a:rPr lang="en-US" dirty="0"/>
            </a:br>
            <a:endParaRPr lang="en-US" dirty="0"/>
          </a:p>
        </p:txBody>
      </p:sp>
      <p:sp>
        <p:nvSpPr>
          <p:cNvPr id="3" name="Content Placeholder 2"/>
          <p:cNvSpPr>
            <a:spLocks noGrp="1"/>
          </p:cNvSpPr>
          <p:nvPr>
            <p:ph idx="1"/>
          </p:nvPr>
        </p:nvSpPr>
        <p:spPr>
          <a:xfrm>
            <a:off x="1435608" y="1447800"/>
            <a:ext cx="7498080" cy="5029200"/>
          </a:xfrm>
        </p:spPr>
        <p:txBody>
          <a:bodyPr>
            <a:noAutofit/>
          </a:bodyPr>
          <a:lstStyle/>
          <a:p>
            <a:pPr>
              <a:buAutoNum type="alphaUcPeriod" startAt="2"/>
            </a:pPr>
            <a:r>
              <a:rPr lang="en-US" sz="2800" b="1" dirty="0" smtClean="0"/>
              <a:t>He Relates His Conclusions About Life  (Ch. 12)</a:t>
            </a:r>
          </a:p>
          <a:p>
            <a:pPr lvl="1"/>
            <a:r>
              <a:rPr lang="en-US" dirty="0">
                <a:solidFill>
                  <a:srgbClr val="0070C0"/>
                </a:solidFill>
              </a:rPr>
              <a:t>(</a:t>
            </a:r>
            <a:r>
              <a:rPr lang="en-US" dirty="0" err="1">
                <a:solidFill>
                  <a:srgbClr val="0070C0"/>
                </a:solidFill>
              </a:rPr>
              <a:t>Ecc</a:t>
            </a:r>
            <a:r>
              <a:rPr lang="en-US" dirty="0">
                <a:solidFill>
                  <a:srgbClr val="0070C0"/>
                </a:solidFill>
              </a:rPr>
              <a:t> 12:1)  Remember now thy Creator in the days of thy youth, while the evil days come not, nor the years draw nigh, when thou shalt say, I have no pleasure in them;</a:t>
            </a:r>
          </a:p>
          <a:p>
            <a:pPr lvl="1"/>
            <a:r>
              <a:rPr lang="en-US" dirty="0">
                <a:solidFill>
                  <a:srgbClr val="0070C0"/>
                </a:solidFill>
              </a:rPr>
              <a:t>(</a:t>
            </a:r>
            <a:r>
              <a:rPr lang="en-US" dirty="0" err="1">
                <a:solidFill>
                  <a:srgbClr val="0070C0"/>
                </a:solidFill>
              </a:rPr>
              <a:t>Ecc</a:t>
            </a:r>
            <a:r>
              <a:rPr lang="en-US" dirty="0">
                <a:solidFill>
                  <a:srgbClr val="0070C0"/>
                </a:solidFill>
              </a:rPr>
              <a:t> 12:13)  Let us hear the conclusion of the whole matter: Fear God, and keep his commandments: for this is the whole duty of man</a:t>
            </a:r>
            <a:r>
              <a:rPr lang="en-US" dirty="0" smtClean="0">
                <a:solidFill>
                  <a:srgbClr val="0070C0"/>
                </a:solidFill>
              </a:rPr>
              <a:t>.</a:t>
            </a:r>
          </a:p>
        </p:txBody>
      </p:sp>
    </p:spTree>
    <p:extLst>
      <p:ext uri="{BB962C8B-B14F-4D97-AF65-F5344CB8AC3E}">
        <p14:creationId xmlns:p14="http://schemas.microsoft.com/office/powerpoint/2010/main" val="3079920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100" dirty="0" smtClean="0"/>
              <a:t>III.  The </a:t>
            </a:r>
            <a:r>
              <a:rPr lang="en-US" sz="3100" dirty="0"/>
              <a:t>Preacher’s Summary (11-12)</a:t>
            </a:r>
            <a:r>
              <a:rPr lang="en-US" dirty="0"/>
              <a:t/>
            </a:r>
            <a:br>
              <a:rPr lang="en-US" dirty="0"/>
            </a:br>
            <a:endParaRPr lang="en-US" dirty="0"/>
          </a:p>
        </p:txBody>
      </p:sp>
      <p:sp>
        <p:nvSpPr>
          <p:cNvPr id="3" name="Content Placeholder 2"/>
          <p:cNvSpPr>
            <a:spLocks noGrp="1"/>
          </p:cNvSpPr>
          <p:nvPr>
            <p:ph idx="1"/>
          </p:nvPr>
        </p:nvSpPr>
        <p:spPr>
          <a:xfrm>
            <a:off x="1435608" y="1447800"/>
            <a:ext cx="7498080" cy="5029200"/>
          </a:xfrm>
        </p:spPr>
        <p:txBody>
          <a:bodyPr>
            <a:noAutofit/>
          </a:bodyPr>
          <a:lstStyle/>
          <a:p>
            <a:r>
              <a:rPr lang="en-US" sz="2600" dirty="0" smtClean="0">
                <a:solidFill>
                  <a:schemeClr val="accent4">
                    <a:lumMod val="50000"/>
                  </a:schemeClr>
                </a:solidFill>
              </a:rPr>
              <a:t>“He appeals to youth in particular, urging them to find a better perspective, to get God squarely into the picture, and to live in the light of the fact that, in the end, they will be personally accountable to Him.  And they had better not delay, for old age with its infirmities, its set habits, its increasing weakness,  its special problems, come only too soon”</a:t>
            </a:r>
          </a:p>
          <a:p>
            <a:r>
              <a:rPr lang="en-US" sz="2600" dirty="0" smtClean="0">
                <a:solidFill>
                  <a:srgbClr val="0070C0"/>
                </a:solidFill>
              </a:rPr>
              <a:t>Our children need to learn to serve the Lord now than to wait until they are older </a:t>
            </a:r>
          </a:p>
          <a:p>
            <a:r>
              <a:rPr lang="en-US" sz="2600" dirty="0" smtClean="0">
                <a:solidFill>
                  <a:srgbClr val="0070C0"/>
                </a:solidFill>
              </a:rPr>
              <a:t>We push them in sports, we push them in school, but we don’t push them in the bible and into the church house </a:t>
            </a:r>
            <a:endParaRPr lang="en-US" sz="2600" dirty="0">
              <a:solidFill>
                <a:srgbClr val="0070C0"/>
              </a:solidFill>
            </a:endParaRPr>
          </a:p>
        </p:txBody>
      </p:sp>
    </p:spTree>
    <p:extLst>
      <p:ext uri="{BB962C8B-B14F-4D97-AF65-F5344CB8AC3E}">
        <p14:creationId xmlns:p14="http://schemas.microsoft.com/office/powerpoint/2010/main" val="33064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100" dirty="0" smtClean="0"/>
              <a:t>III.  The </a:t>
            </a:r>
            <a:r>
              <a:rPr lang="en-US" sz="3100" dirty="0"/>
              <a:t>Preacher’s Summary (11-12)</a:t>
            </a:r>
            <a:r>
              <a:rPr lang="en-US" dirty="0"/>
              <a:t/>
            </a:r>
            <a:br>
              <a:rPr lang="en-US" dirty="0"/>
            </a:br>
            <a:endParaRPr lang="en-US" dirty="0"/>
          </a:p>
        </p:txBody>
      </p:sp>
      <p:sp>
        <p:nvSpPr>
          <p:cNvPr id="3" name="Content Placeholder 2"/>
          <p:cNvSpPr>
            <a:spLocks noGrp="1"/>
          </p:cNvSpPr>
          <p:nvPr>
            <p:ph idx="1"/>
          </p:nvPr>
        </p:nvSpPr>
        <p:spPr>
          <a:xfrm>
            <a:off x="1435608" y="1447800"/>
            <a:ext cx="7498080" cy="5029200"/>
          </a:xfrm>
        </p:spPr>
        <p:txBody>
          <a:bodyPr>
            <a:noAutofit/>
          </a:bodyPr>
          <a:lstStyle/>
          <a:p>
            <a:r>
              <a:rPr lang="en-US" sz="2800" dirty="0" smtClean="0">
                <a:solidFill>
                  <a:schemeClr val="accent4">
                    <a:lumMod val="50000"/>
                  </a:schemeClr>
                </a:solidFill>
              </a:rPr>
              <a:t>“</a:t>
            </a:r>
            <a:r>
              <a:rPr lang="en-US" sz="2800" dirty="0" smtClean="0">
                <a:solidFill>
                  <a:schemeClr val="accent4">
                    <a:lumMod val="50000"/>
                  </a:schemeClr>
                </a:solidFill>
              </a:rPr>
              <a:t>Here, then, is Ecclesiastes.  It is a book for the modern man, trapped on the treadmill of life, blinded by humanism and materialism, trying to find answers without God</a:t>
            </a:r>
            <a:r>
              <a:rPr lang="en-US" sz="2800" dirty="0" smtClean="0">
                <a:solidFill>
                  <a:schemeClr val="accent4">
                    <a:lumMod val="50000"/>
                  </a:schemeClr>
                </a:solidFill>
              </a:rPr>
              <a:t>.”</a:t>
            </a:r>
          </a:p>
          <a:p>
            <a:r>
              <a:rPr lang="en-US" sz="2800" dirty="0" smtClean="0"/>
              <a:t>Most men are living the life of Solomon </a:t>
            </a:r>
          </a:p>
          <a:p>
            <a:r>
              <a:rPr lang="en-US" sz="2800" dirty="0" smtClean="0"/>
              <a:t>Looking for happiness in everything but God </a:t>
            </a:r>
          </a:p>
          <a:p>
            <a:r>
              <a:rPr lang="en-US" sz="2800" dirty="0" smtClean="0"/>
              <a:t>The backslidden saved man is trying to find it a career, an education, entertainment </a:t>
            </a:r>
          </a:p>
          <a:p>
            <a:r>
              <a:rPr lang="en-US" sz="2800" dirty="0" smtClean="0"/>
              <a:t>And the lost man is trying to find it drugs, alcohol, women </a:t>
            </a:r>
          </a:p>
          <a:p>
            <a:r>
              <a:rPr lang="en-US" sz="2800" dirty="0" smtClean="0"/>
              <a:t>But you will never find </a:t>
            </a:r>
            <a:r>
              <a:rPr lang="en-US" sz="2800" smtClean="0"/>
              <a:t>it until you find God </a:t>
            </a:r>
            <a:endParaRPr lang="en-US" sz="2800" dirty="0" smtClean="0"/>
          </a:p>
          <a:p>
            <a:endParaRPr lang="en-US" sz="2800" dirty="0"/>
          </a:p>
        </p:txBody>
      </p:sp>
    </p:spTree>
    <p:extLst>
      <p:ext uri="{BB962C8B-B14F-4D97-AF65-F5344CB8AC3E}">
        <p14:creationId xmlns:p14="http://schemas.microsoft.com/office/powerpoint/2010/main" val="3780199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p:txBody>
          <a:bodyPr>
            <a:normAutofit/>
          </a:bodyPr>
          <a:lstStyle/>
          <a:p>
            <a:r>
              <a:rPr lang="en-US" sz="2800" dirty="0"/>
              <a:t>The key word in Ecclesiastes is “vanity</a:t>
            </a:r>
            <a:r>
              <a:rPr lang="en-US" sz="2800" dirty="0" smtClean="0"/>
              <a:t>.”</a:t>
            </a:r>
            <a:endParaRPr lang="en-US" sz="2800" dirty="0"/>
          </a:p>
          <a:p>
            <a:r>
              <a:rPr lang="en-US" sz="2800" dirty="0">
                <a:solidFill>
                  <a:schemeClr val="accent4">
                    <a:lumMod val="50000"/>
                  </a:schemeClr>
                </a:solidFill>
              </a:rPr>
              <a:t> </a:t>
            </a:r>
            <a:r>
              <a:rPr lang="en-US" sz="2800" dirty="0" smtClean="0">
                <a:solidFill>
                  <a:schemeClr val="accent4">
                    <a:lumMod val="50000"/>
                  </a:schemeClr>
                </a:solidFill>
              </a:rPr>
              <a:t>“Vanity </a:t>
            </a:r>
            <a:r>
              <a:rPr lang="en-US" sz="2800" dirty="0">
                <a:solidFill>
                  <a:schemeClr val="accent4">
                    <a:lumMod val="50000"/>
                  </a:schemeClr>
                </a:solidFill>
              </a:rPr>
              <a:t>is the futile emptiness of trying to be happy </a:t>
            </a:r>
            <a:r>
              <a:rPr lang="en-US" sz="2800" dirty="0" smtClean="0">
                <a:solidFill>
                  <a:schemeClr val="accent4">
                    <a:lumMod val="50000"/>
                  </a:schemeClr>
                </a:solidFill>
              </a:rPr>
              <a:t>apart from </a:t>
            </a:r>
            <a:r>
              <a:rPr lang="en-US" sz="2800" dirty="0">
                <a:solidFill>
                  <a:schemeClr val="accent4">
                    <a:lumMod val="50000"/>
                  </a:schemeClr>
                </a:solidFill>
              </a:rPr>
              <a:t>God</a:t>
            </a:r>
            <a:r>
              <a:rPr lang="en-US" sz="2800" dirty="0" smtClean="0">
                <a:solidFill>
                  <a:schemeClr val="accent4">
                    <a:lumMod val="50000"/>
                  </a:schemeClr>
                </a:solidFill>
              </a:rPr>
              <a:t>.”</a:t>
            </a:r>
            <a:endParaRPr lang="en-US" sz="2800" dirty="0">
              <a:solidFill>
                <a:schemeClr val="accent4">
                  <a:lumMod val="50000"/>
                </a:schemeClr>
              </a:solidFill>
            </a:endParaRPr>
          </a:p>
          <a:p>
            <a:r>
              <a:rPr lang="en-US" sz="2800" dirty="0" smtClean="0"/>
              <a:t>The </a:t>
            </a:r>
            <a:r>
              <a:rPr lang="en-US" sz="2800" dirty="0"/>
              <a:t>word “vanity” occurs some 37 times in Ecclesiastes.</a:t>
            </a:r>
          </a:p>
          <a:p>
            <a:r>
              <a:rPr lang="en-US" sz="2800" dirty="0" smtClean="0"/>
              <a:t>Life </a:t>
            </a:r>
            <a:r>
              <a:rPr lang="en-US" sz="2800" dirty="0"/>
              <a:t>(“under the sun” is used 29 times) seems to be </a:t>
            </a:r>
            <a:r>
              <a:rPr lang="en-US" sz="2800" dirty="0" smtClean="0"/>
              <a:t>filled with: </a:t>
            </a:r>
          </a:p>
          <a:p>
            <a:pPr lvl="1"/>
            <a:r>
              <a:rPr lang="en-US" dirty="0" smtClean="0"/>
              <a:t>Inequities, changes </a:t>
            </a:r>
            <a:r>
              <a:rPr lang="en-US" dirty="0"/>
              <a:t>in </a:t>
            </a:r>
            <a:r>
              <a:rPr lang="en-US" dirty="0" smtClean="0"/>
              <a:t>fortune, uncertainties, violations </a:t>
            </a:r>
            <a:r>
              <a:rPr lang="en-US" dirty="0"/>
              <a:t>of justice</a:t>
            </a:r>
          </a:p>
        </p:txBody>
      </p:sp>
    </p:spTree>
    <p:extLst>
      <p:ext uri="{BB962C8B-B14F-4D97-AF65-F5344CB8AC3E}">
        <p14:creationId xmlns:p14="http://schemas.microsoft.com/office/powerpoint/2010/main" val="4257023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a:xfrm>
            <a:off x="1009442" y="1371600"/>
            <a:ext cx="7677357" cy="5029199"/>
          </a:xfrm>
        </p:spPr>
        <p:txBody>
          <a:bodyPr>
            <a:noAutofit/>
          </a:bodyPr>
          <a:lstStyle/>
          <a:p>
            <a:r>
              <a:rPr lang="en-US" sz="2800" dirty="0" smtClean="0"/>
              <a:t>The </a:t>
            </a:r>
            <a:r>
              <a:rPr lang="en-US" sz="2800" dirty="0"/>
              <a:t>Book of Ecclesiastes is the record of an intense </a:t>
            </a:r>
            <a:r>
              <a:rPr lang="en-US" sz="2800" dirty="0" smtClean="0"/>
              <a:t>search for </a:t>
            </a:r>
            <a:r>
              <a:rPr lang="en-US" sz="2800" dirty="0"/>
              <a:t>meaning and satisfaction in life on the earth.</a:t>
            </a:r>
          </a:p>
          <a:p>
            <a:r>
              <a:rPr lang="en-US" sz="2800" dirty="0" smtClean="0"/>
              <a:t>Life </a:t>
            </a:r>
            <a:r>
              <a:rPr lang="en-US" sz="2800" dirty="0"/>
              <a:t>lived without regard for God is life lived without value.</a:t>
            </a:r>
          </a:p>
          <a:p>
            <a:r>
              <a:rPr lang="en-US" sz="2800" dirty="0" smtClean="0"/>
              <a:t>When </a:t>
            </a:r>
            <a:r>
              <a:rPr lang="en-US" sz="2800" dirty="0"/>
              <a:t>life is viewed “under the sun,” it is declared to </a:t>
            </a:r>
            <a:r>
              <a:rPr lang="en-US" sz="2800" dirty="0" smtClean="0"/>
              <a:t>be empty.</a:t>
            </a:r>
          </a:p>
          <a:p>
            <a:r>
              <a:rPr lang="en-US" sz="2800" dirty="0">
                <a:solidFill>
                  <a:srgbClr val="0070C0"/>
                </a:solidFill>
              </a:rPr>
              <a:t>(</a:t>
            </a:r>
            <a:r>
              <a:rPr lang="en-US" sz="2800" dirty="0" err="1">
                <a:solidFill>
                  <a:srgbClr val="0070C0"/>
                </a:solidFill>
              </a:rPr>
              <a:t>Ecc</a:t>
            </a:r>
            <a:r>
              <a:rPr lang="en-US" sz="2800" dirty="0">
                <a:solidFill>
                  <a:srgbClr val="0070C0"/>
                </a:solidFill>
              </a:rPr>
              <a:t> 1:9)  The thing that hath been, it is that which shall be; and that which is done is that which shall be done: and there is no new thing under the sun</a:t>
            </a:r>
            <a:r>
              <a:rPr lang="en-US" sz="2800" dirty="0" smtClean="0">
                <a:solidFill>
                  <a:srgbClr val="0070C0"/>
                </a:solidFill>
              </a:rPr>
              <a:t>.</a:t>
            </a:r>
            <a:endParaRPr lang="en-US" sz="2800" dirty="0">
              <a:solidFill>
                <a:srgbClr val="0070C0"/>
              </a:solidFill>
            </a:endParaRPr>
          </a:p>
        </p:txBody>
      </p:sp>
    </p:spTree>
    <p:extLst>
      <p:ext uri="{BB962C8B-B14F-4D97-AF65-F5344CB8AC3E}">
        <p14:creationId xmlns:p14="http://schemas.microsoft.com/office/powerpoint/2010/main" val="293769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a:t>
            </a:r>
            <a:endParaRPr lang="en-US" dirty="0"/>
          </a:p>
        </p:txBody>
      </p:sp>
      <p:sp>
        <p:nvSpPr>
          <p:cNvPr id="3" name="Content Placeholder 2"/>
          <p:cNvSpPr>
            <a:spLocks noGrp="1"/>
          </p:cNvSpPr>
          <p:nvPr>
            <p:ph idx="1"/>
          </p:nvPr>
        </p:nvSpPr>
        <p:spPr/>
        <p:txBody>
          <a:bodyPr>
            <a:normAutofit/>
          </a:bodyPr>
          <a:lstStyle/>
          <a:p>
            <a:r>
              <a:rPr lang="en-US" sz="2800" dirty="0"/>
              <a:t>When life is viewed from God’s perspective (“Above the sun”), it takes on a new and special meaning</a:t>
            </a:r>
            <a:r>
              <a:rPr lang="en-US" sz="2800" dirty="0" smtClean="0"/>
              <a:t>.</a:t>
            </a:r>
          </a:p>
          <a:p>
            <a:r>
              <a:rPr lang="en-US" sz="2800" dirty="0">
                <a:solidFill>
                  <a:srgbClr val="0070C0"/>
                </a:solidFill>
              </a:rPr>
              <a:t>(</a:t>
            </a:r>
            <a:r>
              <a:rPr lang="en-US" sz="2800" dirty="0" err="1">
                <a:solidFill>
                  <a:srgbClr val="0070C0"/>
                </a:solidFill>
              </a:rPr>
              <a:t>Ecc</a:t>
            </a:r>
            <a:r>
              <a:rPr lang="en-US" sz="2800" dirty="0">
                <a:solidFill>
                  <a:srgbClr val="0070C0"/>
                </a:solidFill>
              </a:rPr>
              <a:t> 2:24)  There is nothing better for a man, than that he should eat and drink, and that he should make his soul enjoy good in his </a:t>
            </a:r>
            <a:r>
              <a:rPr lang="en-US" sz="2800" dirty="0" err="1">
                <a:solidFill>
                  <a:srgbClr val="0070C0"/>
                </a:solidFill>
              </a:rPr>
              <a:t>labour</a:t>
            </a:r>
            <a:r>
              <a:rPr lang="en-US" sz="2800" dirty="0">
                <a:solidFill>
                  <a:srgbClr val="0070C0"/>
                </a:solidFill>
              </a:rPr>
              <a:t>. This also I saw, that it was from the hand of God</a:t>
            </a:r>
            <a:r>
              <a:rPr lang="en-US" sz="2800" dirty="0" smtClean="0">
                <a:solidFill>
                  <a:srgbClr val="0070C0"/>
                </a:solidFill>
              </a:rPr>
              <a:t>.</a:t>
            </a:r>
            <a:endParaRPr lang="en-US" sz="2800" dirty="0">
              <a:solidFill>
                <a:srgbClr val="0070C0"/>
              </a:solidFill>
            </a:endParaRPr>
          </a:p>
          <a:p>
            <a:r>
              <a:rPr lang="en-US" sz="2800" dirty="0"/>
              <a:t>Vanity is the futile emptiness of trying to be happy apart from God</a:t>
            </a:r>
            <a:r>
              <a:rPr lang="en-US" sz="2800" dirty="0" smtClean="0"/>
              <a:t>.</a:t>
            </a:r>
            <a:endParaRPr lang="en-US" sz="2800" dirty="0"/>
          </a:p>
        </p:txBody>
      </p:sp>
    </p:spTree>
    <p:extLst>
      <p:ext uri="{BB962C8B-B14F-4D97-AF65-F5344CB8AC3E}">
        <p14:creationId xmlns:p14="http://schemas.microsoft.com/office/powerpoint/2010/main" val="1934841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a:xfrm>
            <a:off x="1435608" y="1143000"/>
            <a:ext cx="7498080" cy="5105400"/>
          </a:xfrm>
        </p:spPr>
        <p:txBody>
          <a:bodyPr>
            <a:noAutofit/>
          </a:bodyPr>
          <a:lstStyle/>
          <a:p>
            <a:r>
              <a:rPr lang="en-US" sz="2600" dirty="0" smtClean="0"/>
              <a:t>Why it was written</a:t>
            </a:r>
          </a:p>
          <a:p>
            <a:pPr lvl="1"/>
            <a:r>
              <a:rPr lang="en-US" sz="2600" i="1" dirty="0" smtClean="0">
                <a:solidFill>
                  <a:srgbClr val="FF0000"/>
                </a:solidFill>
              </a:rPr>
              <a:t>Historical purpose – </a:t>
            </a:r>
            <a:r>
              <a:rPr lang="en-US" sz="2600" dirty="0" smtClean="0"/>
              <a:t>a text book on the true philosophy of life, on the answer to the question about life's </a:t>
            </a:r>
            <a:r>
              <a:rPr lang="en-US" sz="2600" i="1" dirty="0" err="1" smtClean="0"/>
              <a:t>summum</a:t>
            </a:r>
            <a:r>
              <a:rPr lang="en-US" sz="2600" i="1" dirty="0" smtClean="0"/>
              <a:t> </a:t>
            </a:r>
            <a:r>
              <a:rPr lang="en-US" sz="2600" i="1" dirty="0" err="1" smtClean="0"/>
              <a:t>bonum</a:t>
            </a:r>
            <a:r>
              <a:rPr lang="en-US" sz="2600" i="1" dirty="0" smtClean="0"/>
              <a:t> (greater good)</a:t>
            </a:r>
            <a:endParaRPr lang="en-US" sz="2600" i="1" dirty="0" smtClean="0"/>
          </a:p>
          <a:p>
            <a:pPr lvl="1"/>
            <a:r>
              <a:rPr lang="en-US" sz="2600" i="1" dirty="0" smtClean="0">
                <a:solidFill>
                  <a:srgbClr val="FF0000"/>
                </a:solidFill>
              </a:rPr>
              <a:t>Doctrinal purpose </a:t>
            </a:r>
            <a:r>
              <a:rPr lang="en-US" sz="2600" dirty="0" smtClean="0"/>
              <a:t>– fundamental teaching is twofold</a:t>
            </a:r>
          </a:p>
          <a:p>
            <a:pPr lvl="2"/>
            <a:r>
              <a:rPr lang="en-US" sz="2600" u="sng" dirty="0" smtClean="0"/>
              <a:t>Negatively</a:t>
            </a:r>
            <a:r>
              <a:rPr lang="en-US" sz="2600" dirty="0" smtClean="0"/>
              <a:t> – no true happiness is found in what the world has to offer </a:t>
            </a:r>
          </a:p>
          <a:p>
            <a:pPr lvl="2"/>
            <a:r>
              <a:rPr lang="en-US" sz="2600" u="sng" dirty="0" smtClean="0"/>
              <a:t>Positively</a:t>
            </a:r>
            <a:r>
              <a:rPr lang="en-US" sz="2600" dirty="0" smtClean="0"/>
              <a:t> – true satisfaction is found </a:t>
            </a:r>
            <a:r>
              <a:rPr lang="en-US" sz="2600" dirty="0" smtClean="0"/>
              <a:t>in </a:t>
            </a:r>
            <a:r>
              <a:rPr lang="en-US" sz="2600" dirty="0" smtClean="0"/>
              <a:t>God</a:t>
            </a:r>
          </a:p>
          <a:p>
            <a:pPr lvl="2"/>
            <a:r>
              <a:rPr lang="en-US" sz="2600" dirty="0" smtClean="0"/>
              <a:t>Other doctrinal teachings  -the fear of God is the beginning of wisdom, God’s sovereignty, human depravity, divine sagacity (wisdom), and death’s finality</a:t>
            </a:r>
          </a:p>
        </p:txBody>
      </p:sp>
    </p:spTree>
    <p:extLst>
      <p:ext uri="{BB962C8B-B14F-4D97-AF65-F5344CB8AC3E}">
        <p14:creationId xmlns:p14="http://schemas.microsoft.com/office/powerpoint/2010/main" val="68202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Facts </a:t>
            </a:r>
            <a:endParaRPr lang="en-US" dirty="0"/>
          </a:p>
        </p:txBody>
      </p:sp>
      <p:sp>
        <p:nvSpPr>
          <p:cNvPr id="3" name="Content Placeholder 2"/>
          <p:cNvSpPr>
            <a:spLocks noGrp="1"/>
          </p:cNvSpPr>
          <p:nvPr>
            <p:ph idx="1"/>
          </p:nvPr>
        </p:nvSpPr>
        <p:spPr/>
        <p:txBody>
          <a:bodyPr>
            <a:normAutofit/>
          </a:bodyPr>
          <a:lstStyle/>
          <a:p>
            <a:r>
              <a:rPr lang="en-US" b="1" u="sng" dirty="0" smtClean="0"/>
              <a:t>Why it was written</a:t>
            </a:r>
          </a:p>
          <a:p>
            <a:pPr lvl="1"/>
            <a:r>
              <a:rPr lang="en-US" sz="3200" i="1" dirty="0" smtClean="0">
                <a:solidFill>
                  <a:srgbClr val="FF0000"/>
                </a:solidFill>
              </a:rPr>
              <a:t>Christological purpose </a:t>
            </a:r>
            <a:r>
              <a:rPr lang="en-US" sz="3200" dirty="0" smtClean="0"/>
              <a:t>– The person of Christ stands out in 2 significant ways </a:t>
            </a:r>
          </a:p>
          <a:p>
            <a:pPr lvl="2"/>
            <a:r>
              <a:rPr lang="en-US" sz="3200" dirty="0" smtClean="0"/>
              <a:t>He is the greatest good, the ultimate satisfaction for which the believer aspires</a:t>
            </a:r>
          </a:p>
          <a:p>
            <a:pPr lvl="2"/>
            <a:r>
              <a:rPr lang="en-US" sz="3200" dirty="0" smtClean="0"/>
              <a:t>Christ is the “one shepherd” or the teacher whom the wisdom of the books comes </a:t>
            </a:r>
          </a:p>
        </p:txBody>
      </p:sp>
    </p:spTree>
    <p:extLst>
      <p:ext uri="{BB962C8B-B14F-4D97-AF65-F5344CB8AC3E}">
        <p14:creationId xmlns:p14="http://schemas.microsoft.com/office/powerpoint/2010/main" val="2482906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Book of Regrets</a:t>
            </a:r>
            <a:endParaRPr lang="en-US" dirty="0"/>
          </a:p>
        </p:txBody>
      </p:sp>
      <p:sp>
        <p:nvSpPr>
          <p:cNvPr id="3" name="Content Placeholder 2"/>
          <p:cNvSpPr>
            <a:spLocks noGrp="1"/>
          </p:cNvSpPr>
          <p:nvPr>
            <p:ph idx="1"/>
          </p:nvPr>
        </p:nvSpPr>
        <p:spPr>
          <a:xfrm>
            <a:off x="1435608" y="1447800"/>
            <a:ext cx="7498080" cy="5181600"/>
          </a:xfrm>
        </p:spPr>
        <p:txBody>
          <a:bodyPr>
            <a:normAutofit lnSpcReduction="10000"/>
          </a:bodyPr>
          <a:lstStyle/>
          <a:p>
            <a:r>
              <a:rPr lang="en-US" sz="2800" dirty="0" smtClean="0"/>
              <a:t>Solomon Began well</a:t>
            </a:r>
          </a:p>
          <a:p>
            <a:r>
              <a:rPr lang="en-US" sz="2800" dirty="0" smtClean="0"/>
              <a:t>His father David was the greatest King in Israel’s history</a:t>
            </a:r>
          </a:p>
          <a:p>
            <a:r>
              <a:rPr lang="en-US" sz="2800" dirty="0" smtClean="0"/>
              <a:t>Although he had some personal failures he was a great saint of the Old Testament</a:t>
            </a:r>
          </a:p>
          <a:p>
            <a:r>
              <a:rPr lang="en-US" sz="2800" dirty="0" smtClean="0"/>
              <a:t>Solomon began his reign with the </a:t>
            </a:r>
            <a:r>
              <a:rPr lang="en-US" sz="2800" dirty="0" smtClean="0"/>
              <a:t>blessings </a:t>
            </a:r>
            <a:r>
              <a:rPr lang="en-US" sz="2800" dirty="0" smtClean="0"/>
              <a:t>of God upon </a:t>
            </a:r>
            <a:r>
              <a:rPr lang="en-US" sz="2800" dirty="0" smtClean="0"/>
              <a:t>him but things changed </a:t>
            </a:r>
          </a:p>
          <a:p>
            <a:r>
              <a:rPr lang="en-US" sz="2800" dirty="0" smtClean="0">
                <a:solidFill>
                  <a:schemeClr val="accent4">
                    <a:lumMod val="50000"/>
                  </a:schemeClr>
                </a:solidFill>
              </a:rPr>
              <a:t>“as the years slipped away he made many sad and serious mistakes.  He entered into political marriages, for instance, with the daughters of pagan kings and allowed these foreign women to import their vile religions into Israel”</a:t>
            </a:r>
            <a:endParaRPr lang="en-US" sz="2800" dirty="0" smtClean="0">
              <a:solidFill>
                <a:schemeClr val="accent4">
                  <a:lumMod val="50000"/>
                </a:schemeClr>
              </a:solidFill>
            </a:endParaRPr>
          </a:p>
        </p:txBody>
      </p:sp>
    </p:spTree>
    <p:extLst>
      <p:ext uri="{BB962C8B-B14F-4D97-AF65-F5344CB8AC3E}">
        <p14:creationId xmlns:p14="http://schemas.microsoft.com/office/powerpoint/2010/main" val="1777634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Book of Regrets</a:t>
            </a:r>
            <a:endParaRPr lang="en-US" dirty="0"/>
          </a:p>
        </p:txBody>
      </p:sp>
      <p:sp>
        <p:nvSpPr>
          <p:cNvPr id="3" name="Content Placeholder 2"/>
          <p:cNvSpPr>
            <a:spLocks noGrp="1"/>
          </p:cNvSpPr>
          <p:nvPr>
            <p:ph idx="1"/>
          </p:nvPr>
        </p:nvSpPr>
        <p:spPr>
          <a:xfrm>
            <a:off x="1435608" y="1447800"/>
            <a:ext cx="7498080" cy="5105400"/>
          </a:xfrm>
        </p:spPr>
        <p:txBody>
          <a:bodyPr>
            <a:normAutofit fontScale="92500" lnSpcReduction="10000"/>
          </a:bodyPr>
          <a:lstStyle/>
          <a:p>
            <a:r>
              <a:rPr lang="en-US" dirty="0" smtClean="0"/>
              <a:t>He married the daughters of the pagan kings which opened the door for the pagan religions of the foreign wives to enter Israel</a:t>
            </a:r>
          </a:p>
          <a:p>
            <a:r>
              <a:rPr lang="en-US" dirty="0" smtClean="0"/>
              <a:t>He multiplied his slaves</a:t>
            </a:r>
          </a:p>
          <a:p>
            <a:r>
              <a:rPr lang="en-US" dirty="0" smtClean="0"/>
              <a:t>Began stiff taxation </a:t>
            </a:r>
          </a:p>
          <a:p>
            <a:r>
              <a:rPr lang="en-US" dirty="0" smtClean="0"/>
              <a:t>And eventually fell into the </a:t>
            </a:r>
            <a:r>
              <a:rPr lang="en-US" dirty="0" err="1" smtClean="0"/>
              <a:t>paganistic</a:t>
            </a:r>
            <a:r>
              <a:rPr lang="en-US" dirty="0" smtClean="0"/>
              <a:t> worship of his </a:t>
            </a:r>
            <a:r>
              <a:rPr lang="en-US" dirty="0" smtClean="0"/>
              <a:t>wives</a:t>
            </a:r>
          </a:p>
          <a:p>
            <a:r>
              <a:rPr lang="en-US" dirty="0" smtClean="0">
                <a:solidFill>
                  <a:schemeClr val="accent4">
                    <a:lumMod val="50000"/>
                  </a:schemeClr>
                </a:solidFill>
              </a:rPr>
              <a:t>“it is against this background of wisdom and wealth, women and false worship that the books of Solomon should be read” </a:t>
            </a:r>
            <a:endParaRPr lang="en-US" dirty="0" smtClean="0">
              <a:solidFill>
                <a:schemeClr val="accent4">
                  <a:lumMod val="50000"/>
                </a:schemeClr>
              </a:solidFill>
            </a:endParaRPr>
          </a:p>
          <a:p>
            <a:r>
              <a:rPr lang="en-US" dirty="0" smtClean="0"/>
              <a:t>Fable of the spider </a:t>
            </a:r>
            <a:endParaRPr lang="en-US" dirty="0" smtClean="0"/>
          </a:p>
          <a:p>
            <a:endParaRPr lang="en-US" sz="2400" dirty="0"/>
          </a:p>
        </p:txBody>
      </p:sp>
    </p:spTree>
    <p:extLst>
      <p:ext uri="{BB962C8B-B14F-4D97-AF65-F5344CB8AC3E}">
        <p14:creationId xmlns:p14="http://schemas.microsoft.com/office/powerpoint/2010/main" val="925642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418</TotalTime>
  <Words>2002</Words>
  <Application>Microsoft Office PowerPoint</Application>
  <PresentationFormat>On-screen Show (4:3)</PresentationFormat>
  <Paragraphs>153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Solstice</vt:lpstr>
      <vt:lpstr>Ecclesiastes </vt:lpstr>
      <vt:lpstr>Interesting Facts</vt:lpstr>
      <vt:lpstr>Interesting Facts </vt:lpstr>
      <vt:lpstr>Interesting Facts</vt:lpstr>
      <vt:lpstr>Interesting Facts</vt:lpstr>
      <vt:lpstr>Interesting Facts </vt:lpstr>
      <vt:lpstr>Interesting Facts </vt:lpstr>
      <vt:lpstr>A Book of Regrets</vt:lpstr>
      <vt:lpstr>A Book of Regrets</vt:lpstr>
      <vt:lpstr>A Book of Regrets</vt:lpstr>
      <vt:lpstr>A Book of Regrets</vt:lpstr>
      <vt:lpstr>A Book of Regrets</vt:lpstr>
      <vt:lpstr>Outline</vt:lpstr>
      <vt:lpstr>I.  The Preacher’s Subject (1:1-11)</vt:lpstr>
      <vt:lpstr>I.  The Preacher’s Subject (1:1-11)</vt:lpstr>
      <vt:lpstr> II.  The Preacher’s Sermon (1:12-10:20) </vt:lpstr>
      <vt:lpstr> II.  The Preacher’s Sermon (1:12-10:20) </vt:lpstr>
      <vt:lpstr> II.  The Preacher’s Sermon (1:12-10:20) </vt:lpstr>
      <vt:lpstr> II.  The Preacher’s Sermon (1:12-10:20) </vt:lpstr>
      <vt:lpstr> II.  The Preacher’s Sermon (1:12-10:20) </vt:lpstr>
      <vt:lpstr> II.  The Preacher’s Sermon (1:12-10:20) </vt:lpstr>
      <vt:lpstr> II.  The Preacher’s Sermon (1:12-10:20) </vt:lpstr>
      <vt:lpstr> III.  The Preacher’s Summary (11-12) </vt:lpstr>
      <vt:lpstr> III.  The Preacher’s Summary (11-12) </vt:lpstr>
      <vt:lpstr> III.  The Preacher’s Summary (11-12) </vt:lpstr>
      <vt:lpstr> III.  The Preacher’s Summary (11-12)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Ecclesiastes </dc:title>
  <dc:creator>Jason Sparks </dc:creator>
  <cp:lastModifiedBy>Jason Sparks </cp:lastModifiedBy>
  <cp:revision>29</cp:revision>
  <dcterms:created xsi:type="dcterms:W3CDTF">2014-01-27T03:21:59Z</dcterms:created>
  <dcterms:modified xsi:type="dcterms:W3CDTF">2017-02-01T20:03:40Z</dcterms:modified>
</cp:coreProperties>
</file>