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 id="266" r:id="rId11"/>
    <p:sldId id="291" r:id="rId12"/>
    <p:sldId id="292" r:id="rId13"/>
    <p:sldId id="267" r:id="rId14"/>
    <p:sldId id="268" r:id="rId15"/>
    <p:sldId id="269" r:id="rId16"/>
    <p:sldId id="270" r:id="rId17"/>
    <p:sldId id="271" r:id="rId18"/>
    <p:sldId id="272" r:id="rId19"/>
    <p:sldId id="273" r:id="rId20"/>
    <p:sldId id="274" r:id="rId21"/>
    <p:sldId id="293" r:id="rId22"/>
    <p:sldId id="275" r:id="rId23"/>
    <p:sldId id="276" r:id="rId24"/>
    <p:sldId id="277" r:id="rId25"/>
    <p:sldId id="278" r:id="rId26"/>
    <p:sldId id="279" r:id="rId27"/>
    <p:sldId id="294" r:id="rId28"/>
    <p:sldId id="280"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4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C2F118-CBD4-4870-89A0-F7356E3B005A}" type="datetimeFigureOut">
              <a:rPr lang="en-US" smtClean="0"/>
              <a:pPr/>
              <a:t>3/22/2017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18CB01-D6F1-4EE2-AD6C-594E5604BBC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C2F118-CBD4-4870-89A0-F7356E3B005A}"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8CB01-D6F1-4EE2-AD6C-594E5604BB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418CB01-D6F1-4EE2-AD6C-594E5604BBC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C2F118-CBD4-4870-89A0-F7356E3B005A}"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C2F118-CBD4-4870-89A0-F7356E3B005A}"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418CB01-D6F1-4EE2-AD6C-594E5604BBC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9C2F118-CBD4-4870-89A0-F7356E3B005A}" type="datetimeFigureOut">
              <a:rPr lang="en-US" smtClean="0"/>
              <a:pPr/>
              <a:t>3/22/2017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18CB01-D6F1-4EE2-AD6C-594E5604BBC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9C2F118-CBD4-4870-89A0-F7356E3B005A}" type="datetimeFigureOut">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8CB01-D6F1-4EE2-AD6C-594E5604BBC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C2F118-CBD4-4870-89A0-F7356E3B005A}" type="datetimeFigureOut">
              <a:rPr lang="en-US" smtClean="0"/>
              <a:pPr/>
              <a:t>3/22/2017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418CB01-D6F1-4EE2-AD6C-594E5604BBC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C2F118-CBD4-4870-89A0-F7356E3B005A}" type="datetimeFigureOut">
              <a:rPr lang="en-US" smtClean="0"/>
              <a:pPr/>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418CB01-D6F1-4EE2-AD6C-594E5604BB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9C2F118-CBD4-4870-89A0-F7356E3B005A}" type="datetimeFigureOut">
              <a:rPr lang="en-US" smtClean="0"/>
              <a:pPr/>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418CB01-D6F1-4EE2-AD6C-594E5604BB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418CB01-D6F1-4EE2-AD6C-594E5604BBC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9C2F118-CBD4-4870-89A0-F7356E3B005A}" type="datetimeFigureOut">
              <a:rPr lang="en-US" smtClean="0"/>
              <a:pPr/>
              <a:t>3/22/2017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418CB01-D6F1-4EE2-AD6C-594E5604BBC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9C2F118-CBD4-4870-89A0-F7356E3B005A}" type="datetimeFigureOut">
              <a:rPr lang="en-US" smtClean="0"/>
              <a:pPr/>
              <a:t>3/22/2017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9C2F118-CBD4-4870-89A0-F7356E3B005A}" type="datetimeFigureOut">
              <a:rPr lang="en-US" smtClean="0"/>
              <a:pPr/>
              <a:t>3/22/2017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418CB01-D6F1-4EE2-AD6C-594E5604BBC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Exile Prophet </a:t>
            </a:r>
            <a:endParaRPr lang="en-US" dirty="0"/>
          </a:p>
        </p:txBody>
      </p:sp>
      <p:sp>
        <p:nvSpPr>
          <p:cNvPr id="2" name="Title 1"/>
          <p:cNvSpPr>
            <a:spLocks noGrp="1"/>
          </p:cNvSpPr>
          <p:nvPr>
            <p:ph type="ctrTitle"/>
          </p:nvPr>
        </p:nvSpPr>
        <p:spPr/>
        <p:txBody>
          <a:bodyPr/>
          <a:lstStyle/>
          <a:p>
            <a:r>
              <a:rPr lang="en-US" sz="7200" dirty="0" smtClean="0"/>
              <a:t>Ezekiel</a:t>
            </a:r>
            <a:endParaRPr lang="en-US" sz="7200" dirty="0"/>
          </a:p>
        </p:txBody>
      </p:sp>
    </p:spTree>
    <p:extLst>
      <p:ext uri="{BB962C8B-B14F-4D97-AF65-F5344CB8AC3E}">
        <p14:creationId xmlns:p14="http://schemas.microsoft.com/office/powerpoint/2010/main" xmlns="" val="1726934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797552"/>
          </a:xfrm>
        </p:spPr>
        <p:txBody>
          <a:bodyPr>
            <a:noAutofit/>
          </a:bodyPr>
          <a:lstStyle/>
          <a:p>
            <a:pPr lvl="1"/>
            <a:r>
              <a:rPr lang="en-US" sz="2500" dirty="0" smtClean="0"/>
              <a:t>They had 4 wings and 4 hands symbolic of capacity for service</a:t>
            </a:r>
          </a:p>
          <a:p>
            <a:pPr lvl="1"/>
            <a:r>
              <a:rPr lang="en-US" sz="2500" dirty="0" smtClean="0"/>
              <a:t>Beside the Cherubim were wheels </a:t>
            </a:r>
          </a:p>
          <a:p>
            <a:pPr lvl="1"/>
            <a:r>
              <a:rPr lang="en-US" sz="2500" dirty="0" smtClean="0"/>
              <a:t>“They reach down to earth and touched the very heaven”</a:t>
            </a:r>
          </a:p>
          <a:p>
            <a:pPr lvl="1"/>
            <a:r>
              <a:rPr lang="en-US" sz="2500" dirty="0" smtClean="0"/>
              <a:t>With the wheels </a:t>
            </a:r>
            <a:r>
              <a:rPr lang="en-US" sz="2500" dirty="0" smtClean="0"/>
              <a:t>that </a:t>
            </a:r>
            <a:r>
              <a:rPr lang="en-US" sz="2500" dirty="0" smtClean="0"/>
              <a:t>could move in 4 directions</a:t>
            </a:r>
          </a:p>
          <a:p>
            <a:pPr lvl="1"/>
            <a:r>
              <a:rPr lang="en-US" sz="2500" dirty="0" smtClean="0"/>
              <a:t>There were eyes in the rims looking in all directions</a:t>
            </a:r>
          </a:p>
          <a:p>
            <a:pPr lvl="1"/>
            <a:r>
              <a:rPr lang="en-US" sz="2500" dirty="0" smtClean="0"/>
              <a:t>The wheels were filled with the life of creatures </a:t>
            </a:r>
          </a:p>
          <a:p>
            <a:pPr lvl="1"/>
            <a:r>
              <a:rPr lang="en-US" sz="2500" dirty="0" smtClean="0"/>
              <a:t>And finally he saw the “throne of the man”</a:t>
            </a:r>
          </a:p>
          <a:p>
            <a:r>
              <a:rPr lang="en-US" sz="2500" dirty="0" smtClean="0"/>
              <a:t>What does it all mean </a:t>
            </a:r>
          </a:p>
          <a:p>
            <a:pPr lvl="1"/>
            <a:r>
              <a:rPr lang="en-US" sz="2500" dirty="0" smtClean="0"/>
              <a:t>Judgment was getting ready to overtake the earth </a:t>
            </a:r>
          </a:p>
        </p:txBody>
      </p:sp>
    </p:spTree>
    <p:extLst>
      <p:ext uri="{BB962C8B-B14F-4D97-AF65-F5344CB8AC3E}">
        <p14:creationId xmlns:p14="http://schemas.microsoft.com/office/powerpoint/2010/main" xmlns="" val="5833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jpg"/>
          <p:cNvPicPr>
            <a:picLocks noGrp="1" noChangeAspect="1"/>
          </p:cNvPicPr>
          <p:nvPr>
            <p:ph sz="quarter" idx="1"/>
          </p:nvPr>
        </p:nvPicPr>
        <p:blipFill>
          <a:blip r:embed="rId2" cstate="print"/>
          <a:stretch>
            <a:fillRect/>
          </a:stretch>
        </p:blipFill>
        <p:spPr>
          <a:xfrm>
            <a:off x="1066800" y="1600200"/>
            <a:ext cx="7254081" cy="468005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sz="quarter" idx="1"/>
          </p:nvPr>
        </p:nvPicPr>
        <p:blipFill>
          <a:blip r:embed="rId2" cstate="print"/>
          <a:stretch>
            <a:fillRect/>
          </a:stretch>
        </p:blipFill>
        <p:spPr>
          <a:xfrm>
            <a:off x="1600200" y="1524000"/>
            <a:ext cx="6396831" cy="4791449"/>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949952"/>
          </a:xfrm>
        </p:spPr>
        <p:txBody>
          <a:bodyPr>
            <a:normAutofit lnSpcReduction="10000"/>
          </a:bodyPr>
          <a:lstStyle/>
          <a:p>
            <a:pPr lvl="1"/>
            <a:r>
              <a:rPr lang="en-US" sz="2600" dirty="0" smtClean="0">
                <a:solidFill>
                  <a:srgbClr val="00B050"/>
                </a:solidFill>
              </a:rPr>
              <a:t>“The judgment was the expression of God’s Government”</a:t>
            </a:r>
          </a:p>
          <a:p>
            <a:pPr lvl="1"/>
            <a:r>
              <a:rPr lang="en-US" sz="2600" dirty="0" smtClean="0">
                <a:solidFill>
                  <a:srgbClr val="00B050"/>
                </a:solidFill>
              </a:rPr>
              <a:t> “Behind the events on earth is the vast machinery of the government of God”</a:t>
            </a:r>
          </a:p>
          <a:p>
            <a:pPr lvl="1"/>
            <a:r>
              <a:rPr lang="en-US" sz="2600" dirty="0" smtClean="0">
                <a:solidFill>
                  <a:srgbClr val="00B050"/>
                </a:solidFill>
              </a:rPr>
              <a:t>These wheels are the wheels of divine government that touch both the heavens and the earth </a:t>
            </a:r>
          </a:p>
          <a:p>
            <a:pPr lvl="1"/>
            <a:r>
              <a:rPr lang="en-US" sz="2600" dirty="0" smtClean="0">
                <a:solidFill>
                  <a:srgbClr val="00B050"/>
                </a:solidFill>
              </a:rPr>
              <a:t>The wheels connect the events on earth to the Cherubim and in turn connect them to God</a:t>
            </a:r>
          </a:p>
          <a:p>
            <a:pPr lvl="1"/>
            <a:r>
              <a:rPr lang="en-US" sz="2600" dirty="0" smtClean="0"/>
              <a:t>As soon as Ezekiel saw the vision he fell on his face </a:t>
            </a:r>
          </a:p>
          <a:p>
            <a:r>
              <a:rPr lang="en-US" sz="2600" dirty="0" smtClean="0"/>
              <a:t>God then commanded him to get up </a:t>
            </a:r>
          </a:p>
          <a:p>
            <a:r>
              <a:rPr lang="en-US" sz="2600" dirty="0">
                <a:solidFill>
                  <a:srgbClr val="0070C0"/>
                </a:solidFill>
              </a:rPr>
              <a:t>(</a:t>
            </a:r>
            <a:r>
              <a:rPr lang="en-US" sz="2600" dirty="0" err="1">
                <a:solidFill>
                  <a:srgbClr val="0070C0"/>
                </a:solidFill>
              </a:rPr>
              <a:t>Eze</a:t>
            </a:r>
            <a:r>
              <a:rPr lang="en-US" sz="2600" dirty="0">
                <a:solidFill>
                  <a:srgbClr val="0070C0"/>
                </a:solidFill>
              </a:rPr>
              <a:t> 2:1)  And he said unto me, Son of man, stand upon thy feet, and I will speak unto thee.</a:t>
            </a:r>
          </a:p>
          <a:p>
            <a:pPr marL="0" indent="0">
              <a:buNone/>
            </a:pPr>
            <a:endParaRPr lang="en-US" dirty="0" smtClean="0"/>
          </a:p>
          <a:p>
            <a:pPr lvl="1"/>
            <a:endParaRPr lang="en-US" dirty="0" smtClean="0"/>
          </a:p>
        </p:txBody>
      </p:sp>
    </p:spTree>
    <p:extLst>
      <p:ext uri="{BB962C8B-B14F-4D97-AF65-F5344CB8AC3E}">
        <p14:creationId xmlns:p14="http://schemas.microsoft.com/office/powerpoint/2010/main" xmlns="" val="1488620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797552"/>
          </a:xfrm>
        </p:spPr>
        <p:txBody>
          <a:bodyPr>
            <a:normAutofit fontScale="85000" lnSpcReduction="20000"/>
          </a:bodyPr>
          <a:lstStyle/>
          <a:p>
            <a:r>
              <a:rPr lang="en-US" sz="3300" dirty="0" smtClean="0">
                <a:solidFill>
                  <a:srgbClr val="0070C0"/>
                </a:solidFill>
              </a:rPr>
              <a:t>(</a:t>
            </a:r>
            <a:r>
              <a:rPr lang="en-US" sz="3300" dirty="0" err="1" smtClean="0">
                <a:solidFill>
                  <a:srgbClr val="0070C0"/>
                </a:solidFill>
              </a:rPr>
              <a:t>Eze</a:t>
            </a:r>
            <a:r>
              <a:rPr lang="en-US" sz="3300" dirty="0" smtClean="0">
                <a:solidFill>
                  <a:srgbClr val="0070C0"/>
                </a:solidFill>
              </a:rPr>
              <a:t> 2:2)  And the spirit entered into me when he </a:t>
            </a:r>
            <a:r>
              <a:rPr lang="en-US" sz="3300" dirty="0" err="1" smtClean="0">
                <a:solidFill>
                  <a:srgbClr val="0070C0"/>
                </a:solidFill>
              </a:rPr>
              <a:t>spake</a:t>
            </a:r>
            <a:r>
              <a:rPr lang="en-US" sz="3300" dirty="0" smtClean="0">
                <a:solidFill>
                  <a:srgbClr val="0070C0"/>
                </a:solidFill>
              </a:rPr>
              <a:t> unto me, and set me upon my feet, that I heard him that </a:t>
            </a:r>
            <a:r>
              <a:rPr lang="en-US" sz="3300" dirty="0" err="1" smtClean="0">
                <a:solidFill>
                  <a:srgbClr val="0070C0"/>
                </a:solidFill>
              </a:rPr>
              <a:t>spake</a:t>
            </a:r>
            <a:r>
              <a:rPr lang="en-US" sz="3300" dirty="0" smtClean="0">
                <a:solidFill>
                  <a:srgbClr val="0070C0"/>
                </a:solidFill>
              </a:rPr>
              <a:t> unto me</a:t>
            </a:r>
            <a:r>
              <a:rPr lang="en-US" sz="3300" dirty="0" smtClean="0">
                <a:solidFill>
                  <a:srgbClr val="0070C0"/>
                </a:solidFill>
              </a:rPr>
              <a:t>.</a:t>
            </a:r>
            <a:endParaRPr lang="en-US" sz="3300" dirty="0" smtClean="0"/>
          </a:p>
          <a:p>
            <a:pPr lvl="1"/>
            <a:r>
              <a:rPr lang="en-US" sz="3300" dirty="0" smtClean="0"/>
              <a:t>Ezekiel </a:t>
            </a:r>
            <a:r>
              <a:rPr lang="en-US" sz="3300" dirty="0" smtClean="0"/>
              <a:t>is called the “son of man” 92 times in this book</a:t>
            </a:r>
          </a:p>
          <a:p>
            <a:pPr lvl="1"/>
            <a:r>
              <a:rPr lang="en-US" sz="3300" dirty="0" smtClean="0"/>
              <a:t>Jesus is called the “Son of Man” at least 84 times in the New Testament </a:t>
            </a:r>
          </a:p>
          <a:p>
            <a:r>
              <a:rPr lang="en-US" sz="3300" dirty="0" smtClean="0"/>
              <a:t>Listening to the voice, Ezekiel learned that he was to prophesy the downfall of Jerusalem and he was told that his word would go unheeded</a:t>
            </a:r>
          </a:p>
          <a:p>
            <a:r>
              <a:rPr lang="en-US" sz="3300" dirty="0" smtClean="0"/>
              <a:t>Yet he was to be a watchman to the house of Israel</a:t>
            </a:r>
          </a:p>
          <a:p>
            <a:r>
              <a:rPr lang="en-US" sz="3300" dirty="0" smtClean="0"/>
              <a:t>Although the judgment had already been decided </a:t>
            </a:r>
          </a:p>
          <a:p>
            <a:pPr marL="0" indent="0">
              <a:buNone/>
            </a:pPr>
            <a:endParaRPr lang="en-US" dirty="0" smtClean="0"/>
          </a:p>
          <a:p>
            <a:endParaRPr lang="en-US" dirty="0" smtClean="0"/>
          </a:p>
          <a:p>
            <a:pPr lvl="1"/>
            <a:endParaRPr lang="en-US" dirty="0" smtClean="0"/>
          </a:p>
        </p:txBody>
      </p:sp>
    </p:spTree>
    <p:extLst>
      <p:ext uri="{BB962C8B-B14F-4D97-AF65-F5344CB8AC3E}">
        <p14:creationId xmlns:p14="http://schemas.microsoft.com/office/powerpoint/2010/main" xmlns="" val="3239245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5026152"/>
          </a:xfrm>
        </p:spPr>
        <p:txBody>
          <a:bodyPr>
            <a:normAutofit fontScale="92500" lnSpcReduction="10000"/>
          </a:bodyPr>
          <a:lstStyle/>
          <a:p>
            <a:pPr marL="514350" indent="-514350">
              <a:buAutoNum type="alphaUcPeriod" startAt="2"/>
            </a:pPr>
            <a:r>
              <a:rPr lang="en-US" sz="2600" b="1" u="sng" dirty="0" smtClean="0"/>
              <a:t>Judgment Demonstrated (Ch. 4-5)</a:t>
            </a:r>
          </a:p>
          <a:p>
            <a:pPr marL="880110" lvl="1" indent="-514350">
              <a:buFont typeface="+mj-lt"/>
              <a:buAutoNum type="arabicPeriod"/>
            </a:pPr>
            <a:r>
              <a:rPr lang="en-US" sz="2600" dirty="0" smtClean="0">
                <a:solidFill>
                  <a:srgbClr val="FF0000"/>
                </a:solidFill>
              </a:rPr>
              <a:t>The sign of the Tile (4:1-3)</a:t>
            </a:r>
          </a:p>
          <a:p>
            <a:pPr lvl="1"/>
            <a:r>
              <a:rPr lang="en-US" sz="2600" dirty="0" smtClean="0">
                <a:solidFill>
                  <a:schemeClr val="tx1"/>
                </a:solidFill>
              </a:rPr>
              <a:t>The prophet took a tile that was 2 feet long and one foot wide</a:t>
            </a:r>
          </a:p>
          <a:p>
            <a:pPr lvl="1"/>
            <a:r>
              <a:rPr lang="en-US" sz="2600" dirty="0" smtClean="0">
                <a:solidFill>
                  <a:schemeClr val="tx1"/>
                </a:solidFill>
              </a:rPr>
              <a:t>Babylonians </a:t>
            </a:r>
            <a:r>
              <a:rPr lang="en-US" sz="2600" dirty="0" smtClean="0">
                <a:solidFill>
                  <a:schemeClr val="tx1"/>
                </a:solidFill>
              </a:rPr>
              <a:t>engraved figures and letters in these tiles</a:t>
            </a:r>
          </a:p>
          <a:p>
            <a:pPr lvl="1"/>
            <a:r>
              <a:rPr lang="en-US" sz="2600" dirty="0" smtClean="0">
                <a:solidFill>
                  <a:schemeClr val="tx1"/>
                </a:solidFill>
              </a:rPr>
              <a:t>Many of these artifacts have been found </a:t>
            </a:r>
          </a:p>
          <a:p>
            <a:pPr lvl="1"/>
            <a:r>
              <a:rPr lang="en-US" sz="2600" dirty="0" smtClean="0">
                <a:solidFill>
                  <a:schemeClr val="tx1"/>
                </a:solidFill>
              </a:rPr>
              <a:t>On the tile Ezekiel drew a picture of Jerusalem and around the city to depict the siege</a:t>
            </a:r>
          </a:p>
          <a:p>
            <a:pPr lvl="1"/>
            <a:r>
              <a:rPr lang="en-US" sz="2600" dirty="0" smtClean="0">
                <a:solidFill>
                  <a:schemeClr val="tx1"/>
                </a:solidFill>
              </a:rPr>
              <a:t>Then between himself and the picture he was to place a piece of iron </a:t>
            </a:r>
          </a:p>
          <a:p>
            <a:pPr lvl="1"/>
            <a:r>
              <a:rPr lang="en-US" sz="2600" dirty="0" smtClean="0">
                <a:solidFill>
                  <a:schemeClr val="tx1"/>
                </a:solidFill>
              </a:rPr>
              <a:t>It was a depiction of the final siege and how it was better to be a captive on the river </a:t>
            </a:r>
            <a:r>
              <a:rPr lang="en-US" sz="2600" dirty="0" err="1" smtClean="0">
                <a:solidFill>
                  <a:schemeClr val="tx1"/>
                </a:solidFill>
              </a:rPr>
              <a:t>Chebar</a:t>
            </a:r>
            <a:r>
              <a:rPr lang="en-US" sz="2600" dirty="0" smtClean="0">
                <a:solidFill>
                  <a:schemeClr val="tx1"/>
                </a:solidFill>
              </a:rPr>
              <a:t> than to be in Jerusalem</a:t>
            </a:r>
          </a:p>
          <a:p>
            <a:pPr lvl="1"/>
            <a:endParaRPr lang="en-US" dirty="0" smtClean="0"/>
          </a:p>
          <a:p>
            <a:pPr lvl="1"/>
            <a:endParaRPr lang="en-US" dirty="0" smtClean="0"/>
          </a:p>
        </p:txBody>
      </p:sp>
    </p:spTree>
    <p:extLst>
      <p:ext uri="{BB962C8B-B14F-4D97-AF65-F5344CB8AC3E}">
        <p14:creationId xmlns:p14="http://schemas.microsoft.com/office/powerpoint/2010/main" xmlns="" val="3071742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797552"/>
          </a:xfrm>
        </p:spPr>
        <p:txBody>
          <a:bodyPr>
            <a:normAutofit/>
          </a:bodyPr>
          <a:lstStyle/>
          <a:p>
            <a:pPr marL="822960" lvl="1" indent="-457200">
              <a:buAutoNum type="arabicPeriod" startAt="2"/>
            </a:pPr>
            <a:r>
              <a:rPr lang="en-US" sz="2800" dirty="0" smtClean="0">
                <a:solidFill>
                  <a:srgbClr val="FF0000"/>
                </a:solidFill>
              </a:rPr>
              <a:t>The sign of the Prophet's Food (4:9-17)</a:t>
            </a:r>
          </a:p>
          <a:p>
            <a:pPr lvl="1"/>
            <a:r>
              <a:rPr lang="en-US" sz="2800" dirty="0" smtClean="0">
                <a:solidFill>
                  <a:schemeClr val="tx1"/>
                </a:solidFill>
              </a:rPr>
              <a:t>The next sign was the food the Ezekiel was to eat during this period </a:t>
            </a:r>
          </a:p>
          <a:p>
            <a:pPr lvl="1"/>
            <a:r>
              <a:rPr lang="en-US" sz="2800" dirty="0" smtClean="0">
                <a:solidFill>
                  <a:schemeClr val="tx1"/>
                </a:solidFill>
              </a:rPr>
              <a:t>It was to be the </a:t>
            </a:r>
            <a:r>
              <a:rPr lang="en-US" sz="2800" dirty="0" smtClean="0">
                <a:solidFill>
                  <a:srgbClr val="00B050"/>
                </a:solidFill>
              </a:rPr>
              <a:t>“simplest, coarsest, and scantiest kind, and cooked with filth”</a:t>
            </a:r>
          </a:p>
          <a:p>
            <a:pPr lvl="1"/>
            <a:r>
              <a:rPr lang="en-US" sz="2800" dirty="0" smtClean="0">
                <a:solidFill>
                  <a:schemeClr val="tx1"/>
                </a:solidFill>
              </a:rPr>
              <a:t>For a Hebrew, especially a priest, this </a:t>
            </a:r>
            <a:r>
              <a:rPr lang="en-US" sz="2800" dirty="0" smtClean="0">
                <a:solidFill>
                  <a:schemeClr val="tx1"/>
                </a:solidFill>
              </a:rPr>
              <a:t>would </a:t>
            </a:r>
            <a:r>
              <a:rPr lang="en-US" sz="2800" dirty="0" smtClean="0">
                <a:solidFill>
                  <a:schemeClr val="tx1"/>
                </a:solidFill>
              </a:rPr>
              <a:t>to be ceremonially unclean </a:t>
            </a:r>
          </a:p>
          <a:p>
            <a:pPr lvl="1"/>
            <a:r>
              <a:rPr lang="en-US" sz="2800" dirty="0" smtClean="0">
                <a:solidFill>
                  <a:schemeClr val="tx1"/>
                </a:solidFill>
              </a:rPr>
              <a:t>The sign was to show how severe the siege would be on Jerusalem </a:t>
            </a:r>
            <a:r>
              <a:rPr lang="en-US" sz="2800" dirty="0" smtClean="0">
                <a:solidFill>
                  <a:schemeClr val="tx1"/>
                </a:solidFill>
              </a:rPr>
              <a:t>(the famine and destitution)</a:t>
            </a:r>
            <a:endParaRPr lang="en-US" sz="2800" dirty="0" smtClean="0">
              <a:solidFill>
                <a:schemeClr val="tx1"/>
              </a:solidFill>
            </a:endParaRPr>
          </a:p>
          <a:p>
            <a:pPr lvl="1"/>
            <a:endParaRPr lang="en-US" dirty="0" smtClean="0"/>
          </a:p>
          <a:p>
            <a:pPr marL="822960" lvl="1" indent="-457200">
              <a:buAutoNum type="arabicPeriod" startAt="2"/>
            </a:pPr>
            <a:endParaRPr lang="en-US" dirty="0" smtClean="0"/>
          </a:p>
          <a:p>
            <a:pPr marL="880110" lvl="1" indent="-514350">
              <a:buFont typeface="+mj-lt"/>
              <a:buAutoNum type="arabicPeriod"/>
            </a:pPr>
            <a:endParaRPr lang="en-US" dirty="0" smtClean="0"/>
          </a:p>
          <a:p>
            <a:pPr lvl="1"/>
            <a:endParaRPr lang="en-US" dirty="0" smtClean="0"/>
          </a:p>
        </p:txBody>
      </p:sp>
    </p:spTree>
    <p:extLst>
      <p:ext uri="{BB962C8B-B14F-4D97-AF65-F5344CB8AC3E}">
        <p14:creationId xmlns:p14="http://schemas.microsoft.com/office/powerpoint/2010/main" xmlns="" val="1804868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797552"/>
          </a:xfrm>
        </p:spPr>
        <p:txBody>
          <a:bodyPr>
            <a:normAutofit fontScale="92500"/>
          </a:bodyPr>
          <a:lstStyle/>
          <a:p>
            <a:pPr marL="822960" lvl="1" indent="-457200">
              <a:buAutoNum type="arabicPeriod" startAt="3"/>
            </a:pPr>
            <a:r>
              <a:rPr lang="en-US" sz="2600" dirty="0" smtClean="0">
                <a:solidFill>
                  <a:srgbClr val="FF0000"/>
                </a:solidFill>
              </a:rPr>
              <a:t>The Sign of the Prophet’s Hair (Ch. 5)</a:t>
            </a:r>
          </a:p>
          <a:p>
            <a:pPr lvl="1"/>
            <a:r>
              <a:rPr lang="en-US" sz="2600" dirty="0" smtClean="0">
                <a:solidFill>
                  <a:schemeClr val="tx1"/>
                </a:solidFill>
              </a:rPr>
              <a:t>He was to take shavings from his head and his face and </a:t>
            </a:r>
            <a:r>
              <a:rPr lang="en-US" sz="2600" dirty="0" smtClean="0">
                <a:solidFill>
                  <a:schemeClr val="tx1"/>
                </a:solidFill>
              </a:rPr>
              <a:t>divide </a:t>
            </a:r>
            <a:r>
              <a:rPr lang="en-US" sz="2600" dirty="0" smtClean="0">
                <a:solidFill>
                  <a:schemeClr val="tx1"/>
                </a:solidFill>
              </a:rPr>
              <a:t>it in 3 parts </a:t>
            </a:r>
          </a:p>
          <a:p>
            <a:pPr lvl="2"/>
            <a:r>
              <a:rPr lang="en-US" sz="2600" dirty="0" smtClean="0"/>
              <a:t>1/3 was to be burned </a:t>
            </a:r>
          </a:p>
          <a:p>
            <a:pPr lvl="2"/>
            <a:r>
              <a:rPr lang="en-US" sz="2600" dirty="0" smtClean="0"/>
              <a:t>1/3 smitten with the sword</a:t>
            </a:r>
          </a:p>
          <a:p>
            <a:pPr lvl="2"/>
            <a:r>
              <a:rPr lang="en-US" sz="2600" dirty="0" smtClean="0"/>
              <a:t>1/3 scattered to the wind </a:t>
            </a:r>
          </a:p>
          <a:p>
            <a:pPr lvl="1"/>
            <a:r>
              <a:rPr lang="en-US" sz="2600" dirty="0" smtClean="0">
                <a:solidFill>
                  <a:schemeClr val="tx1"/>
                </a:solidFill>
              </a:rPr>
              <a:t>The hair was Jerusalem and the treatment of it showed the method of God’s judgment </a:t>
            </a:r>
          </a:p>
          <a:p>
            <a:pPr lvl="2"/>
            <a:r>
              <a:rPr lang="en-US" sz="2600" dirty="0" smtClean="0"/>
              <a:t>1/3 </a:t>
            </a:r>
            <a:r>
              <a:rPr lang="en-US" sz="2600" dirty="0" smtClean="0"/>
              <a:t>of the people would die by pestilence and famine</a:t>
            </a:r>
          </a:p>
          <a:p>
            <a:pPr lvl="2"/>
            <a:r>
              <a:rPr lang="en-US" sz="2600" dirty="0" smtClean="0"/>
              <a:t>1/3 would die in battle</a:t>
            </a:r>
          </a:p>
          <a:p>
            <a:pPr lvl="2"/>
            <a:r>
              <a:rPr lang="en-US" sz="2600" dirty="0" smtClean="0"/>
              <a:t>1/3 would be scattered to the winds </a:t>
            </a:r>
          </a:p>
          <a:p>
            <a:pPr marL="822960" lvl="1" indent="-457200">
              <a:buAutoNum type="arabicPeriod" startAt="3"/>
            </a:pPr>
            <a:endParaRPr lang="en-US" dirty="0" smtClean="0"/>
          </a:p>
          <a:p>
            <a:pPr marL="822960" lvl="1" indent="-457200">
              <a:buAutoNum type="arabicPeriod" startAt="2"/>
            </a:pPr>
            <a:endParaRPr lang="en-US" dirty="0" smtClean="0"/>
          </a:p>
          <a:p>
            <a:pPr marL="880110" lvl="1" indent="-514350">
              <a:buFont typeface="+mj-lt"/>
              <a:buAutoNum type="arabicPeriod"/>
            </a:pPr>
            <a:endParaRPr lang="en-US" dirty="0" smtClean="0"/>
          </a:p>
          <a:p>
            <a:pPr lvl="1"/>
            <a:endParaRPr lang="en-US" dirty="0" smtClean="0"/>
          </a:p>
        </p:txBody>
      </p:sp>
    </p:spTree>
    <p:extLst>
      <p:ext uri="{BB962C8B-B14F-4D97-AF65-F5344CB8AC3E}">
        <p14:creationId xmlns:p14="http://schemas.microsoft.com/office/powerpoint/2010/main" xmlns="" val="2465515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81000" y="1447800"/>
            <a:ext cx="8503920" cy="5026152"/>
          </a:xfrm>
        </p:spPr>
        <p:txBody>
          <a:bodyPr>
            <a:normAutofit/>
          </a:bodyPr>
          <a:lstStyle/>
          <a:p>
            <a:pPr marL="514350" indent="-514350">
              <a:buAutoNum type="alphaUcPeriod" startAt="3"/>
            </a:pPr>
            <a:r>
              <a:rPr lang="en-US" sz="2400" b="1" u="sng" dirty="0" smtClean="0"/>
              <a:t>Judgment Declared (Ch. 6-7)</a:t>
            </a:r>
          </a:p>
          <a:p>
            <a:pPr lvl="1"/>
            <a:r>
              <a:rPr lang="en-US" sz="2400" dirty="0" smtClean="0">
                <a:solidFill>
                  <a:schemeClr val="tx1"/>
                </a:solidFill>
              </a:rPr>
              <a:t>The next 2 chapters are 2 sermons denouncing the nation for its sins</a:t>
            </a:r>
          </a:p>
          <a:p>
            <a:pPr lvl="1"/>
            <a:r>
              <a:rPr lang="en-US" sz="2400" dirty="0" smtClean="0">
                <a:solidFill>
                  <a:srgbClr val="FF0000"/>
                </a:solidFill>
              </a:rPr>
              <a:t>One attacking Jerusalem </a:t>
            </a:r>
          </a:p>
          <a:p>
            <a:pPr lvl="2"/>
            <a:r>
              <a:rPr lang="en-US" sz="2400" dirty="0">
                <a:solidFill>
                  <a:srgbClr val="0070C0"/>
                </a:solidFill>
              </a:rPr>
              <a:t>(</a:t>
            </a:r>
            <a:r>
              <a:rPr lang="en-US" sz="2400" dirty="0" err="1">
                <a:solidFill>
                  <a:srgbClr val="0070C0"/>
                </a:solidFill>
              </a:rPr>
              <a:t>Eze</a:t>
            </a:r>
            <a:r>
              <a:rPr lang="en-US" sz="2400" dirty="0">
                <a:solidFill>
                  <a:srgbClr val="0070C0"/>
                </a:solidFill>
              </a:rPr>
              <a:t> 6:2)  Son of man, set thy face toward the mountains of Israel, and prophesy against them,</a:t>
            </a:r>
          </a:p>
          <a:p>
            <a:pPr lvl="1"/>
            <a:r>
              <a:rPr lang="en-US" sz="2400" dirty="0" smtClean="0">
                <a:solidFill>
                  <a:srgbClr val="FF0000"/>
                </a:solidFill>
              </a:rPr>
              <a:t>One attacking the entire land </a:t>
            </a:r>
          </a:p>
          <a:p>
            <a:pPr lvl="2"/>
            <a:r>
              <a:rPr lang="en-US" sz="2400" dirty="0">
                <a:solidFill>
                  <a:srgbClr val="0070C0"/>
                </a:solidFill>
              </a:rPr>
              <a:t>(</a:t>
            </a:r>
            <a:r>
              <a:rPr lang="en-US" sz="2400" dirty="0" err="1">
                <a:solidFill>
                  <a:srgbClr val="0070C0"/>
                </a:solidFill>
              </a:rPr>
              <a:t>Eze</a:t>
            </a:r>
            <a:r>
              <a:rPr lang="en-US" sz="2400" dirty="0">
                <a:solidFill>
                  <a:srgbClr val="0070C0"/>
                </a:solidFill>
              </a:rPr>
              <a:t> 7:2)  Also, thou son of man, thus </a:t>
            </a:r>
            <a:r>
              <a:rPr lang="en-US" sz="2400" dirty="0" err="1">
                <a:solidFill>
                  <a:srgbClr val="0070C0"/>
                </a:solidFill>
              </a:rPr>
              <a:t>saith</a:t>
            </a:r>
            <a:r>
              <a:rPr lang="en-US" sz="2400" dirty="0">
                <a:solidFill>
                  <a:srgbClr val="0070C0"/>
                </a:solidFill>
              </a:rPr>
              <a:t> the Lord GOD unto the land of </a:t>
            </a:r>
            <a:r>
              <a:rPr lang="en-US" sz="2400" dirty="0" smtClean="0">
                <a:solidFill>
                  <a:srgbClr val="0070C0"/>
                </a:solidFill>
              </a:rPr>
              <a:t>Israel…</a:t>
            </a:r>
          </a:p>
          <a:p>
            <a:pPr lvl="1"/>
            <a:r>
              <a:rPr lang="en-US" sz="2400" dirty="0" smtClean="0">
                <a:solidFill>
                  <a:schemeClr val="tx1"/>
                </a:solidFill>
              </a:rPr>
              <a:t>Ezekiel was telling the exiles in Babylon what Jeremiah was telling the Jews in Jerusalem </a:t>
            </a:r>
          </a:p>
          <a:p>
            <a:pPr lvl="1"/>
            <a:r>
              <a:rPr lang="en-US" sz="2400" dirty="0" smtClean="0">
                <a:solidFill>
                  <a:schemeClr val="tx1"/>
                </a:solidFill>
              </a:rPr>
              <a:t>The end had come </a:t>
            </a:r>
            <a:endParaRPr lang="en-US" sz="2400" dirty="0">
              <a:solidFill>
                <a:schemeClr val="tx1"/>
              </a:solidFill>
            </a:endParaRPr>
          </a:p>
          <a:p>
            <a:pPr lvl="2"/>
            <a:endParaRPr lang="en-US" dirty="0" smtClean="0"/>
          </a:p>
          <a:p>
            <a:pPr lvl="1"/>
            <a:endParaRPr lang="en-US" dirty="0" smtClean="0"/>
          </a:p>
          <a:p>
            <a:pPr marL="880110" lvl="1" indent="-514350">
              <a:buFont typeface="+mj-lt"/>
              <a:buAutoNum type="arabicPeriod"/>
            </a:pPr>
            <a:endParaRPr lang="en-US" dirty="0" smtClean="0"/>
          </a:p>
          <a:p>
            <a:pPr lvl="1"/>
            <a:endParaRPr lang="en-US" dirty="0" smtClean="0"/>
          </a:p>
        </p:txBody>
      </p:sp>
    </p:spTree>
    <p:extLst>
      <p:ext uri="{BB962C8B-B14F-4D97-AF65-F5344CB8AC3E}">
        <p14:creationId xmlns:p14="http://schemas.microsoft.com/office/powerpoint/2010/main" xmlns="" val="2486109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949952"/>
          </a:xfrm>
        </p:spPr>
        <p:txBody>
          <a:bodyPr>
            <a:normAutofit lnSpcReduction="10000"/>
          </a:bodyPr>
          <a:lstStyle/>
          <a:p>
            <a:pPr marL="514350" indent="-514350">
              <a:buAutoNum type="alphaUcPeriod" startAt="4"/>
            </a:pPr>
            <a:r>
              <a:rPr lang="en-US" sz="2600" b="1" u="sng" dirty="0" smtClean="0"/>
              <a:t>Judgment Demanded (Ch. 8-11)</a:t>
            </a:r>
          </a:p>
          <a:p>
            <a:pPr lvl="1"/>
            <a:r>
              <a:rPr lang="en-US" sz="2600" dirty="0" smtClean="0">
                <a:solidFill>
                  <a:schemeClr val="tx1"/>
                </a:solidFill>
              </a:rPr>
              <a:t>Ezekiel was carried away in spirit to see Jerusalem and why the judgment was coming</a:t>
            </a:r>
          </a:p>
          <a:p>
            <a:pPr lvl="1"/>
            <a:r>
              <a:rPr lang="en-US" sz="2600" dirty="0" smtClean="0">
                <a:solidFill>
                  <a:schemeClr val="tx1"/>
                </a:solidFill>
              </a:rPr>
              <a:t>He saw the idolatry happening in the temple </a:t>
            </a:r>
          </a:p>
          <a:p>
            <a:pPr lvl="1"/>
            <a:r>
              <a:rPr lang="en-US" sz="2600" dirty="0" smtClean="0">
                <a:solidFill>
                  <a:schemeClr val="tx1"/>
                </a:solidFill>
              </a:rPr>
              <a:t>He then saw </a:t>
            </a:r>
            <a:r>
              <a:rPr lang="en-US" sz="2600" dirty="0" smtClean="0">
                <a:solidFill>
                  <a:schemeClr val="tx1"/>
                </a:solidFill>
              </a:rPr>
              <a:t>many of the secret abominations of the Jews</a:t>
            </a:r>
          </a:p>
          <a:p>
            <a:pPr lvl="1"/>
            <a:r>
              <a:rPr lang="en-US" sz="2600" dirty="0" smtClean="0">
                <a:solidFill>
                  <a:schemeClr val="tx1"/>
                </a:solidFill>
              </a:rPr>
              <a:t>He looked again and saw the women of Jerusalem weeping for Tammuz (an idol, supposed to be the son of the queen of heaven)</a:t>
            </a:r>
          </a:p>
          <a:p>
            <a:pPr lvl="1"/>
            <a:r>
              <a:rPr lang="en-US" sz="2600" dirty="0" smtClean="0">
                <a:solidFill>
                  <a:schemeClr val="tx1"/>
                </a:solidFill>
              </a:rPr>
              <a:t>He then saw the high priest and the chief of the 24 courses of Aaron standing in the holy place with their backs to the Holy of Holies, worshipping the sun</a:t>
            </a:r>
          </a:p>
          <a:p>
            <a:pPr lvl="1"/>
            <a:endParaRPr lang="en-US" dirty="0" smtClean="0"/>
          </a:p>
          <a:p>
            <a:pPr lvl="1"/>
            <a:endParaRPr lang="en-US" dirty="0" smtClean="0"/>
          </a:p>
          <a:p>
            <a:pPr lvl="1"/>
            <a:endParaRPr lang="en-US" dirty="0" smtClean="0"/>
          </a:p>
          <a:p>
            <a:pPr marL="880110" lvl="1" indent="-514350">
              <a:buFont typeface="+mj-lt"/>
              <a:buAutoNum type="arabicPeriod"/>
            </a:pPr>
            <a:endParaRPr lang="en-US" dirty="0" smtClean="0"/>
          </a:p>
          <a:p>
            <a:pPr lvl="1"/>
            <a:endParaRPr lang="en-US" dirty="0" smtClean="0"/>
          </a:p>
        </p:txBody>
      </p:sp>
    </p:spTree>
    <p:extLst>
      <p:ext uri="{BB962C8B-B14F-4D97-AF65-F5344CB8AC3E}">
        <p14:creationId xmlns:p14="http://schemas.microsoft.com/office/powerpoint/2010/main" xmlns="" val="947596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Interesting Facts </a:t>
            </a:r>
            <a:endParaRPr lang="en-US" dirty="0"/>
          </a:p>
        </p:txBody>
      </p:sp>
      <p:sp>
        <p:nvSpPr>
          <p:cNvPr id="2" name="Content Placeholder 1"/>
          <p:cNvSpPr>
            <a:spLocks noGrp="1"/>
          </p:cNvSpPr>
          <p:nvPr>
            <p:ph sz="quarter" idx="1"/>
          </p:nvPr>
        </p:nvSpPr>
        <p:spPr/>
        <p:txBody>
          <a:bodyPr/>
          <a:lstStyle/>
          <a:p>
            <a:r>
              <a:rPr lang="en-US" dirty="0" smtClean="0"/>
              <a:t>Just like Jeremiah, Ezekiel was a priest as well as a prophet</a:t>
            </a:r>
          </a:p>
          <a:p>
            <a:r>
              <a:rPr lang="en-US" dirty="0" smtClean="0"/>
              <a:t>He was one of the 10,000 captives taken to Babylon by </a:t>
            </a:r>
            <a:r>
              <a:rPr lang="en-US" dirty="0" smtClean="0"/>
              <a:t>Nebuchadnezzar </a:t>
            </a:r>
            <a:r>
              <a:rPr lang="en-US" dirty="0" smtClean="0"/>
              <a:t>w</a:t>
            </a:r>
            <a:r>
              <a:rPr lang="en-US" dirty="0" smtClean="0"/>
              <a:t>hen </a:t>
            </a:r>
            <a:r>
              <a:rPr lang="en-US" dirty="0" smtClean="0"/>
              <a:t>Zedekiah began his reign </a:t>
            </a:r>
          </a:p>
          <a:p>
            <a:r>
              <a:rPr lang="en-US" dirty="0" smtClean="0"/>
              <a:t>Ezekiel spent 11 years in Babylon before the fall of Jerusalem </a:t>
            </a:r>
          </a:p>
          <a:p>
            <a:r>
              <a:rPr lang="en-US" dirty="0" smtClean="0"/>
              <a:t>He began prophesying in the 5</a:t>
            </a:r>
            <a:r>
              <a:rPr lang="en-US" baseline="30000" dirty="0" smtClean="0"/>
              <a:t>th</a:t>
            </a:r>
            <a:r>
              <a:rPr lang="en-US" dirty="0" smtClean="0"/>
              <a:t> year of his arrival in Babylon, 6 years before </a:t>
            </a:r>
            <a:r>
              <a:rPr lang="en-US" dirty="0" smtClean="0"/>
              <a:t>Jerusalem </a:t>
            </a:r>
            <a:r>
              <a:rPr lang="en-US" dirty="0" smtClean="0"/>
              <a:t>fell</a:t>
            </a:r>
          </a:p>
          <a:p>
            <a:r>
              <a:rPr lang="en-US" dirty="0" smtClean="0"/>
              <a:t>That’s why the 1</a:t>
            </a:r>
            <a:r>
              <a:rPr lang="en-US" baseline="30000" dirty="0" smtClean="0"/>
              <a:t>st</a:t>
            </a:r>
            <a:r>
              <a:rPr lang="en-US" dirty="0" smtClean="0"/>
              <a:t> 24 chapters are about the coming judgment of Jerusalem </a:t>
            </a:r>
          </a:p>
        </p:txBody>
      </p:sp>
    </p:spTree>
    <p:extLst>
      <p:ext uri="{BB962C8B-B14F-4D97-AF65-F5344CB8AC3E}">
        <p14:creationId xmlns:p14="http://schemas.microsoft.com/office/powerpoint/2010/main" xmlns="" val="387149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949952"/>
          </a:xfrm>
        </p:spPr>
        <p:txBody>
          <a:bodyPr>
            <a:normAutofit lnSpcReduction="10000"/>
          </a:bodyPr>
          <a:lstStyle/>
          <a:p>
            <a:pPr lvl="1"/>
            <a:r>
              <a:rPr lang="en-US" sz="3200" dirty="0" smtClean="0">
                <a:solidFill>
                  <a:srgbClr val="00B050"/>
                </a:solidFill>
              </a:rPr>
              <a:t>“Then </a:t>
            </a:r>
            <a:r>
              <a:rPr lang="en-US" sz="3200" dirty="0" smtClean="0">
                <a:solidFill>
                  <a:srgbClr val="00B050"/>
                </a:solidFill>
              </a:rPr>
              <a:t>in Chapter 9 the </a:t>
            </a:r>
            <a:r>
              <a:rPr lang="en-US" sz="3200" dirty="0" err="1" smtClean="0">
                <a:solidFill>
                  <a:srgbClr val="00B050"/>
                </a:solidFill>
              </a:rPr>
              <a:t>Shechinah</a:t>
            </a:r>
            <a:r>
              <a:rPr lang="en-US" sz="3200" dirty="0" smtClean="0">
                <a:solidFill>
                  <a:srgbClr val="00B050"/>
                </a:solidFill>
              </a:rPr>
              <a:t> glory rose from its resting place in the Holy of Holies and moved to the threshold of the </a:t>
            </a:r>
            <a:r>
              <a:rPr lang="en-US" sz="3200" dirty="0" smtClean="0">
                <a:solidFill>
                  <a:srgbClr val="00B050"/>
                </a:solidFill>
              </a:rPr>
              <a:t>temple” </a:t>
            </a:r>
          </a:p>
          <a:p>
            <a:pPr lvl="1"/>
            <a:r>
              <a:rPr lang="en-US" sz="3200" dirty="0" err="1" smtClean="0">
                <a:solidFill>
                  <a:srgbClr val="0070C0"/>
                </a:solidFill>
              </a:rPr>
              <a:t>Eze</a:t>
            </a:r>
            <a:r>
              <a:rPr lang="en-US" sz="3200" dirty="0" smtClean="0">
                <a:solidFill>
                  <a:srgbClr val="0070C0"/>
                </a:solidFill>
              </a:rPr>
              <a:t> 9:3  And the glory of the God of Israel was gone up from the cherub, whereupon he was, to the threshold of the house. And he called to the man clothed with linen, which </a:t>
            </a:r>
            <a:r>
              <a:rPr lang="en-US" sz="3200" i="1" dirty="0" smtClean="0">
                <a:solidFill>
                  <a:srgbClr val="0070C0"/>
                </a:solidFill>
              </a:rPr>
              <a:t>had the writer's inkhorn by his side; </a:t>
            </a:r>
            <a:endParaRPr lang="en-US" sz="3200" dirty="0" smtClean="0">
              <a:solidFill>
                <a:srgbClr val="00B050"/>
              </a:solidFill>
            </a:endParaRPr>
          </a:p>
          <a:p>
            <a:pPr marL="365760" lvl="1" indent="0">
              <a:buNone/>
            </a:pPr>
            <a:endParaRPr lang="en-US" dirty="0" smtClean="0"/>
          </a:p>
          <a:p>
            <a:pPr lvl="1"/>
            <a:endParaRPr lang="en-US" dirty="0" smtClean="0"/>
          </a:p>
          <a:p>
            <a:pPr marL="880110" lvl="1" indent="-514350">
              <a:buFont typeface="+mj-lt"/>
              <a:buAutoNum type="arabicPeriod"/>
            </a:pPr>
            <a:endParaRPr lang="en-US" dirty="0" smtClean="0"/>
          </a:p>
          <a:p>
            <a:pPr lvl="1"/>
            <a:endParaRPr lang="en-US" dirty="0" smtClean="0"/>
          </a:p>
        </p:txBody>
      </p:sp>
    </p:spTree>
    <p:extLst>
      <p:ext uri="{BB962C8B-B14F-4D97-AF65-F5344CB8AC3E}">
        <p14:creationId xmlns:p14="http://schemas.microsoft.com/office/powerpoint/2010/main" xmlns="" val="1554754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949952"/>
          </a:xfrm>
        </p:spPr>
        <p:txBody>
          <a:bodyPr>
            <a:normAutofit/>
          </a:bodyPr>
          <a:lstStyle/>
          <a:p>
            <a:pPr lvl="1"/>
            <a:r>
              <a:rPr lang="en-US" sz="3200" dirty="0" smtClean="0">
                <a:solidFill>
                  <a:srgbClr val="00B050"/>
                </a:solidFill>
              </a:rPr>
              <a:t>“Slowly </a:t>
            </a:r>
            <a:r>
              <a:rPr lang="en-US" sz="3200" dirty="0" smtClean="0">
                <a:solidFill>
                  <a:srgbClr val="00B050"/>
                </a:solidFill>
              </a:rPr>
              <a:t>and reluctantly the </a:t>
            </a:r>
            <a:r>
              <a:rPr lang="en-US" sz="3200" dirty="0" err="1" smtClean="0">
                <a:solidFill>
                  <a:srgbClr val="00B050"/>
                </a:solidFill>
              </a:rPr>
              <a:t>Shechinah</a:t>
            </a:r>
            <a:r>
              <a:rPr lang="en-US" sz="3200" dirty="0" smtClean="0">
                <a:solidFill>
                  <a:srgbClr val="00B050"/>
                </a:solidFill>
              </a:rPr>
              <a:t> glory began to depart from Jerusalem until it was finally at the mountain on the east side of the </a:t>
            </a:r>
            <a:r>
              <a:rPr lang="en-US" sz="3200" dirty="0" smtClean="0">
                <a:solidFill>
                  <a:srgbClr val="00B050"/>
                </a:solidFill>
              </a:rPr>
              <a:t>city”</a:t>
            </a:r>
            <a:endParaRPr lang="en-US" sz="3200" dirty="0" smtClean="0">
              <a:solidFill>
                <a:srgbClr val="00B050"/>
              </a:solidFill>
            </a:endParaRPr>
          </a:p>
          <a:p>
            <a:pPr lvl="1"/>
            <a:r>
              <a:rPr lang="en-US" sz="3200" dirty="0" smtClean="0">
                <a:solidFill>
                  <a:schemeClr val="tx1"/>
                </a:solidFill>
              </a:rPr>
              <a:t>Thus God left His city and His temple </a:t>
            </a:r>
          </a:p>
          <a:p>
            <a:pPr marL="514350" indent="-514350">
              <a:buAutoNum type="alphaUcPeriod" startAt="5"/>
            </a:pPr>
            <a:r>
              <a:rPr lang="en-US" sz="3200" b="1" u="sng" dirty="0" smtClean="0"/>
              <a:t>Judgment Decreed (Ch. 12-19)</a:t>
            </a:r>
          </a:p>
          <a:p>
            <a:pPr lvl="1"/>
            <a:r>
              <a:rPr lang="en-US" sz="3200" dirty="0" smtClean="0">
                <a:solidFill>
                  <a:schemeClr val="tx1"/>
                </a:solidFill>
              </a:rPr>
              <a:t>The people had to learn that the decree of judgment had gone forth and must run its course</a:t>
            </a:r>
          </a:p>
          <a:p>
            <a:pPr marL="365760" lvl="1" indent="0">
              <a:buNone/>
            </a:pPr>
            <a:endParaRPr lang="en-US" dirty="0" smtClean="0"/>
          </a:p>
          <a:p>
            <a:pPr lvl="1"/>
            <a:endParaRPr lang="en-US" dirty="0" smtClean="0"/>
          </a:p>
          <a:p>
            <a:pPr marL="880110" lvl="1" indent="-514350">
              <a:buFont typeface="+mj-lt"/>
              <a:buAutoNum type="arabicPeriod"/>
            </a:pPr>
            <a:endParaRPr lang="en-US" dirty="0" smtClean="0"/>
          </a:p>
          <a:p>
            <a:pPr lvl="1"/>
            <a:endParaRPr lang="en-US" dirty="0" smtClean="0"/>
          </a:p>
        </p:txBody>
      </p:sp>
    </p:spTree>
    <p:extLst>
      <p:ext uri="{BB962C8B-B14F-4D97-AF65-F5344CB8AC3E}">
        <p14:creationId xmlns:p14="http://schemas.microsoft.com/office/powerpoint/2010/main" xmlns="" val="1554754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949952"/>
          </a:xfrm>
        </p:spPr>
        <p:txBody>
          <a:bodyPr>
            <a:normAutofit lnSpcReduction="10000"/>
          </a:bodyPr>
          <a:lstStyle/>
          <a:p>
            <a:pPr lvl="1"/>
            <a:r>
              <a:rPr lang="en-US" sz="2500" dirty="0" smtClean="0">
                <a:solidFill>
                  <a:schemeClr val="tx1"/>
                </a:solidFill>
              </a:rPr>
              <a:t>First there was a sign of removal </a:t>
            </a:r>
          </a:p>
          <a:p>
            <a:pPr lvl="1"/>
            <a:r>
              <a:rPr lang="en-US" sz="2500" dirty="0" smtClean="0">
                <a:solidFill>
                  <a:schemeClr val="tx1"/>
                </a:solidFill>
              </a:rPr>
              <a:t>He was to make a bundle and act as if he were an exile going into captivity</a:t>
            </a:r>
          </a:p>
          <a:p>
            <a:pPr lvl="1"/>
            <a:r>
              <a:rPr lang="en-US" sz="2500" dirty="0" smtClean="0">
                <a:solidFill>
                  <a:schemeClr val="tx1"/>
                </a:solidFill>
              </a:rPr>
              <a:t>He was to make the bundle in the day time </a:t>
            </a:r>
          </a:p>
          <a:p>
            <a:pPr lvl="1"/>
            <a:r>
              <a:rPr lang="en-US" sz="2500" dirty="0" smtClean="0">
                <a:solidFill>
                  <a:schemeClr val="tx1"/>
                </a:solidFill>
              </a:rPr>
              <a:t>Dig a passage through the wall that surrounded the house</a:t>
            </a:r>
          </a:p>
          <a:p>
            <a:pPr lvl="1"/>
            <a:r>
              <a:rPr lang="en-US" sz="2500" dirty="0" smtClean="0">
                <a:solidFill>
                  <a:schemeClr val="tx1"/>
                </a:solidFill>
              </a:rPr>
              <a:t>At night time disguise his face </a:t>
            </a:r>
          </a:p>
          <a:p>
            <a:pPr lvl="1"/>
            <a:r>
              <a:rPr lang="en-US" sz="2500" dirty="0" smtClean="0">
                <a:solidFill>
                  <a:schemeClr val="tx1"/>
                </a:solidFill>
              </a:rPr>
              <a:t>And creep through the hole with his bundle and pretend to go into exile </a:t>
            </a:r>
          </a:p>
          <a:p>
            <a:pPr lvl="1"/>
            <a:r>
              <a:rPr lang="en-US" sz="2500" dirty="0" smtClean="0">
                <a:solidFill>
                  <a:schemeClr val="tx1"/>
                </a:solidFill>
              </a:rPr>
              <a:t>The sign was for the unbelief of the captives</a:t>
            </a:r>
          </a:p>
          <a:p>
            <a:pPr lvl="1"/>
            <a:r>
              <a:rPr lang="en-US" sz="2500" dirty="0" smtClean="0">
                <a:solidFill>
                  <a:schemeClr val="tx1"/>
                </a:solidFill>
              </a:rPr>
              <a:t>The false prophets made them believe that Zedekiah would have victory</a:t>
            </a:r>
          </a:p>
          <a:p>
            <a:pPr lvl="1"/>
            <a:endParaRPr lang="en-US" dirty="0" smtClean="0"/>
          </a:p>
          <a:p>
            <a:pPr lvl="1"/>
            <a:endParaRPr lang="en-US" dirty="0" smtClean="0"/>
          </a:p>
          <a:p>
            <a:pPr marL="880110" lvl="1" indent="-514350">
              <a:buFont typeface="+mj-lt"/>
              <a:buAutoNum type="arabicPeriod"/>
            </a:pPr>
            <a:endParaRPr lang="en-US" dirty="0" smtClean="0"/>
          </a:p>
          <a:p>
            <a:pPr lvl="1"/>
            <a:endParaRPr lang="en-US" dirty="0" smtClean="0"/>
          </a:p>
        </p:txBody>
      </p:sp>
    </p:spTree>
    <p:extLst>
      <p:ext uri="{BB962C8B-B14F-4D97-AF65-F5344CB8AC3E}">
        <p14:creationId xmlns:p14="http://schemas.microsoft.com/office/powerpoint/2010/main" xmlns="" val="2264020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873752"/>
          </a:xfrm>
        </p:spPr>
        <p:txBody>
          <a:bodyPr>
            <a:normAutofit lnSpcReduction="10000"/>
          </a:bodyPr>
          <a:lstStyle/>
          <a:p>
            <a:pPr marL="514350" indent="-514350">
              <a:buAutoNum type="alphaUcPeriod" startAt="6"/>
            </a:pPr>
            <a:r>
              <a:rPr lang="en-US" sz="2400" b="1" u="sng" dirty="0" smtClean="0"/>
              <a:t>Judgment Deserved (Ch. 20-24)</a:t>
            </a:r>
          </a:p>
          <a:p>
            <a:pPr lvl="1"/>
            <a:r>
              <a:rPr lang="en-US" sz="2400" dirty="0" smtClean="0">
                <a:solidFill>
                  <a:schemeClr val="tx1"/>
                </a:solidFill>
              </a:rPr>
              <a:t>In this section we see a series of prophecies showing that God was righteous in His propose of judging Jerusalem </a:t>
            </a:r>
          </a:p>
          <a:p>
            <a:pPr lvl="1"/>
            <a:r>
              <a:rPr lang="en-US" sz="2400" dirty="0" smtClean="0">
                <a:solidFill>
                  <a:schemeClr val="tx1"/>
                </a:solidFill>
              </a:rPr>
              <a:t>These 5 chapters contain Ezekiel’s final message before the fall of Jerusalem </a:t>
            </a:r>
          </a:p>
          <a:p>
            <a:pPr lvl="1"/>
            <a:r>
              <a:rPr lang="en-US" sz="2400" dirty="0" smtClean="0">
                <a:solidFill>
                  <a:schemeClr val="tx1"/>
                </a:solidFill>
              </a:rPr>
              <a:t>The false prophets were at their peak and the people sought the same comfort from Ezekiel </a:t>
            </a:r>
          </a:p>
          <a:p>
            <a:pPr lvl="1"/>
            <a:r>
              <a:rPr lang="en-US" sz="2400" dirty="0" smtClean="0">
                <a:solidFill>
                  <a:schemeClr val="tx1"/>
                </a:solidFill>
              </a:rPr>
              <a:t>The final message is in Chapter 24</a:t>
            </a:r>
          </a:p>
          <a:p>
            <a:pPr lvl="2"/>
            <a:r>
              <a:rPr lang="en-US" sz="2400" dirty="0" smtClean="0"/>
              <a:t>This was the day that Nebuchadnezzar encompassed Jerusalem </a:t>
            </a:r>
          </a:p>
          <a:p>
            <a:pPr lvl="2"/>
            <a:r>
              <a:rPr lang="en-US" sz="2400" dirty="0" smtClean="0"/>
              <a:t>And the very day that his wife died and God revealed to him that Jerusalem was under siege</a:t>
            </a:r>
          </a:p>
          <a:p>
            <a:pPr marL="880110" lvl="1" indent="-514350">
              <a:buFont typeface="+mj-lt"/>
              <a:buAutoNum type="arabicPeriod"/>
            </a:pPr>
            <a:endParaRPr lang="en-US" dirty="0" smtClean="0"/>
          </a:p>
          <a:p>
            <a:pPr lvl="1"/>
            <a:endParaRPr lang="en-US" dirty="0" smtClean="0"/>
          </a:p>
        </p:txBody>
      </p:sp>
    </p:spTree>
    <p:extLst>
      <p:ext uri="{BB962C8B-B14F-4D97-AF65-F5344CB8AC3E}">
        <p14:creationId xmlns:p14="http://schemas.microsoft.com/office/powerpoint/2010/main" xmlns="" val="4273726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a:t>
            </a:r>
            <a:r>
              <a:rPr lang="en-US" dirty="0" smtClean="0"/>
              <a:t>Foes </a:t>
            </a:r>
            <a:r>
              <a:rPr lang="en-US" dirty="0"/>
              <a:t>of Judah (Ch. </a:t>
            </a:r>
            <a:r>
              <a:rPr lang="en-US" dirty="0" smtClean="0"/>
              <a:t>25-32)</a:t>
            </a:r>
            <a:endParaRPr lang="en-US" dirty="0"/>
          </a:p>
        </p:txBody>
      </p:sp>
      <p:sp>
        <p:nvSpPr>
          <p:cNvPr id="2" name="Content Placeholder 1"/>
          <p:cNvSpPr>
            <a:spLocks noGrp="1"/>
          </p:cNvSpPr>
          <p:nvPr>
            <p:ph sz="quarter" idx="1"/>
          </p:nvPr>
        </p:nvSpPr>
        <p:spPr>
          <a:xfrm>
            <a:off x="457200" y="1524000"/>
            <a:ext cx="8229600" cy="4953000"/>
          </a:xfrm>
        </p:spPr>
        <p:txBody>
          <a:bodyPr>
            <a:normAutofit lnSpcReduction="10000"/>
          </a:bodyPr>
          <a:lstStyle/>
          <a:p>
            <a:r>
              <a:rPr lang="en-US" dirty="0" smtClean="0"/>
              <a:t>Ezekiel then turns his prophecy to the Gentile nations at the time of the siege</a:t>
            </a:r>
          </a:p>
          <a:p>
            <a:r>
              <a:rPr lang="en-US" dirty="0" smtClean="0"/>
              <a:t>He first deals with the nations to the east </a:t>
            </a:r>
          </a:p>
          <a:p>
            <a:pPr lvl="1"/>
            <a:r>
              <a:rPr lang="en-US" dirty="0" smtClean="0">
                <a:solidFill>
                  <a:schemeClr val="tx1"/>
                </a:solidFill>
              </a:rPr>
              <a:t>Ammon, Moab, Edom</a:t>
            </a:r>
          </a:p>
          <a:p>
            <a:r>
              <a:rPr lang="en-US" dirty="0" smtClean="0"/>
              <a:t>Then the west </a:t>
            </a:r>
            <a:r>
              <a:rPr lang="en-US" dirty="0" smtClean="0"/>
              <a:t>-</a:t>
            </a:r>
            <a:r>
              <a:rPr lang="en-US" dirty="0" smtClean="0">
                <a:solidFill>
                  <a:schemeClr val="tx1"/>
                </a:solidFill>
              </a:rPr>
              <a:t>Philistia</a:t>
            </a:r>
            <a:r>
              <a:rPr lang="en-US" dirty="0" smtClean="0">
                <a:solidFill>
                  <a:schemeClr val="tx1"/>
                </a:solidFill>
              </a:rPr>
              <a:t>, </a:t>
            </a:r>
            <a:r>
              <a:rPr lang="en-US" dirty="0" err="1" smtClean="0">
                <a:solidFill>
                  <a:schemeClr val="tx1"/>
                </a:solidFill>
              </a:rPr>
              <a:t>Tyre</a:t>
            </a:r>
            <a:r>
              <a:rPr lang="en-US" dirty="0" smtClean="0">
                <a:solidFill>
                  <a:schemeClr val="tx1"/>
                </a:solidFill>
              </a:rPr>
              <a:t>, Sidon</a:t>
            </a:r>
          </a:p>
          <a:p>
            <a:r>
              <a:rPr lang="en-US" dirty="0" smtClean="0"/>
              <a:t>And then the south </a:t>
            </a:r>
            <a:r>
              <a:rPr lang="en-US" dirty="0" smtClean="0"/>
              <a:t>- </a:t>
            </a:r>
            <a:r>
              <a:rPr lang="en-US" dirty="0" smtClean="0">
                <a:solidFill>
                  <a:schemeClr val="tx1"/>
                </a:solidFill>
              </a:rPr>
              <a:t>Egypt</a:t>
            </a:r>
            <a:endParaRPr lang="en-US" dirty="0" smtClean="0">
              <a:solidFill>
                <a:schemeClr val="tx1"/>
              </a:solidFill>
            </a:endParaRPr>
          </a:p>
          <a:p>
            <a:r>
              <a:rPr lang="en-US" dirty="0" smtClean="0"/>
              <a:t>The main prophecy repeated to all the nations was </a:t>
            </a:r>
            <a:r>
              <a:rPr lang="en-US" dirty="0" smtClean="0">
                <a:solidFill>
                  <a:srgbClr val="0070C0"/>
                </a:solidFill>
              </a:rPr>
              <a:t>“Ye shall know the I am the Lord”</a:t>
            </a:r>
          </a:p>
          <a:p>
            <a:r>
              <a:rPr lang="en-US" dirty="0">
                <a:solidFill>
                  <a:srgbClr val="00B050"/>
                </a:solidFill>
              </a:rPr>
              <a:t>“Those who fail to find Him when He reveals Himself in mercy will find Him when He reveals Himself in judgment.  But in the end they will all know Him</a:t>
            </a:r>
            <a:r>
              <a:rPr lang="en-US" dirty="0" smtClean="0">
                <a:solidFill>
                  <a:srgbClr val="00B050"/>
                </a:solidFill>
              </a:rPr>
              <a:t>”</a:t>
            </a:r>
          </a:p>
          <a:p>
            <a:endParaRPr lang="en-US" dirty="0" smtClean="0"/>
          </a:p>
        </p:txBody>
      </p:sp>
    </p:spTree>
    <p:extLst>
      <p:ext uri="{BB962C8B-B14F-4D97-AF65-F5344CB8AC3E}">
        <p14:creationId xmlns:p14="http://schemas.microsoft.com/office/powerpoint/2010/main" xmlns="" val="485947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a:t>
            </a:r>
            <a:r>
              <a:rPr lang="en-US" dirty="0" smtClean="0"/>
              <a:t>Future </a:t>
            </a:r>
            <a:r>
              <a:rPr lang="en-US" dirty="0"/>
              <a:t>of Judah (Ch. </a:t>
            </a:r>
            <a:r>
              <a:rPr lang="en-US" dirty="0" smtClean="0"/>
              <a:t>33-48)</a:t>
            </a:r>
            <a:endParaRPr lang="en-US" dirty="0"/>
          </a:p>
        </p:txBody>
      </p:sp>
      <p:sp>
        <p:nvSpPr>
          <p:cNvPr id="2" name="Content Placeholder 1"/>
          <p:cNvSpPr>
            <a:spLocks noGrp="1"/>
          </p:cNvSpPr>
          <p:nvPr>
            <p:ph sz="quarter" idx="1"/>
          </p:nvPr>
        </p:nvSpPr>
        <p:spPr>
          <a:xfrm>
            <a:off x="301752" y="1527048"/>
            <a:ext cx="8503920" cy="4949952"/>
          </a:xfrm>
        </p:spPr>
        <p:txBody>
          <a:bodyPr>
            <a:normAutofit fontScale="92500" lnSpcReduction="20000"/>
          </a:bodyPr>
          <a:lstStyle/>
          <a:p>
            <a:pPr marL="514350" indent="-514350">
              <a:buAutoNum type="alphaUcPeriod"/>
            </a:pPr>
            <a:r>
              <a:rPr lang="en-US" sz="2800" b="1" u="sng" dirty="0" smtClean="0"/>
              <a:t>A Nations Troubles Removed (Ch. 33-36)</a:t>
            </a:r>
          </a:p>
          <a:p>
            <a:pPr lvl="1"/>
            <a:r>
              <a:rPr lang="en-US" sz="2800" dirty="0" smtClean="0">
                <a:solidFill>
                  <a:schemeClr val="tx1"/>
                </a:solidFill>
              </a:rPr>
              <a:t>Ezekiel </a:t>
            </a:r>
            <a:r>
              <a:rPr lang="en-US" sz="2800" dirty="0" smtClean="0">
                <a:solidFill>
                  <a:schemeClr val="tx1"/>
                </a:solidFill>
              </a:rPr>
              <a:t>is to tell the people that God has no pleasure in the death of the wicked</a:t>
            </a:r>
          </a:p>
          <a:p>
            <a:pPr lvl="1"/>
            <a:r>
              <a:rPr lang="en-US" sz="2800" dirty="0" smtClean="0">
                <a:solidFill>
                  <a:schemeClr val="tx1"/>
                </a:solidFill>
              </a:rPr>
              <a:t>His desire is that the wicked man should turn from his wicked way and live (33:11</a:t>
            </a:r>
            <a:r>
              <a:rPr lang="en-US" sz="2800" dirty="0" smtClean="0">
                <a:solidFill>
                  <a:schemeClr val="tx1"/>
                </a:solidFill>
              </a:rPr>
              <a:t>)</a:t>
            </a:r>
          </a:p>
          <a:p>
            <a:r>
              <a:rPr lang="en-US" sz="2800" dirty="0" smtClean="0">
                <a:solidFill>
                  <a:srgbClr val="0070C0"/>
                </a:solidFill>
              </a:rPr>
              <a:t>(</a:t>
            </a:r>
            <a:r>
              <a:rPr lang="en-US" sz="2800" dirty="0" err="1" smtClean="0">
                <a:solidFill>
                  <a:srgbClr val="0070C0"/>
                </a:solidFill>
              </a:rPr>
              <a:t>Eze</a:t>
            </a:r>
            <a:r>
              <a:rPr lang="en-US" sz="2800" dirty="0" smtClean="0">
                <a:solidFill>
                  <a:srgbClr val="0070C0"/>
                </a:solidFill>
              </a:rPr>
              <a:t> 33:11)  Say unto them, </a:t>
            </a:r>
            <a:r>
              <a:rPr lang="en-US" sz="2800" i="1" dirty="0" smtClean="0">
                <a:solidFill>
                  <a:srgbClr val="0070C0"/>
                </a:solidFill>
              </a:rPr>
              <a:t>As I live, </a:t>
            </a:r>
            <a:r>
              <a:rPr lang="en-US" sz="2800" i="1" dirty="0" err="1" smtClean="0">
                <a:solidFill>
                  <a:srgbClr val="0070C0"/>
                </a:solidFill>
              </a:rPr>
              <a:t>saith</a:t>
            </a:r>
            <a:r>
              <a:rPr lang="en-US" sz="2800" i="1" dirty="0" smtClean="0">
                <a:solidFill>
                  <a:srgbClr val="0070C0"/>
                </a:solidFill>
              </a:rPr>
              <a:t> the Lord GOD, I have no pleasure in the death of the wicked; but that the wicked turn from his way and live: turn ye, turn ye from your evil ways; for why will ye die, O house of Israel</a:t>
            </a:r>
            <a:r>
              <a:rPr lang="en-US" sz="2800" i="1" dirty="0" smtClean="0">
                <a:solidFill>
                  <a:srgbClr val="0070C0"/>
                </a:solidFill>
              </a:rPr>
              <a:t>?</a:t>
            </a:r>
            <a:endParaRPr lang="en-US" sz="2800" dirty="0" smtClean="0">
              <a:solidFill>
                <a:schemeClr val="tx1"/>
              </a:solidFill>
            </a:endParaRPr>
          </a:p>
          <a:p>
            <a:pPr lvl="1"/>
            <a:r>
              <a:rPr lang="en-US" sz="2800" dirty="0" smtClean="0">
                <a:solidFill>
                  <a:schemeClr val="tx1"/>
                </a:solidFill>
              </a:rPr>
              <a:t>Next came the message denouncing the false shepherds and promising that God would send the great shepherd (34:23)</a:t>
            </a:r>
          </a:p>
          <a:p>
            <a:pPr lvl="1"/>
            <a:r>
              <a:rPr lang="en-US" sz="2800" dirty="0" smtClean="0">
                <a:solidFill>
                  <a:schemeClr val="tx1"/>
                </a:solidFill>
              </a:rPr>
              <a:t> The land would ultimately be restored  (36:8-11)</a:t>
            </a:r>
          </a:p>
        </p:txBody>
      </p:sp>
    </p:spTree>
    <p:extLst>
      <p:ext uri="{BB962C8B-B14F-4D97-AF65-F5344CB8AC3E}">
        <p14:creationId xmlns:p14="http://schemas.microsoft.com/office/powerpoint/2010/main" xmlns="" val="20007126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a:t>
            </a:r>
            <a:r>
              <a:rPr lang="en-US" dirty="0" smtClean="0"/>
              <a:t>Future </a:t>
            </a:r>
            <a:r>
              <a:rPr lang="en-US" dirty="0"/>
              <a:t>of Judah (Ch. </a:t>
            </a:r>
            <a:r>
              <a:rPr lang="en-US" dirty="0" smtClean="0"/>
              <a:t>33-48)</a:t>
            </a:r>
            <a:endParaRPr lang="en-US" dirty="0"/>
          </a:p>
        </p:txBody>
      </p:sp>
      <p:sp>
        <p:nvSpPr>
          <p:cNvPr id="2" name="Content Placeholder 1"/>
          <p:cNvSpPr>
            <a:spLocks noGrp="1"/>
          </p:cNvSpPr>
          <p:nvPr>
            <p:ph sz="quarter" idx="1"/>
          </p:nvPr>
        </p:nvSpPr>
        <p:spPr>
          <a:xfrm>
            <a:off x="301752" y="1527048"/>
            <a:ext cx="8503920" cy="4873752"/>
          </a:xfrm>
        </p:spPr>
        <p:txBody>
          <a:bodyPr>
            <a:noAutofit/>
          </a:bodyPr>
          <a:lstStyle/>
          <a:p>
            <a:pPr marL="514350" indent="-514350">
              <a:buAutoNum type="alphaUcPeriod" startAt="2"/>
            </a:pPr>
            <a:r>
              <a:rPr lang="en-US" sz="2800" b="1" u="sng" dirty="0" smtClean="0"/>
              <a:t>The Nation’s Tribes </a:t>
            </a:r>
            <a:r>
              <a:rPr lang="en-US" sz="2800" b="1" u="sng" dirty="0" err="1" smtClean="0"/>
              <a:t>Regathered</a:t>
            </a:r>
            <a:r>
              <a:rPr lang="en-US" sz="2800" b="1" u="sng" dirty="0" smtClean="0"/>
              <a:t> (</a:t>
            </a:r>
            <a:r>
              <a:rPr lang="en-US" sz="2800" b="1" u="sng" dirty="0" smtClean="0"/>
              <a:t>Ch.37-39</a:t>
            </a:r>
            <a:r>
              <a:rPr lang="en-US" sz="2800" b="1" u="sng" dirty="0" smtClean="0"/>
              <a:t>)</a:t>
            </a:r>
          </a:p>
          <a:p>
            <a:pPr lvl="1"/>
            <a:r>
              <a:rPr lang="en-US" sz="2800" dirty="0" smtClean="0">
                <a:solidFill>
                  <a:schemeClr val="tx1"/>
                </a:solidFill>
              </a:rPr>
              <a:t>These are some of the most interesting chapters for us</a:t>
            </a:r>
          </a:p>
          <a:p>
            <a:pPr lvl="1"/>
            <a:r>
              <a:rPr lang="en-US" sz="2800" dirty="0" smtClean="0">
                <a:solidFill>
                  <a:schemeClr val="tx1"/>
                </a:solidFill>
              </a:rPr>
              <a:t>First we see a </a:t>
            </a:r>
            <a:r>
              <a:rPr lang="en-US" sz="2800" b="1" dirty="0" smtClean="0">
                <a:solidFill>
                  <a:schemeClr val="tx1"/>
                </a:solidFill>
              </a:rPr>
              <a:t>national sovereignty restored </a:t>
            </a:r>
          </a:p>
          <a:p>
            <a:pPr lvl="2"/>
            <a:r>
              <a:rPr lang="en-US" sz="2800" dirty="0" smtClean="0"/>
              <a:t>It will be recognized again as a living nation</a:t>
            </a:r>
          </a:p>
          <a:p>
            <a:pPr lvl="2"/>
            <a:r>
              <a:rPr lang="en-US" sz="2800" dirty="0" smtClean="0"/>
              <a:t>Its scattered people will be </a:t>
            </a:r>
            <a:r>
              <a:rPr lang="en-US" sz="2800" dirty="0" err="1" smtClean="0"/>
              <a:t>regathered</a:t>
            </a:r>
            <a:r>
              <a:rPr lang="en-US" sz="2800" dirty="0" smtClean="0"/>
              <a:t> to the land</a:t>
            </a:r>
          </a:p>
          <a:p>
            <a:pPr lvl="2"/>
            <a:r>
              <a:rPr lang="en-US" sz="2800" dirty="0" smtClean="0"/>
              <a:t>It will be a united nation </a:t>
            </a:r>
            <a:r>
              <a:rPr lang="en-US" sz="2800" dirty="0" smtClean="0"/>
              <a:t>as we see it today </a:t>
            </a:r>
            <a:endParaRPr lang="en-US" sz="2800" dirty="0" smtClean="0"/>
          </a:p>
        </p:txBody>
      </p:sp>
    </p:spTree>
    <p:extLst>
      <p:ext uri="{BB962C8B-B14F-4D97-AF65-F5344CB8AC3E}">
        <p14:creationId xmlns:p14="http://schemas.microsoft.com/office/powerpoint/2010/main" xmlns="" val="960927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a:t>
            </a:r>
            <a:r>
              <a:rPr lang="en-US" dirty="0" smtClean="0"/>
              <a:t>Future </a:t>
            </a:r>
            <a:r>
              <a:rPr lang="en-US" dirty="0"/>
              <a:t>of Judah (Ch. </a:t>
            </a:r>
            <a:r>
              <a:rPr lang="en-US" dirty="0" smtClean="0"/>
              <a:t>33-48)</a:t>
            </a:r>
            <a:endParaRPr lang="en-US" dirty="0"/>
          </a:p>
        </p:txBody>
      </p:sp>
      <p:sp>
        <p:nvSpPr>
          <p:cNvPr id="2" name="Content Placeholder 1"/>
          <p:cNvSpPr>
            <a:spLocks noGrp="1"/>
          </p:cNvSpPr>
          <p:nvPr>
            <p:ph sz="quarter" idx="1"/>
          </p:nvPr>
        </p:nvSpPr>
        <p:spPr>
          <a:xfrm>
            <a:off x="301752" y="1527048"/>
            <a:ext cx="8503920" cy="4873752"/>
          </a:xfrm>
        </p:spPr>
        <p:txBody>
          <a:bodyPr>
            <a:noAutofit/>
          </a:bodyPr>
          <a:lstStyle/>
          <a:p>
            <a:pPr lvl="1"/>
            <a:r>
              <a:rPr lang="en-US" sz="2800" dirty="0" smtClean="0">
                <a:solidFill>
                  <a:schemeClr val="tx1"/>
                </a:solidFill>
              </a:rPr>
              <a:t>Second </a:t>
            </a:r>
            <a:r>
              <a:rPr lang="en-US" sz="2800" dirty="0" smtClean="0">
                <a:solidFill>
                  <a:schemeClr val="tx1"/>
                </a:solidFill>
              </a:rPr>
              <a:t>the nation will have its </a:t>
            </a:r>
            <a:r>
              <a:rPr lang="en-US" sz="2800" b="1" dirty="0" smtClean="0">
                <a:solidFill>
                  <a:schemeClr val="tx1"/>
                </a:solidFill>
              </a:rPr>
              <a:t>national security </a:t>
            </a:r>
            <a:r>
              <a:rPr lang="en-US" sz="2800" dirty="0" smtClean="0">
                <a:solidFill>
                  <a:schemeClr val="tx1"/>
                </a:solidFill>
              </a:rPr>
              <a:t>restored </a:t>
            </a:r>
          </a:p>
          <a:p>
            <a:pPr lvl="2"/>
            <a:r>
              <a:rPr lang="en-US" sz="2800" dirty="0" smtClean="0">
                <a:solidFill>
                  <a:srgbClr val="00B050"/>
                </a:solidFill>
              </a:rPr>
              <a:t>“Then when the time is ripe, a great northern power, allied with certain European, Middle East, and African nations, will swoop down to wipe out Israel.  The rise of Russia and her satellites, together with her growing influence in the Middle </a:t>
            </a:r>
            <a:r>
              <a:rPr lang="en-US" sz="2800" dirty="0" smtClean="0">
                <a:solidFill>
                  <a:srgbClr val="00B050"/>
                </a:solidFill>
              </a:rPr>
              <a:t>East, shows that the fulfilling of these predictions is to take place soon.  The northern invader will come to a terrible end on the mountains of Israel” </a:t>
            </a:r>
          </a:p>
          <a:p>
            <a:pPr lvl="2"/>
            <a:endParaRPr lang="en-US" sz="2800" dirty="0" smtClean="0"/>
          </a:p>
        </p:txBody>
      </p:sp>
    </p:spTree>
    <p:extLst>
      <p:ext uri="{BB962C8B-B14F-4D97-AF65-F5344CB8AC3E}">
        <p14:creationId xmlns:p14="http://schemas.microsoft.com/office/powerpoint/2010/main" xmlns="" val="9609271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a:t>
            </a:r>
            <a:r>
              <a:rPr lang="en-US" dirty="0" smtClean="0"/>
              <a:t>Future </a:t>
            </a:r>
            <a:r>
              <a:rPr lang="en-US" dirty="0"/>
              <a:t>of Judah (Ch. </a:t>
            </a:r>
            <a:r>
              <a:rPr lang="en-US" dirty="0" smtClean="0"/>
              <a:t>33-48)</a:t>
            </a:r>
            <a:endParaRPr lang="en-US" dirty="0"/>
          </a:p>
        </p:txBody>
      </p:sp>
      <p:sp>
        <p:nvSpPr>
          <p:cNvPr id="2" name="Content Placeholder 1"/>
          <p:cNvSpPr>
            <a:spLocks noGrp="1"/>
          </p:cNvSpPr>
          <p:nvPr>
            <p:ph sz="quarter" idx="1"/>
          </p:nvPr>
        </p:nvSpPr>
        <p:spPr>
          <a:xfrm>
            <a:off x="301752" y="1527048"/>
            <a:ext cx="8503920" cy="4873752"/>
          </a:xfrm>
        </p:spPr>
        <p:txBody>
          <a:bodyPr>
            <a:normAutofit/>
          </a:bodyPr>
          <a:lstStyle/>
          <a:p>
            <a:pPr marL="514350" indent="-514350">
              <a:buAutoNum type="alphaUcPeriod" startAt="3"/>
            </a:pPr>
            <a:r>
              <a:rPr lang="en-US" sz="2800" b="1" u="sng" dirty="0" smtClean="0"/>
              <a:t>The Nation’s Temple Rebuilt (Ch. 40-47)</a:t>
            </a:r>
          </a:p>
          <a:p>
            <a:pPr lvl="1"/>
            <a:r>
              <a:rPr lang="en-US" sz="2800" dirty="0" smtClean="0">
                <a:solidFill>
                  <a:schemeClr val="tx1"/>
                </a:solidFill>
              </a:rPr>
              <a:t>These chapters foretell the building of the millennial temple </a:t>
            </a:r>
          </a:p>
          <a:p>
            <a:pPr lvl="1"/>
            <a:r>
              <a:rPr lang="en-US" sz="2800" dirty="0" smtClean="0">
                <a:solidFill>
                  <a:schemeClr val="tx1"/>
                </a:solidFill>
              </a:rPr>
              <a:t>These visions were given to Ezekiel 14 years after the siege of Jerusalem </a:t>
            </a:r>
          </a:p>
          <a:p>
            <a:pPr marL="514350" indent="-514350">
              <a:buAutoNum type="alphaUcPeriod" startAt="4"/>
            </a:pPr>
            <a:r>
              <a:rPr lang="en-US" sz="2800" b="1" u="sng" dirty="0" smtClean="0"/>
              <a:t>The Nation’s Title Restored (Ch. 48)</a:t>
            </a:r>
          </a:p>
          <a:p>
            <a:pPr lvl="1"/>
            <a:r>
              <a:rPr lang="en-US" sz="2800" dirty="0" smtClean="0">
                <a:solidFill>
                  <a:schemeClr val="tx1"/>
                </a:solidFill>
              </a:rPr>
              <a:t>The temple has been rebuilt, the </a:t>
            </a:r>
            <a:r>
              <a:rPr lang="en-US" sz="2800" dirty="0" err="1" smtClean="0">
                <a:solidFill>
                  <a:schemeClr val="tx1"/>
                </a:solidFill>
              </a:rPr>
              <a:t>Shechinah</a:t>
            </a:r>
            <a:r>
              <a:rPr lang="en-US" sz="2800" dirty="0" smtClean="0">
                <a:solidFill>
                  <a:schemeClr val="tx1"/>
                </a:solidFill>
              </a:rPr>
              <a:t> glory has returned </a:t>
            </a:r>
          </a:p>
          <a:p>
            <a:pPr lvl="1"/>
            <a:r>
              <a:rPr lang="en-US" sz="2800" dirty="0" smtClean="0">
                <a:solidFill>
                  <a:schemeClr val="tx1"/>
                </a:solidFill>
              </a:rPr>
              <a:t>Rivers of blessing flow from the temple </a:t>
            </a:r>
          </a:p>
          <a:p>
            <a:endParaRPr lang="x-none" sz="2800" smtClean="0"/>
          </a:p>
          <a:p>
            <a:pPr lvl="1"/>
            <a:endParaRPr lang="en-US" sz="2800" dirty="0" smtClean="0">
              <a:solidFill>
                <a:schemeClr val="tx1"/>
              </a:solidFill>
            </a:endParaRPr>
          </a:p>
          <a:p>
            <a:pPr lvl="1"/>
            <a:endParaRPr lang="en-US" sz="2800" dirty="0" smtClean="0">
              <a:solidFill>
                <a:schemeClr val="tx1"/>
              </a:solidFill>
            </a:endParaRPr>
          </a:p>
        </p:txBody>
      </p:sp>
    </p:spTree>
    <p:extLst>
      <p:ext uri="{BB962C8B-B14F-4D97-AF65-F5344CB8AC3E}">
        <p14:creationId xmlns:p14="http://schemas.microsoft.com/office/powerpoint/2010/main" xmlns="" val="907576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a:t>
            </a:r>
            <a:r>
              <a:rPr lang="en-US" dirty="0" smtClean="0"/>
              <a:t>Future </a:t>
            </a:r>
            <a:r>
              <a:rPr lang="en-US" dirty="0"/>
              <a:t>of Judah (Ch. </a:t>
            </a:r>
            <a:r>
              <a:rPr lang="en-US" dirty="0" smtClean="0"/>
              <a:t>33-48)</a:t>
            </a:r>
            <a:endParaRPr lang="en-US" dirty="0"/>
          </a:p>
        </p:txBody>
      </p:sp>
      <p:sp>
        <p:nvSpPr>
          <p:cNvPr id="2" name="Content Placeholder 1"/>
          <p:cNvSpPr>
            <a:spLocks noGrp="1"/>
          </p:cNvSpPr>
          <p:nvPr>
            <p:ph sz="quarter" idx="1"/>
          </p:nvPr>
        </p:nvSpPr>
        <p:spPr/>
        <p:txBody>
          <a:bodyPr>
            <a:normAutofit fontScale="85000" lnSpcReduction="10000"/>
          </a:bodyPr>
          <a:lstStyle/>
          <a:p>
            <a:pPr lvl="1"/>
            <a:r>
              <a:rPr lang="en-US" sz="3500" dirty="0" smtClean="0">
                <a:solidFill>
                  <a:schemeClr val="tx1"/>
                </a:solidFill>
              </a:rPr>
              <a:t>The tribes are </a:t>
            </a:r>
            <a:r>
              <a:rPr lang="en-US" sz="3500" dirty="0" err="1" smtClean="0">
                <a:solidFill>
                  <a:schemeClr val="tx1"/>
                </a:solidFill>
              </a:rPr>
              <a:t>regathered</a:t>
            </a:r>
            <a:r>
              <a:rPr lang="en-US" sz="3500" dirty="0" smtClean="0">
                <a:solidFill>
                  <a:schemeClr val="tx1"/>
                </a:solidFill>
              </a:rPr>
              <a:t> </a:t>
            </a:r>
          </a:p>
          <a:p>
            <a:pPr lvl="1"/>
            <a:r>
              <a:rPr lang="en-US" sz="3500" dirty="0" smtClean="0">
                <a:solidFill>
                  <a:schemeClr val="tx1"/>
                </a:solidFill>
              </a:rPr>
              <a:t>The New Jerusalem's is there with its 12 gates</a:t>
            </a:r>
          </a:p>
          <a:p>
            <a:pPr lvl="1"/>
            <a:r>
              <a:rPr lang="en-US" sz="3500" dirty="0" smtClean="0">
                <a:solidFill>
                  <a:srgbClr val="00B050"/>
                </a:solidFill>
              </a:rPr>
              <a:t>“The last words of Ezekiel ring on and will continue to ring until Jesus comes again to make his visions a reality”</a:t>
            </a:r>
          </a:p>
          <a:p>
            <a:pPr lvl="1"/>
            <a:r>
              <a:rPr lang="en-US" sz="3500" dirty="0">
                <a:solidFill>
                  <a:srgbClr val="0070C0"/>
                </a:solidFill>
              </a:rPr>
              <a:t> (</a:t>
            </a:r>
            <a:r>
              <a:rPr lang="en-US" sz="3500" dirty="0" err="1">
                <a:solidFill>
                  <a:srgbClr val="0070C0"/>
                </a:solidFill>
              </a:rPr>
              <a:t>Eze</a:t>
            </a:r>
            <a:r>
              <a:rPr lang="en-US" sz="3500" dirty="0">
                <a:solidFill>
                  <a:srgbClr val="0070C0"/>
                </a:solidFill>
              </a:rPr>
              <a:t> 48:35)  It was round about eighteen thousand measures: and the name of the city from that day shall be, The LORD is there</a:t>
            </a:r>
            <a:r>
              <a:rPr lang="en-US" sz="3500" dirty="0" smtClean="0">
                <a:solidFill>
                  <a:srgbClr val="0070C0"/>
                </a:solidFill>
              </a:rPr>
              <a:t>.</a:t>
            </a:r>
          </a:p>
          <a:p>
            <a:pPr lvl="1"/>
            <a:r>
              <a:rPr lang="en-US" sz="3500" dirty="0" smtClean="0">
                <a:solidFill>
                  <a:schemeClr val="tx1"/>
                </a:solidFill>
              </a:rPr>
              <a:t>Jehovah-</a:t>
            </a:r>
            <a:r>
              <a:rPr lang="en-US" sz="3500" dirty="0" err="1" smtClean="0">
                <a:solidFill>
                  <a:schemeClr val="tx1"/>
                </a:solidFill>
              </a:rPr>
              <a:t>Shammah</a:t>
            </a:r>
            <a:endParaRPr lang="en-US" sz="3500" dirty="0">
              <a:solidFill>
                <a:schemeClr val="tx1"/>
              </a:solidFill>
            </a:endParaRPr>
          </a:p>
          <a:p>
            <a:pPr marL="365760" lvl="1" indent="0">
              <a:buNone/>
            </a:pPr>
            <a:endParaRPr lang="en-US" dirty="0" smtClean="0"/>
          </a:p>
        </p:txBody>
      </p:sp>
    </p:spTree>
    <p:extLst>
      <p:ext uri="{BB962C8B-B14F-4D97-AF65-F5344CB8AC3E}">
        <p14:creationId xmlns:p14="http://schemas.microsoft.com/office/powerpoint/2010/main" xmlns="" val="3567388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Interesting Facts </a:t>
            </a:r>
            <a:endParaRPr lang="en-US" dirty="0"/>
          </a:p>
        </p:txBody>
      </p:sp>
      <p:sp>
        <p:nvSpPr>
          <p:cNvPr id="2" name="Content Placeholder 1"/>
          <p:cNvSpPr>
            <a:spLocks noGrp="1"/>
          </p:cNvSpPr>
          <p:nvPr>
            <p:ph sz="quarter" idx="1"/>
          </p:nvPr>
        </p:nvSpPr>
        <p:spPr>
          <a:xfrm>
            <a:off x="301752" y="1527048"/>
            <a:ext cx="8503920" cy="4797552"/>
          </a:xfrm>
        </p:spPr>
        <p:txBody>
          <a:bodyPr>
            <a:normAutofit lnSpcReduction="10000"/>
          </a:bodyPr>
          <a:lstStyle/>
          <a:p>
            <a:r>
              <a:rPr lang="en-US" sz="3000" dirty="0" smtClean="0"/>
              <a:t>Ezekiel’s ministry to the exiles was a difficult one</a:t>
            </a:r>
          </a:p>
          <a:p>
            <a:pPr lvl="1"/>
            <a:r>
              <a:rPr lang="en-US" sz="3000" dirty="0" smtClean="0"/>
              <a:t>There had already been 2 deportations in Jerusalem</a:t>
            </a:r>
          </a:p>
          <a:p>
            <a:pPr lvl="1"/>
            <a:r>
              <a:rPr lang="en-US" sz="3000" dirty="0" smtClean="0"/>
              <a:t>Jeremiah stated that they had fallen deeper into immorality and idolatry</a:t>
            </a:r>
          </a:p>
          <a:p>
            <a:r>
              <a:rPr lang="en-US" sz="3000" dirty="0" smtClean="0"/>
              <a:t>His book is written to the exiled Jews in Babylon</a:t>
            </a:r>
          </a:p>
          <a:p>
            <a:r>
              <a:rPr lang="en-US" sz="3000" dirty="0" smtClean="0"/>
              <a:t>Who thought the worst was over and had been given false hope by false </a:t>
            </a:r>
            <a:r>
              <a:rPr lang="en-US" sz="3000" dirty="0" smtClean="0"/>
              <a:t>prophets</a:t>
            </a:r>
            <a:endParaRPr lang="en-US" sz="3000" dirty="0" smtClean="0"/>
          </a:p>
          <a:p>
            <a:endParaRPr lang="en-US" dirty="0" smtClean="0"/>
          </a:p>
        </p:txBody>
      </p:sp>
    </p:spTree>
    <p:extLst>
      <p:ext uri="{BB962C8B-B14F-4D97-AF65-F5344CB8AC3E}">
        <p14:creationId xmlns:p14="http://schemas.microsoft.com/office/powerpoint/2010/main" xmlns="" val="1178311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Interesting Facts </a:t>
            </a:r>
            <a:endParaRPr lang="en-US" dirty="0"/>
          </a:p>
        </p:txBody>
      </p:sp>
      <p:sp>
        <p:nvSpPr>
          <p:cNvPr id="2" name="Content Placeholder 1"/>
          <p:cNvSpPr>
            <a:spLocks noGrp="1"/>
          </p:cNvSpPr>
          <p:nvPr>
            <p:ph sz="quarter" idx="1"/>
          </p:nvPr>
        </p:nvSpPr>
        <p:spPr/>
        <p:txBody>
          <a:bodyPr/>
          <a:lstStyle/>
          <a:p>
            <a:r>
              <a:rPr lang="en-US" sz="3200" dirty="0" smtClean="0"/>
              <a:t>His message was 3 fold in form </a:t>
            </a:r>
          </a:p>
          <a:p>
            <a:pPr lvl="1"/>
            <a:r>
              <a:rPr lang="en-US" sz="3200" dirty="0" smtClean="0"/>
              <a:t>Visions</a:t>
            </a:r>
          </a:p>
          <a:p>
            <a:pPr lvl="1"/>
            <a:r>
              <a:rPr lang="en-US" sz="3200" dirty="0" smtClean="0"/>
              <a:t>Sign-sermons </a:t>
            </a:r>
          </a:p>
          <a:p>
            <a:pPr lvl="1"/>
            <a:r>
              <a:rPr lang="en-US" sz="3200" dirty="0" smtClean="0"/>
              <a:t>Direct prediction </a:t>
            </a:r>
          </a:p>
          <a:p>
            <a:r>
              <a:rPr lang="en-US" sz="3200" dirty="0" smtClean="0"/>
              <a:t>The 1</a:t>
            </a:r>
            <a:r>
              <a:rPr lang="en-US" sz="3200" baseline="30000" dirty="0" smtClean="0"/>
              <a:t>st</a:t>
            </a:r>
            <a:r>
              <a:rPr lang="en-US" sz="3200" dirty="0" smtClean="0"/>
              <a:t> 24 chapters are about the pending doom </a:t>
            </a:r>
          </a:p>
          <a:p>
            <a:r>
              <a:rPr lang="en-US" sz="3200" dirty="0" smtClean="0"/>
              <a:t>In these chapters there are 10 sign-action sermons </a:t>
            </a:r>
          </a:p>
          <a:p>
            <a:pPr marL="0" indent="0">
              <a:buNone/>
            </a:pPr>
            <a:endParaRPr lang="en-US" sz="2800" dirty="0" smtClean="0"/>
          </a:p>
          <a:p>
            <a:endParaRPr lang="en-US" dirty="0" smtClean="0"/>
          </a:p>
          <a:p>
            <a:endParaRPr lang="en-US" dirty="0" smtClean="0"/>
          </a:p>
        </p:txBody>
      </p:sp>
    </p:spTree>
    <p:extLst>
      <p:ext uri="{BB962C8B-B14F-4D97-AF65-F5344CB8AC3E}">
        <p14:creationId xmlns:p14="http://schemas.microsoft.com/office/powerpoint/2010/main" xmlns="" val="441293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Interesting Facts </a:t>
            </a:r>
            <a:endParaRPr lang="en-US" dirty="0"/>
          </a:p>
        </p:txBody>
      </p:sp>
      <p:sp>
        <p:nvSpPr>
          <p:cNvPr id="2" name="Content Placeholder 1"/>
          <p:cNvSpPr>
            <a:spLocks noGrp="1"/>
          </p:cNvSpPr>
          <p:nvPr>
            <p:ph sz="quarter" idx="1"/>
          </p:nvPr>
        </p:nvSpPr>
        <p:spPr>
          <a:xfrm>
            <a:off x="457200" y="1524000"/>
            <a:ext cx="8229600" cy="5029200"/>
          </a:xfrm>
        </p:spPr>
        <p:txBody>
          <a:bodyPr>
            <a:normAutofit lnSpcReduction="10000"/>
          </a:bodyPr>
          <a:lstStyle/>
          <a:p>
            <a:r>
              <a:rPr lang="en-US" dirty="0" smtClean="0"/>
              <a:t>Ezekiel’s final sign-sermon would culminate in the tragic death of his own wife</a:t>
            </a:r>
          </a:p>
          <a:p>
            <a:pPr lvl="1"/>
            <a:r>
              <a:rPr lang="en-US" sz="2600" dirty="0" smtClean="0">
                <a:solidFill>
                  <a:srgbClr val="0070C0"/>
                </a:solidFill>
              </a:rPr>
              <a:t>(</a:t>
            </a:r>
            <a:r>
              <a:rPr lang="en-US" sz="2600" dirty="0" err="1">
                <a:solidFill>
                  <a:srgbClr val="0070C0"/>
                </a:solidFill>
              </a:rPr>
              <a:t>Eze</a:t>
            </a:r>
            <a:r>
              <a:rPr lang="en-US" sz="2600" dirty="0">
                <a:solidFill>
                  <a:srgbClr val="0070C0"/>
                </a:solidFill>
              </a:rPr>
              <a:t> 24:15)  Also the word of the LORD came unto me, saying</a:t>
            </a:r>
            <a:r>
              <a:rPr lang="en-US" sz="2600" dirty="0" smtClean="0">
                <a:solidFill>
                  <a:srgbClr val="0070C0"/>
                </a:solidFill>
              </a:rPr>
              <a:t>,</a:t>
            </a:r>
            <a:endParaRPr lang="en-US" sz="2600" dirty="0">
              <a:solidFill>
                <a:srgbClr val="0070C0"/>
              </a:solidFill>
            </a:endParaRPr>
          </a:p>
          <a:p>
            <a:pPr lvl="1"/>
            <a:r>
              <a:rPr lang="en-US" sz="2600" dirty="0">
                <a:solidFill>
                  <a:srgbClr val="0070C0"/>
                </a:solidFill>
              </a:rPr>
              <a:t>(</a:t>
            </a:r>
            <a:r>
              <a:rPr lang="en-US" sz="2600" dirty="0" err="1">
                <a:solidFill>
                  <a:srgbClr val="0070C0"/>
                </a:solidFill>
              </a:rPr>
              <a:t>Eze</a:t>
            </a:r>
            <a:r>
              <a:rPr lang="en-US" sz="2600" dirty="0">
                <a:solidFill>
                  <a:srgbClr val="0070C0"/>
                </a:solidFill>
              </a:rPr>
              <a:t> 24:16)  Son of man, behold, I take away from thee the desire of thine eyes with a stroke: yet neither shalt thou mourn nor weep, neither shall thy tears run down</a:t>
            </a:r>
            <a:r>
              <a:rPr lang="en-US" sz="2600" dirty="0" smtClean="0">
                <a:solidFill>
                  <a:srgbClr val="0070C0"/>
                </a:solidFill>
              </a:rPr>
              <a:t>.</a:t>
            </a:r>
            <a:endParaRPr lang="en-US" sz="2600" dirty="0">
              <a:solidFill>
                <a:srgbClr val="0070C0"/>
              </a:solidFill>
            </a:endParaRPr>
          </a:p>
          <a:p>
            <a:pPr lvl="1"/>
            <a:r>
              <a:rPr lang="en-US" sz="2600" dirty="0">
                <a:solidFill>
                  <a:srgbClr val="0070C0"/>
                </a:solidFill>
              </a:rPr>
              <a:t>(</a:t>
            </a:r>
            <a:r>
              <a:rPr lang="en-US" sz="2600" dirty="0" err="1">
                <a:solidFill>
                  <a:srgbClr val="0070C0"/>
                </a:solidFill>
              </a:rPr>
              <a:t>Eze</a:t>
            </a:r>
            <a:r>
              <a:rPr lang="en-US" sz="2600" dirty="0">
                <a:solidFill>
                  <a:srgbClr val="0070C0"/>
                </a:solidFill>
              </a:rPr>
              <a:t> 24:17)  Forbear to cry, make no mourning for the dead, bind the tire of thine head upon thee, and put on thy shoes upon thy feet, and cover not thy lips, and eat not the bread of men</a:t>
            </a:r>
            <a:r>
              <a:rPr lang="en-US" sz="2600" dirty="0" smtClean="0">
                <a:solidFill>
                  <a:srgbClr val="0070C0"/>
                </a:solidFill>
              </a:rPr>
              <a:t>.</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xmlns="" val="1705035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229600" cy="1219200"/>
          </a:xfrm>
        </p:spPr>
        <p:txBody>
          <a:bodyPr>
            <a:normAutofit/>
          </a:bodyPr>
          <a:lstStyle/>
          <a:p>
            <a:r>
              <a:rPr lang="en-US" dirty="0" smtClean="0"/>
              <a:t>Interesting Facts </a:t>
            </a:r>
            <a:endParaRPr lang="en-US" dirty="0"/>
          </a:p>
        </p:txBody>
      </p:sp>
      <p:sp>
        <p:nvSpPr>
          <p:cNvPr id="2" name="Content Placeholder 1"/>
          <p:cNvSpPr>
            <a:spLocks noGrp="1"/>
          </p:cNvSpPr>
          <p:nvPr>
            <p:ph sz="quarter" idx="1"/>
          </p:nvPr>
        </p:nvSpPr>
        <p:spPr>
          <a:xfrm>
            <a:off x="457200" y="1524000"/>
            <a:ext cx="8229600" cy="5181600"/>
          </a:xfrm>
        </p:spPr>
        <p:txBody>
          <a:bodyPr>
            <a:normAutofit lnSpcReduction="10000"/>
          </a:bodyPr>
          <a:lstStyle/>
          <a:p>
            <a:r>
              <a:rPr lang="en-US" sz="2800" dirty="0" smtClean="0"/>
              <a:t>The key thought in Ezekiel is summed up in one statement that occurs 70 times in the book </a:t>
            </a:r>
          </a:p>
          <a:p>
            <a:pPr lvl="1"/>
            <a:r>
              <a:rPr lang="en-US" sz="2800" dirty="0" smtClean="0">
                <a:solidFill>
                  <a:srgbClr val="0070C0"/>
                </a:solidFill>
              </a:rPr>
              <a:t>“They shall know that I am Jehovah”</a:t>
            </a:r>
          </a:p>
          <a:p>
            <a:pPr lvl="1"/>
            <a:r>
              <a:rPr lang="en-US" sz="2800" dirty="0"/>
              <a:t>3</a:t>
            </a:r>
            <a:r>
              <a:rPr lang="en-US" sz="2800" dirty="0" smtClean="0"/>
              <a:t>4 time in connection with God’s </a:t>
            </a:r>
            <a:r>
              <a:rPr lang="en-US" sz="2800" b="1" dirty="0" smtClean="0"/>
              <a:t>punishment of Jerusalem </a:t>
            </a:r>
          </a:p>
          <a:p>
            <a:pPr lvl="1"/>
            <a:r>
              <a:rPr lang="en-US" sz="2800" dirty="0" smtClean="0"/>
              <a:t>18 times in connection with God’s </a:t>
            </a:r>
            <a:r>
              <a:rPr lang="en-US" sz="2800" b="1" dirty="0" smtClean="0"/>
              <a:t>judgment of the Gentile nations </a:t>
            </a:r>
          </a:p>
          <a:p>
            <a:pPr lvl="1"/>
            <a:r>
              <a:rPr lang="en-US" sz="2800" dirty="0" smtClean="0"/>
              <a:t>18 times with the coming </a:t>
            </a:r>
            <a:r>
              <a:rPr lang="en-US" sz="2800" b="1" dirty="0" smtClean="0"/>
              <a:t>restoration of Israel </a:t>
            </a:r>
          </a:p>
          <a:p>
            <a:r>
              <a:rPr lang="en-US" sz="2800" dirty="0" smtClean="0">
                <a:solidFill>
                  <a:srgbClr val="00B050"/>
                </a:solidFill>
              </a:rPr>
              <a:t>“People must learn that Jehovah is the one true God” </a:t>
            </a:r>
          </a:p>
          <a:p>
            <a:pPr lvl="1"/>
            <a:endParaRPr lang="en-US" dirty="0" smtClean="0"/>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xmlns="" val="232549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Interesting Facts </a:t>
            </a:r>
            <a:endParaRPr lang="en-US" dirty="0"/>
          </a:p>
        </p:txBody>
      </p:sp>
      <p:sp>
        <p:nvSpPr>
          <p:cNvPr id="2" name="Content Placeholder 1"/>
          <p:cNvSpPr>
            <a:spLocks noGrp="1"/>
          </p:cNvSpPr>
          <p:nvPr>
            <p:ph sz="quarter" idx="1"/>
          </p:nvPr>
        </p:nvSpPr>
        <p:spPr>
          <a:xfrm>
            <a:off x="301752" y="1527048"/>
            <a:ext cx="8503920" cy="4873752"/>
          </a:xfrm>
        </p:spPr>
        <p:txBody>
          <a:bodyPr>
            <a:normAutofit lnSpcReduction="10000"/>
          </a:bodyPr>
          <a:lstStyle/>
          <a:p>
            <a:r>
              <a:rPr lang="en-US" dirty="0" smtClean="0"/>
              <a:t>The book begins with heavenly glory in the vision of the Cherubim</a:t>
            </a:r>
          </a:p>
          <a:p>
            <a:r>
              <a:rPr lang="en-US" dirty="0" smtClean="0"/>
              <a:t>It ends with earthly glory in the vision of the new temple </a:t>
            </a:r>
          </a:p>
          <a:p>
            <a:r>
              <a:rPr lang="en-US" dirty="0" smtClean="0"/>
              <a:t>In between is the story of the departing glory of the </a:t>
            </a:r>
            <a:r>
              <a:rPr lang="en-US" dirty="0" err="1" smtClean="0"/>
              <a:t>Shechinah</a:t>
            </a:r>
            <a:r>
              <a:rPr lang="en-US" dirty="0" smtClean="0"/>
              <a:t> cloud </a:t>
            </a:r>
          </a:p>
          <a:p>
            <a:r>
              <a:rPr lang="en-US" dirty="0" smtClean="0"/>
              <a:t>We can see 3 well defined divisions in the book </a:t>
            </a:r>
          </a:p>
          <a:p>
            <a:pPr lvl="1"/>
            <a:r>
              <a:rPr lang="en-US" dirty="0" smtClean="0"/>
              <a:t>The prophet addresses the exiled people before the siege of Jerusalem</a:t>
            </a:r>
          </a:p>
          <a:p>
            <a:pPr lvl="1"/>
            <a:r>
              <a:rPr lang="en-US" dirty="0" smtClean="0"/>
              <a:t>At the time of the fall of Jerusalem he turns his attention to 7 Gentile nations</a:t>
            </a:r>
          </a:p>
          <a:p>
            <a:pPr lvl="1"/>
            <a:r>
              <a:rPr lang="en-US" dirty="0" smtClean="0"/>
              <a:t>Then back to his people to comfort them after the fall </a:t>
            </a:r>
          </a:p>
          <a:p>
            <a:pPr lvl="1"/>
            <a:endParaRPr lang="en-US" dirty="0" smtClean="0"/>
          </a:p>
          <a:p>
            <a:pPr lvl="1"/>
            <a:endParaRPr lang="en-US" dirty="0" smtClean="0"/>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xmlns="" val="2481576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Outline</a:t>
            </a:r>
            <a:endParaRPr lang="en-US" dirty="0"/>
          </a:p>
        </p:txBody>
      </p:sp>
      <p:sp>
        <p:nvSpPr>
          <p:cNvPr id="2" name="Content Placeholder 1"/>
          <p:cNvSpPr>
            <a:spLocks noGrp="1"/>
          </p:cNvSpPr>
          <p:nvPr>
            <p:ph sz="quarter" idx="1"/>
          </p:nvPr>
        </p:nvSpPr>
        <p:spPr>
          <a:xfrm>
            <a:off x="301752" y="1527048"/>
            <a:ext cx="8503920" cy="4797552"/>
          </a:xfrm>
        </p:spPr>
        <p:txBody>
          <a:bodyPr>
            <a:normAutofit/>
          </a:bodyPr>
          <a:lstStyle/>
          <a:p>
            <a:pPr marL="571500" indent="-571500">
              <a:buFont typeface="+mj-lt"/>
              <a:buAutoNum type="romanUcPeriod"/>
            </a:pPr>
            <a:endParaRPr lang="en-US" sz="3600" dirty="0" smtClean="0"/>
          </a:p>
          <a:p>
            <a:pPr marL="571500" indent="-571500">
              <a:buFont typeface="+mj-lt"/>
              <a:buAutoNum type="romanUcPeriod"/>
            </a:pPr>
            <a:endParaRPr lang="en-US" sz="3600" dirty="0" smtClean="0"/>
          </a:p>
          <a:p>
            <a:pPr marL="571500" indent="-571500">
              <a:buFont typeface="+mj-lt"/>
              <a:buAutoNum type="romanUcPeriod"/>
            </a:pPr>
            <a:r>
              <a:rPr lang="en-US" sz="3600" dirty="0" smtClean="0"/>
              <a:t>The </a:t>
            </a:r>
            <a:r>
              <a:rPr lang="en-US" sz="3600" dirty="0" smtClean="0"/>
              <a:t>Fall of Judah (Ch. 1-24)</a:t>
            </a:r>
          </a:p>
          <a:p>
            <a:pPr marL="571500" indent="-571500">
              <a:buFont typeface="+mj-lt"/>
              <a:buAutoNum type="romanUcPeriod"/>
            </a:pPr>
            <a:r>
              <a:rPr lang="en-US" sz="3600" dirty="0" smtClean="0"/>
              <a:t>The </a:t>
            </a:r>
            <a:r>
              <a:rPr lang="en-US" sz="3600" dirty="0" smtClean="0"/>
              <a:t>Foes of Judah (Ch. 25-32)</a:t>
            </a:r>
          </a:p>
          <a:p>
            <a:pPr marL="571500" indent="-571500">
              <a:buFont typeface="+mj-lt"/>
              <a:buAutoNum type="romanUcPeriod"/>
            </a:pPr>
            <a:r>
              <a:rPr lang="en-US" sz="3600" dirty="0" smtClean="0"/>
              <a:t>The Future of Judah (Ch. 33-48) </a:t>
            </a:r>
          </a:p>
          <a:p>
            <a:pPr marL="365760" lvl="1" indent="0">
              <a:buNone/>
            </a:pPr>
            <a:endParaRPr lang="en-US" sz="3000" dirty="0"/>
          </a:p>
        </p:txBody>
      </p:sp>
    </p:spTree>
    <p:extLst>
      <p:ext uri="{BB962C8B-B14F-4D97-AF65-F5344CB8AC3E}">
        <p14:creationId xmlns:p14="http://schemas.microsoft.com/office/powerpoint/2010/main" xmlns="" val="1394419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Fall of Judah (Ch. 1-24</a:t>
            </a:r>
            <a:r>
              <a:rPr lang="en-US" dirty="0" smtClean="0"/>
              <a:t>)</a:t>
            </a:r>
            <a:endParaRPr lang="en-US" dirty="0"/>
          </a:p>
        </p:txBody>
      </p:sp>
      <p:sp>
        <p:nvSpPr>
          <p:cNvPr id="2" name="Content Placeholder 1"/>
          <p:cNvSpPr>
            <a:spLocks noGrp="1"/>
          </p:cNvSpPr>
          <p:nvPr>
            <p:ph sz="quarter" idx="1"/>
          </p:nvPr>
        </p:nvSpPr>
        <p:spPr>
          <a:xfrm>
            <a:off x="301752" y="1527048"/>
            <a:ext cx="8503920" cy="4797552"/>
          </a:xfrm>
        </p:spPr>
        <p:txBody>
          <a:bodyPr/>
          <a:lstStyle/>
          <a:p>
            <a:r>
              <a:rPr lang="en-US" dirty="0" smtClean="0"/>
              <a:t>These prophecies began before the </a:t>
            </a:r>
            <a:r>
              <a:rPr lang="en-US" dirty="0" smtClean="0"/>
              <a:t>destruction of Jerusalem </a:t>
            </a:r>
            <a:r>
              <a:rPr lang="en-US" dirty="0" smtClean="0"/>
              <a:t>on the banks of the </a:t>
            </a:r>
            <a:r>
              <a:rPr lang="en-US" dirty="0" err="1" smtClean="0"/>
              <a:t>Chebar</a:t>
            </a:r>
            <a:r>
              <a:rPr lang="en-US" dirty="0" smtClean="0"/>
              <a:t> </a:t>
            </a:r>
            <a:r>
              <a:rPr lang="en-US" dirty="0" smtClean="0"/>
              <a:t>river </a:t>
            </a:r>
            <a:endParaRPr lang="en-US" dirty="0" smtClean="0"/>
          </a:p>
          <a:p>
            <a:pPr marL="514350" indent="-514350">
              <a:buFont typeface="+mj-lt"/>
              <a:buAutoNum type="alphaUcPeriod"/>
            </a:pPr>
            <a:r>
              <a:rPr lang="en-US" b="1" u="sng" dirty="0" smtClean="0"/>
              <a:t>Judgment Decided (Ch. 1-3)</a:t>
            </a:r>
          </a:p>
          <a:p>
            <a:pPr lvl="1"/>
            <a:r>
              <a:rPr lang="en-US" sz="2600" dirty="0" smtClean="0"/>
              <a:t>Ezekiel had a strange vision </a:t>
            </a:r>
          </a:p>
          <a:p>
            <a:pPr lvl="1"/>
            <a:r>
              <a:rPr lang="en-US" sz="2600" dirty="0" smtClean="0"/>
              <a:t>He saw a whirlwind and a great cloud and a twisting flame of fire </a:t>
            </a:r>
          </a:p>
          <a:p>
            <a:pPr lvl="1"/>
            <a:r>
              <a:rPr lang="en-US" sz="2600" dirty="0" smtClean="0"/>
              <a:t>It was a symbol of judgment </a:t>
            </a:r>
          </a:p>
          <a:p>
            <a:pPr lvl="1"/>
            <a:r>
              <a:rPr lang="en-US" sz="2600" dirty="0" smtClean="0"/>
              <a:t>In the midst of the fire was 4 Cherubim</a:t>
            </a:r>
          </a:p>
          <a:p>
            <a:pPr lvl="1"/>
            <a:r>
              <a:rPr lang="en-US" sz="2600" dirty="0" smtClean="0"/>
              <a:t>They had 4 faces:  Man = intelligence, Ox = strength, lion = majesty, eagle = splendor</a:t>
            </a:r>
          </a:p>
        </p:txBody>
      </p:sp>
    </p:spTree>
    <p:extLst>
      <p:ext uri="{BB962C8B-B14F-4D97-AF65-F5344CB8AC3E}">
        <p14:creationId xmlns:p14="http://schemas.microsoft.com/office/powerpoint/2010/main" xmlns="" val="3384628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660</TotalTime>
  <Words>2020</Words>
  <Application>Microsoft Office PowerPoint</Application>
  <PresentationFormat>On-screen Show (4:3)</PresentationFormat>
  <Paragraphs>208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Ezekiel</vt:lpstr>
      <vt:lpstr>Interesting Facts </vt:lpstr>
      <vt:lpstr>Interesting Facts </vt:lpstr>
      <vt:lpstr>Interesting Facts </vt:lpstr>
      <vt:lpstr>Interesting Facts </vt:lpstr>
      <vt:lpstr>Interesting Facts </vt:lpstr>
      <vt:lpstr>Interesting Facts </vt:lpstr>
      <vt:lpstr>Outline</vt:lpstr>
      <vt:lpstr>The Fall of Judah (Ch. 1-24)</vt:lpstr>
      <vt:lpstr>The Fall of Judah (Ch. 1-24)</vt:lpstr>
      <vt:lpstr>Slide 11</vt:lpstr>
      <vt:lpstr>Slide 12</vt:lpstr>
      <vt:lpstr>The Fall of Judah (Ch. 1-24)</vt:lpstr>
      <vt:lpstr>The Fall of Judah (Ch. 1-24)</vt:lpstr>
      <vt:lpstr>The Fall of Judah (Ch. 1-24)</vt:lpstr>
      <vt:lpstr>The Fall of Judah (Ch. 1-24)</vt:lpstr>
      <vt:lpstr>The Fall of Judah (Ch. 1-24)</vt:lpstr>
      <vt:lpstr>The Fall of Judah (Ch. 1-24)</vt:lpstr>
      <vt:lpstr>The Fall of Judah (Ch. 1-24)</vt:lpstr>
      <vt:lpstr>The Fall of Judah (Ch. 1-24)</vt:lpstr>
      <vt:lpstr>The Fall of Judah (Ch. 1-24)</vt:lpstr>
      <vt:lpstr>The Fall of Judah (Ch. 1-24)</vt:lpstr>
      <vt:lpstr>The Fall of Judah (Ch. 1-24)</vt:lpstr>
      <vt:lpstr>The Foes of Judah (Ch. 25-32)</vt:lpstr>
      <vt:lpstr>The Future of Judah (Ch. 33-48)</vt:lpstr>
      <vt:lpstr>The Future of Judah (Ch. 33-48)</vt:lpstr>
      <vt:lpstr>The Future of Judah (Ch. 33-48)</vt:lpstr>
      <vt:lpstr>The Future of Judah (Ch. 33-48)</vt:lpstr>
      <vt:lpstr>The Future of Judah (Ch. 33-48)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dc:title>
  <dc:creator>Jason Sparks</dc:creator>
  <cp:lastModifiedBy>sparks4562003</cp:lastModifiedBy>
  <cp:revision>31</cp:revision>
  <dcterms:created xsi:type="dcterms:W3CDTF">2014-03-11T22:27:22Z</dcterms:created>
  <dcterms:modified xsi:type="dcterms:W3CDTF">2017-03-22T19:13:33Z</dcterms:modified>
</cp:coreProperties>
</file>