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1" r:id="rId3"/>
    <p:sldId id="258" r:id="rId4"/>
    <p:sldId id="259" r:id="rId5"/>
    <p:sldId id="286" r:id="rId6"/>
    <p:sldId id="287" r:id="rId7"/>
    <p:sldId id="260" r:id="rId8"/>
    <p:sldId id="261" r:id="rId9"/>
    <p:sldId id="288" r:id="rId10"/>
    <p:sldId id="290" r:id="rId11"/>
    <p:sldId id="291" r:id="rId12"/>
    <p:sldId id="262" r:id="rId13"/>
    <p:sldId id="263" r:id="rId14"/>
    <p:sldId id="289" r:id="rId15"/>
    <p:sldId id="264" r:id="rId16"/>
    <p:sldId id="265" r:id="rId17"/>
    <p:sldId id="266" r:id="rId18"/>
    <p:sldId id="292" r:id="rId19"/>
    <p:sldId id="267" r:id="rId20"/>
    <p:sldId id="293" r:id="rId21"/>
    <p:sldId id="268" r:id="rId22"/>
    <p:sldId id="294" r:id="rId23"/>
    <p:sldId id="295" r:id="rId24"/>
    <p:sldId id="270" r:id="rId25"/>
    <p:sldId id="271" r:id="rId26"/>
    <p:sldId id="272" r:id="rId27"/>
    <p:sldId id="273" r:id="rId28"/>
    <p:sldId id="296" r:id="rId29"/>
    <p:sldId id="274" r:id="rId30"/>
    <p:sldId id="275" r:id="rId31"/>
    <p:sldId id="276" r:id="rId32"/>
    <p:sldId id="297" r:id="rId33"/>
    <p:sldId id="298" r:id="rId34"/>
    <p:sldId id="279" r:id="rId35"/>
    <p:sldId id="29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527E664-F229-4441-B820-728019A2DDE0}" type="datetimeFigureOut">
              <a:rPr lang="en-US" smtClean="0">
                <a:solidFill>
                  <a:srgbClr val="CCD1B9"/>
                </a:solidFill>
              </a:rPr>
              <a:pPr/>
              <a:t>11/16/2016</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058BD61-AE48-481B-9B5C-5DC6C3639A66}"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xmlns="" val="1880332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058BD61-AE48-481B-9B5C-5DC6C3639A6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xmlns="" val="205851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058BD61-AE48-481B-9B5C-5DC6C3639A66}"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xmlns="" val="207616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058BD61-AE48-481B-9B5C-5DC6C3639A66}"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64191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527E664-F229-4441-B820-728019A2DDE0}" type="datetimeFigureOut">
              <a:rPr lang="en-US" smtClean="0"/>
              <a:pPr/>
              <a:t>11/16/2016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058BD61-AE48-481B-9B5C-5DC6C3639A66}"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xmlns="" val="170424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7058BD61-AE48-481B-9B5C-5DC6C3639A66}"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95593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7058BD61-AE48-481B-9B5C-5DC6C3639A66}"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93272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7058BD61-AE48-481B-9B5C-5DC6C3639A66}"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28771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7058BD61-AE48-481B-9B5C-5DC6C3639A6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xmlns="" val="3417253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058BD61-AE48-481B-9B5C-5DC6C3639A66}"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xmlns="" val="186220963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7E664-F229-4441-B820-728019A2DDE0}" type="datetimeFigureOut">
              <a:rPr lang="en-US" smtClean="0">
                <a:solidFill>
                  <a:srgbClr val="CCD1B9"/>
                </a:solidFill>
              </a:rPr>
              <a:pPr/>
              <a:t>11/16/2016</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7058BD61-AE48-481B-9B5C-5DC6C3639A66}"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xmlns="" val="6751274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527E664-F229-4441-B820-728019A2DDE0}" type="datetimeFigureOut">
              <a:rPr lang="en-US" smtClean="0">
                <a:solidFill>
                  <a:srgbClr val="534949"/>
                </a:solidFill>
              </a:rPr>
              <a:pPr/>
              <a:t>11/16/2016</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058BD61-AE48-481B-9B5C-5DC6C3639A6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xmlns="" val="3887021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The Problem of Suffering </a:t>
            </a:r>
            <a:endParaRPr lang="en-US" dirty="0"/>
          </a:p>
        </p:txBody>
      </p:sp>
      <p:sp>
        <p:nvSpPr>
          <p:cNvPr id="4" name="Title 3"/>
          <p:cNvSpPr>
            <a:spLocks noGrp="1"/>
          </p:cNvSpPr>
          <p:nvPr>
            <p:ph type="title"/>
          </p:nvPr>
        </p:nvSpPr>
        <p:spPr/>
        <p:txBody>
          <a:bodyPr/>
          <a:lstStyle/>
          <a:p>
            <a:r>
              <a:rPr lang="en-US" sz="9600" dirty="0" smtClean="0"/>
              <a:t>Job</a:t>
            </a:r>
            <a:r>
              <a:rPr lang="en-US" dirty="0" smtClean="0"/>
              <a:t> </a:t>
            </a:r>
            <a:endParaRPr lang="en-US" dirty="0"/>
          </a:p>
        </p:txBody>
      </p:sp>
    </p:spTree>
    <p:extLst>
      <p:ext uri="{BB962C8B-B14F-4D97-AF65-F5344CB8AC3E}">
        <p14:creationId xmlns:p14="http://schemas.microsoft.com/office/powerpoint/2010/main" xmlns="" val="146831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30"/>
          </a:xfrm>
        </p:spPr>
        <p:txBody>
          <a:bodyPr>
            <a:normAutofit fontScale="77500" lnSpcReduction="20000"/>
          </a:bodyPr>
          <a:lstStyle/>
          <a:p>
            <a:pPr marL="777240" lvl="1" indent="-457200"/>
            <a:r>
              <a:rPr lang="en-US" sz="3300" dirty="0" smtClean="0"/>
              <a:t>Now the story turns bad </a:t>
            </a:r>
          </a:p>
          <a:p>
            <a:pPr marL="777240" lvl="1" indent="-457200"/>
            <a:r>
              <a:rPr lang="en-US" sz="3300" dirty="0">
                <a:solidFill>
                  <a:srgbClr val="0070C0"/>
                </a:solidFill>
              </a:rPr>
              <a:t>(Job 1:6)  Now there was a day when the sons of God came to present themselves before the LORD, and Satan came also among them</a:t>
            </a:r>
            <a:r>
              <a:rPr lang="en-US" sz="3300" dirty="0" smtClean="0">
                <a:solidFill>
                  <a:srgbClr val="0070C0"/>
                </a:solidFill>
              </a:rPr>
              <a:t>.</a:t>
            </a:r>
          </a:p>
          <a:p>
            <a:pPr marL="777240" lvl="1" indent="-457200"/>
            <a:r>
              <a:rPr lang="en-US" sz="3300" dirty="0" smtClean="0">
                <a:solidFill>
                  <a:srgbClr val="0070C0"/>
                </a:solidFill>
              </a:rPr>
              <a:t>(</a:t>
            </a:r>
            <a:r>
              <a:rPr lang="en-US" sz="3300" dirty="0">
                <a:solidFill>
                  <a:srgbClr val="0070C0"/>
                </a:solidFill>
              </a:rPr>
              <a:t>Job 1:7)  And the LORD said unto Satan, Whence </a:t>
            </a:r>
            <a:r>
              <a:rPr lang="en-US" sz="3300" dirty="0" err="1">
                <a:solidFill>
                  <a:srgbClr val="0070C0"/>
                </a:solidFill>
              </a:rPr>
              <a:t>comest</a:t>
            </a:r>
            <a:r>
              <a:rPr lang="en-US" sz="3300" dirty="0">
                <a:solidFill>
                  <a:srgbClr val="0070C0"/>
                </a:solidFill>
              </a:rPr>
              <a:t> thou? Then Satan answered the LORD, and said, From going to and fro in the earth, and from walking up and down in it</a:t>
            </a:r>
            <a:r>
              <a:rPr lang="en-US" sz="3300" dirty="0" smtClean="0">
                <a:solidFill>
                  <a:srgbClr val="0070C0"/>
                </a:solidFill>
              </a:rPr>
              <a:t>.</a:t>
            </a:r>
          </a:p>
          <a:p>
            <a:pPr marL="777240" lvl="1" indent="-457200"/>
            <a:r>
              <a:rPr lang="en-US" sz="3300" dirty="0" smtClean="0">
                <a:solidFill>
                  <a:srgbClr val="0070C0"/>
                </a:solidFill>
              </a:rPr>
              <a:t>(</a:t>
            </a:r>
            <a:r>
              <a:rPr lang="en-US" sz="3300" dirty="0">
                <a:solidFill>
                  <a:srgbClr val="0070C0"/>
                </a:solidFill>
              </a:rPr>
              <a:t>Job 1:8)  And the LORD said unto Satan, Hast thou considered my servant Job, that there is none like him in the earth, a perfect and an upright man, one that </a:t>
            </a:r>
            <a:r>
              <a:rPr lang="en-US" sz="3300" dirty="0" err="1">
                <a:solidFill>
                  <a:srgbClr val="0070C0"/>
                </a:solidFill>
              </a:rPr>
              <a:t>feareth</a:t>
            </a:r>
            <a:r>
              <a:rPr lang="en-US" sz="3300" dirty="0">
                <a:solidFill>
                  <a:srgbClr val="0070C0"/>
                </a:solidFill>
              </a:rPr>
              <a:t> God, and </a:t>
            </a:r>
            <a:r>
              <a:rPr lang="en-US" sz="3300" dirty="0" err="1">
                <a:solidFill>
                  <a:srgbClr val="0070C0"/>
                </a:solidFill>
              </a:rPr>
              <a:t>escheweth</a:t>
            </a:r>
            <a:r>
              <a:rPr lang="en-US" sz="3300" dirty="0">
                <a:solidFill>
                  <a:srgbClr val="0070C0"/>
                </a:solidFill>
              </a:rPr>
              <a:t> evil</a:t>
            </a:r>
            <a:r>
              <a:rPr lang="en-US" sz="3300" dirty="0" smtClean="0">
                <a:solidFill>
                  <a:srgbClr val="0070C0"/>
                </a:solidFill>
              </a:rPr>
              <a:t>?</a:t>
            </a:r>
            <a:endParaRPr lang="en-US" sz="2400" dirty="0" smtClean="0"/>
          </a:p>
          <a:p>
            <a:pPr marL="777240" lvl="1" indent="-457200"/>
            <a:endParaRPr lang="en-US" dirty="0" smtClean="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175656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85000" lnSpcReduction="10000"/>
          </a:bodyPr>
          <a:lstStyle/>
          <a:p>
            <a:pPr marL="777240" lvl="1" indent="-457200"/>
            <a:r>
              <a:rPr lang="en-US" sz="3300" dirty="0" smtClean="0">
                <a:solidFill>
                  <a:srgbClr val="0070C0"/>
                </a:solidFill>
              </a:rPr>
              <a:t>(</a:t>
            </a:r>
            <a:r>
              <a:rPr lang="en-US" sz="3300" dirty="0">
                <a:solidFill>
                  <a:srgbClr val="0070C0"/>
                </a:solidFill>
              </a:rPr>
              <a:t>Job 1:9)  Then Satan answered the LORD, and said, Doth Job fear God for </a:t>
            </a:r>
            <a:r>
              <a:rPr lang="en-US" sz="3300" dirty="0" err="1">
                <a:solidFill>
                  <a:srgbClr val="0070C0"/>
                </a:solidFill>
              </a:rPr>
              <a:t>nought</a:t>
            </a:r>
            <a:r>
              <a:rPr lang="en-US" sz="3300" dirty="0" smtClean="0">
                <a:solidFill>
                  <a:srgbClr val="0070C0"/>
                </a:solidFill>
              </a:rPr>
              <a:t>?</a:t>
            </a:r>
          </a:p>
          <a:p>
            <a:pPr marL="777240" lvl="1" indent="-457200"/>
            <a:r>
              <a:rPr lang="en-US" sz="3300" dirty="0" smtClean="0">
                <a:solidFill>
                  <a:srgbClr val="0070C0"/>
                </a:solidFill>
              </a:rPr>
              <a:t>(</a:t>
            </a:r>
            <a:r>
              <a:rPr lang="en-US" sz="3300" dirty="0">
                <a:solidFill>
                  <a:srgbClr val="0070C0"/>
                </a:solidFill>
              </a:rPr>
              <a:t>Job 1:10)  Hast not thou made an hedge about him, and about his house, and about all that he hath on every side? thou hast blessed the work of his hands, and his substance is increased in the land</a:t>
            </a:r>
            <a:r>
              <a:rPr lang="en-US" sz="3300" dirty="0" smtClean="0">
                <a:solidFill>
                  <a:srgbClr val="0070C0"/>
                </a:solidFill>
              </a:rPr>
              <a:t>.</a:t>
            </a:r>
          </a:p>
          <a:p>
            <a:pPr marL="777240" lvl="1" indent="-457200"/>
            <a:r>
              <a:rPr lang="en-US" sz="3300" dirty="0" smtClean="0">
                <a:solidFill>
                  <a:srgbClr val="0070C0"/>
                </a:solidFill>
              </a:rPr>
              <a:t>(</a:t>
            </a:r>
            <a:r>
              <a:rPr lang="en-US" sz="3300" dirty="0">
                <a:solidFill>
                  <a:srgbClr val="0070C0"/>
                </a:solidFill>
              </a:rPr>
              <a:t>Job 1:11)  But put forth thine hand now, and touch all that he hath, and he will curse thee to thy face</a:t>
            </a:r>
            <a:r>
              <a:rPr lang="en-US" sz="3300" dirty="0" smtClean="0">
                <a:solidFill>
                  <a:srgbClr val="0070C0"/>
                </a:solidFill>
              </a:rPr>
              <a:t>.</a:t>
            </a:r>
          </a:p>
          <a:p>
            <a:pPr marL="777240" lvl="1" indent="-457200"/>
            <a:r>
              <a:rPr lang="en-US" sz="3300" dirty="0" smtClean="0"/>
              <a:t>And the devils begins to attack </a:t>
            </a:r>
            <a:endParaRPr lang="en-US" sz="3300" dirty="0"/>
          </a:p>
          <a:p>
            <a:pPr marL="1051560" lvl="2" indent="-457200"/>
            <a:endParaRPr lang="en-US" sz="2400" dirty="0" smtClean="0"/>
          </a:p>
          <a:p>
            <a:pPr marL="777240" lvl="1" indent="-457200"/>
            <a:endParaRPr lang="en-US" dirty="0" smtClean="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3685648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pPr marL="502920" indent="-457200">
              <a:buFont typeface="+mj-lt"/>
              <a:buAutoNum type="alphaUcPeriod"/>
            </a:pPr>
            <a:r>
              <a:rPr lang="en-US" sz="2800" b="1" u="sng" dirty="0" smtClean="0"/>
              <a:t>Job Crippled by Bankruptcy (v.13-17)</a:t>
            </a:r>
          </a:p>
          <a:p>
            <a:pPr marL="777240" lvl="1" indent="-457200"/>
            <a:r>
              <a:rPr lang="en-US" sz="2800" dirty="0" smtClean="0"/>
              <a:t>His fortune was swept away in a series of disasters</a:t>
            </a:r>
          </a:p>
          <a:p>
            <a:pPr marL="777240" lvl="1" indent="-457200"/>
            <a:r>
              <a:rPr lang="en-US" sz="2800" dirty="0" smtClean="0"/>
              <a:t>While grazing in the hills his oxen and donkeys were carried off by the </a:t>
            </a:r>
            <a:r>
              <a:rPr lang="en-US" sz="2800" dirty="0" err="1" smtClean="0"/>
              <a:t>Sabeans</a:t>
            </a:r>
            <a:endParaRPr lang="en-US" sz="2800" dirty="0" smtClean="0"/>
          </a:p>
          <a:p>
            <a:pPr marL="777240" lvl="1" indent="-457200"/>
            <a:r>
              <a:rPr lang="en-US" sz="2800" dirty="0" smtClean="0"/>
              <a:t>Lightening destroyed his flock of 7,000 sheep</a:t>
            </a:r>
          </a:p>
          <a:p>
            <a:pPr marL="777240" lvl="1" indent="-457200"/>
            <a:r>
              <a:rPr lang="en-US" sz="2800" dirty="0" smtClean="0"/>
              <a:t>3 bands of Chaldean’s killed his servants and stole his camels</a:t>
            </a:r>
          </a:p>
          <a:p>
            <a:pPr marL="777240" lvl="1" indent="-457200"/>
            <a:r>
              <a:rPr lang="en-US" sz="2800" dirty="0" smtClean="0"/>
              <a:t>And almost instantly Job was bankrupt</a:t>
            </a:r>
          </a:p>
          <a:p>
            <a:pPr marL="777240" lvl="1" indent="-457200"/>
            <a:endParaRPr lang="en-US" dirty="0" smtClean="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271733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lnSpcReduction="10000"/>
          </a:bodyPr>
          <a:lstStyle/>
          <a:p>
            <a:pPr marL="560070" indent="-514350">
              <a:buAutoNum type="alphaUcPeriod" startAt="3"/>
            </a:pPr>
            <a:r>
              <a:rPr lang="en-US" sz="2800" b="1" u="sng" dirty="0" smtClean="0"/>
              <a:t>Job Crushed with Bereavement </a:t>
            </a:r>
          </a:p>
          <a:p>
            <a:pPr marL="834390" lvl="1" indent="-514350"/>
            <a:r>
              <a:rPr lang="en-US" sz="2600" dirty="0" smtClean="0"/>
              <a:t>A tornado sweeps through where his children were gathered and kills them all</a:t>
            </a:r>
          </a:p>
          <a:p>
            <a:pPr marL="834390" lvl="1" indent="-514350"/>
            <a:r>
              <a:rPr lang="en-US" sz="2600" dirty="0">
                <a:solidFill>
                  <a:srgbClr val="0070C0"/>
                </a:solidFill>
              </a:rPr>
              <a:t>(Job 1:18)  While he was yet speaking, there came also another, and said, Thy sons and thy daughters were eating and drinking wine in their eldest brother's house</a:t>
            </a:r>
            <a:r>
              <a:rPr lang="en-US" sz="2600" dirty="0" smtClean="0">
                <a:solidFill>
                  <a:srgbClr val="0070C0"/>
                </a:solidFill>
              </a:rPr>
              <a:t>:</a:t>
            </a:r>
          </a:p>
          <a:p>
            <a:pPr marL="834390" lvl="1" indent="-514350"/>
            <a:r>
              <a:rPr lang="en-US" sz="2600" dirty="0" smtClean="0">
                <a:solidFill>
                  <a:srgbClr val="0070C0"/>
                </a:solidFill>
              </a:rPr>
              <a:t>(</a:t>
            </a:r>
            <a:r>
              <a:rPr lang="en-US" sz="2600" dirty="0">
                <a:solidFill>
                  <a:srgbClr val="0070C0"/>
                </a:solidFill>
              </a:rPr>
              <a:t>Job 1:19)  And, behold, there came a great wind from the wilderness, and smote the four corners of the house, and it fell upon the young men, and they are dead; and I only am escaped alone to tell thee</a:t>
            </a:r>
            <a:r>
              <a:rPr lang="en-US" sz="2600" dirty="0" smtClean="0">
                <a:solidFill>
                  <a:srgbClr val="0070C0"/>
                </a:solidFill>
              </a:rPr>
              <a:t>.</a:t>
            </a:r>
          </a:p>
          <a:p>
            <a:pPr marL="320040" lvl="1" indent="0">
              <a:buNone/>
            </a:pPr>
            <a:endParaRPr lang="en-US" sz="2600" dirty="0"/>
          </a:p>
          <a:p>
            <a:pPr marL="320040" lvl="1" indent="0">
              <a:buNone/>
            </a:pPr>
            <a:endParaRPr lang="en-US" sz="2600" dirty="0" smtClean="0"/>
          </a:p>
          <a:p>
            <a:pPr marL="320040" lvl="1" indent="0">
              <a:buNone/>
            </a:pPr>
            <a:endParaRPr lang="en-US" sz="2600" dirty="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608785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lnSpcReduction="10000"/>
          </a:bodyPr>
          <a:lstStyle/>
          <a:p>
            <a:pPr marL="834390" lvl="1" indent="-514350"/>
            <a:r>
              <a:rPr lang="en-US" sz="2600" dirty="0" smtClean="0"/>
              <a:t>Most people would have been ready to give up by now and curse God </a:t>
            </a:r>
          </a:p>
          <a:p>
            <a:pPr marL="834390" lvl="1" indent="-514350"/>
            <a:r>
              <a:rPr lang="en-US" sz="2600" dirty="0" smtClean="0">
                <a:solidFill>
                  <a:srgbClr val="0070C0"/>
                </a:solidFill>
              </a:rPr>
              <a:t>(</a:t>
            </a:r>
            <a:r>
              <a:rPr lang="en-US" sz="2600" dirty="0">
                <a:solidFill>
                  <a:srgbClr val="0070C0"/>
                </a:solidFill>
              </a:rPr>
              <a:t>Job 1:20)  Then Job arose, and rent his mantle, and shaved his head, and fell down upon the ground, and worshipped</a:t>
            </a:r>
            <a:r>
              <a:rPr lang="en-US" sz="2600" dirty="0" smtClean="0">
                <a:solidFill>
                  <a:srgbClr val="0070C0"/>
                </a:solidFill>
              </a:rPr>
              <a:t>,</a:t>
            </a:r>
          </a:p>
          <a:p>
            <a:pPr marL="834390" lvl="1" indent="-514350"/>
            <a:r>
              <a:rPr lang="en-US" sz="2600" dirty="0">
                <a:solidFill>
                  <a:srgbClr val="0070C0"/>
                </a:solidFill>
              </a:rPr>
              <a:t>(Job 1:21)  And said, Naked came I out of my mother's womb, and naked shall I return thither: the LORD gave, and the LORD hath taken away; blessed be the name of the LORD</a:t>
            </a:r>
            <a:r>
              <a:rPr lang="en-US" sz="2600" dirty="0" smtClean="0">
                <a:solidFill>
                  <a:srgbClr val="0070C0"/>
                </a:solidFill>
              </a:rPr>
              <a:t>.</a:t>
            </a:r>
          </a:p>
          <a:p>
            <a:pPr marL="834390" lvl="1" indent="-514350"/>
            <a:r>
              <a:rPr lang="en-US" sz="2600" dirty="0" smtClean="0">
                <a:solidFill>
                  <a:srgbClr val="0070C0"/>
                </a:solidFill>
              </a:rPr>
              <a:t>(</a:t>
            </a:r>
            <a:r>
              <a:rPr lang="en-US" sz="2600" dirty="0">
                <a:solidFill>
                  <a:srgbClr val="0070C0"/>
                </a:solidFill>
              </a:rPr>
              <a:t>Job 1:22)  In all this Job sinned not, nor charged God foolishly.</a:t>
            </a:r>
          </a:p>
          <a:p>
            <a:pPr marL="834390" lvl="1" indent="-514350"/>
            <a:endParaRPr lang="en-US" sz="2600" dirty="0"/>
          </a:p>
          <a:p>
            <a:pPr marL="320040" lvl="1" indent="0">
              <a:buNone/>
            </a:pPr>
            <a:endParaRPr lang="en-US" sz="2600" dirty="0" smtClean="0"/>
          </a:p>
          <a:p>
            <a:pPr marL="320040" lvl="1" indent="0">
              <a:buNone/>
            </a:pPr>
            <a:endParaRPr lang="en-US" sz="2600" dirty="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2883091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Autofit/>
          </a:bodyPr>
          <a:lstStyle/>
          <a:p>
            <a:pPr marL="560070" indent="-514350">
              <a:buAutoNum type="alphaUcPeriod" startAt="4"/>
            </a:pPr>
            <a:r>
              <a:rPr lang="en-US" sz="2700" b="1" u="sng" dirty="0" smtClean="0"/>
              <a:t>Job Covered With Boils</a:t>
            </a:r>
          </a:p>
          <a:p>
            <a:pPr marL="834390" lvl="1" indent="-514350"/>
            <a:r>
              <a:rPr lang="en-US" sz="2700" dirty="0" smtClean="0"/>
              <a:t>He lost his family and fortune, and then he lost his health</a:t>
            </a:r>
          </a:p>
          <a:p>
            <a:pPr marL="834390" lvl="1" indent="-514350"/>
            <a:r>
              <a:rPr lang="en-US" sz="2700" dirty="0" smtClean="0"/>
              <a:t>Struck down with a horrible, disfiguring, painful disease</a:t>
            </a:r>
          </a:p>
          <a:p>
            <a:pPr marL="834390" lvl="1" indent="-514350"/>
            <a:r>
              <a:rPr lang="en-US" sz="2700" dirty="0" smtClean="0"/>
              <a:t>Covered from his head to his feet in boils </a:t>
            </a:r>
          </a:p>
          <a:p>
            <a:pPr marL="834390" lvl="1" indent="-514350"/>
            <a:r>
              <a:rPr lang="en-US" sz="2700" dirty="0">
                <a:solidFill>
                  <a:srgbClr val="0070C0"/>
                </a:solidFill>
              </a:rPr>
              <a:t>(Job 2:8)  And he took him a potsherd to scrape himself withal; and he sat down among the ashes</a:t>
            </a:r>
            <a:r>
              <a:rPr lang="en-US" sz="2700" dirty="0" smtClean="0">
                <a:solidFill>
                  <a:srgbClr val="0070C0"/>
                </a:solidFill>
              </a:rPr>
              <a:t>.</a:t>
            </a:r>
          </a:p>
          <a:p>
            <a:pPr marL="834390" lvl="1" indent="-514350"/>
            <a:r>
              <a:rPr lang="en-US" sz="2700" dirty="0" smtClean="0"/>
              <a:t>Now all he had left was his wife</a:t>
            </a:r>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1185638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62730"/>
          </a:xfrm>
        </p:spPr>
        <p:txBody>
          <a:bodyPr>
            <a:normAutofit fontScale="55000" lnSpcReduction="20000"/>
          </a:bodyPr>
          <a:lstStyle/>
          <a:p>
            <a:pPr marL="560070" indent="-514350">
              <a:buAutoNum type="alphaUcPeriod" startAt="5"/>
            </a:pPr>
            <a:r>
              <a:rPr lang="en-US" sz="4700" b="1" u="sng" dirty="0" smtClean="0"/>
              <a:t>Job Cursed with Bitterness </a:t>
            </a:r>
          </a:p>
          <a:p>
            <a:pPr marL="834390" lvl="1" indent="-514350"/>
            <a:r>
              <a:rPr lang="en-US" sz="4700" dirty="0" smtClean="0">
                <a:solidFill>
                  <a:srgbClr val="00B050"/>
                </a:solidFill>
              </a:rPr>
              <a:t>“a man who has an understanding, sympathetic, courageous, and spiritual wife to share his joys and sorrows still has something far above the price of rubies”</a:t>
            </a:r>
            <a:endParaRPr lang="en-US" sz="4700" b="1" u="sng" dirty="0" smtClean="0">
              <a:solidFill>
                <a:srgbClr val="00B050"/>
              </a:solidFill>
            </a:endParaRPr>
          </a:p>
          <a:p>
            <a:pPr marL="834390" lvl="1" indent="-514350"/>
            <a:r>
              <a:rPr lang="en-US" sz="4700" dirty="0" smtClean="0"/>
              <a:t>But now Job’s wife now turns against him</a:t>
            </a:r>
          </a:p>
          <a:p>
            <a:pPr marL="834390" lvl="1" indent="-514350"/>
            <a:r>
              <a:rPr lang="en-US" sz="4700" dirty="0">
                <a:solidFill>
                  <a:srgbClr val="0070C0"/>
                </a:solidFill>
              </a:rPr>
              <a:t>(Job 2:9)  Then said his wife unto him, </a:t>
            </a:r>
            <a:r>
              <a:rPr lang="en-US" sz="4700" dirty="0" err="1">
                <a:solidFill>
                  <a:srgbClr val="0070C0"/>
                </a:solidFill>
              </a:rPr>
              <a:t>Dost</a:t>
            </a:r>
            <a:r>
              <a:rPr lang="en-US" sz="4700" dirty="0">
                <a:solidFill>
                  <a:srgbClr val="0070C0"/>
                </a:solidFill>
              </a:rPr>
              <a:t> thou still retain thine integrity? curse God, and die</a:t>
            </a:r>
            <a:r>
              <a:rPr lang="en-US" sz="4700" dirty="0" smtClean="0">
                <a:solidFill>
                  <a:srgbClr val="0070C0"/>
                </a:solidFill>
              </a:rPr>
              <a:t>.</a:t>
            </a:r>
          </a:p>
          <a:p>
            <a:pPr marL="834390" lvl="1" indent="-514350"/>
            <a:r>
              <a:rPr lang="en-US" sz="4700" dirty="0" smtClean="0"/>
              <a:t>The devil was using his own wife</a:t>
            </a:r>
          </a:p>
          <a:p>
            <a:pPr marL="834390" lvl="1" indent="-514350"/>
            <a:r>
              <a:rPr lang="en-US" sz="4700" dirty="0">
                <a:solidFill>
                  <a:srgbClr val="0070C0"/>
                </a:solidFill>
              </a:rPr>
              <a:t>(Job 1:11)  But put forth thine hand now, and touch all that he hath, and he will curse thee to thy face. </a:t>
            </a:r>
            <a:endParaRPr lang="en-US" sz="4700" dirty="0" smtClean="0">
              <a:solidFill>
                <a:srgbClr val="0070C0"/>
              </a:solidFill>
            </a:endParaRPr>
          </a:p>
          <a:p>
            <a:pPr marL="834390" lvl="1" indent="-514350"/>
            <a:r>
              <a:rPr lang="en-US" sz="4700" dirty="0" smtClean="0"/>
              <a:t>Job immediately stops her </a:t>
            </a:r>
          </a:p>
          <a:p>
            <a:pPr marL="834390" lvl="1" indent="-514350"/>
            <a:endParaRPr lang="en-US" sz="3600" dirty="0" smtClean="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813737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30"/>
          </a:xfrm>
        </p:spPr>
        <p:txBody>
          <a:bodyPr>
            <a:normAutofit lnSpcReduction="10000"/>
          </a:bodyPr>
          <a:lstStyle/>
          <a:p>
            <a:pPr marL="777240" lvl="1" indent="-457200"/>
            <a:r>
              <a:rPr lang="en-US" sz="2600" dirty="0">
                <a:solidFill>
                  <a:srgbClr val="0070C0"/>
                </a:solidFill>
              </a:rPr>
              <a:t>(Job 2:10)  But he said unto her, Thou </a:t>
            </a:r>
            <a:r>
              <a:rPr lang="en-US" sz="2600" dirty="0" err="1">
                <a:solidFill>
                  <a:srgbClr val="0070C0"/>
                </a:solidFill>
              </a:rPr>
              <a:t>speakest</a:t>
            </a:r>
            <a:r>
              <a:rPr lang="en-US" sz="2600" dirty="0">
                <a:solidFill>
                  <a:srgbClr val="0070C0"/>
                </a:solidFill>
              </a:rPr>
              <a:t> as one of the foolish women </a:t>
            </a:r>
            <a:r>
              <a:rPr lang="en-US" sz="2600" dirty="0" err="1">
                <a:solidFill>
                  <a:srgbClr val="0070C0"/>
                </a:solidFill>
              </a:rPr>
              <a:t>speaketh</a:t>
            </a:r>
            <a:r>
              <a:rPr lang="en-US" sz="2600" dirty="0">
                <a:solidFill>
                  <a:srgbClr val="0070C0"/>
                </a:solidFill>
              </a:rPr>
              <a:t>. What? shall we receive good at the hand of God, and shall we not receive evil? In all this did not Job sin with his lips.</a:t>
            </a:r>
          </a:p>
          <a:p>
            <a:pPr marL="777240" lvl="1" indent="-457200"/>
            <a:r>
              <a:rPr lang="en-US" sz="2600" dirty="0" smtClean="0"/>
              <a:t>Through the trial Job was victorious </a:t>
            </a:r>
          </a:p>
          <a:p>
            <a:pPr marL="777240" lvl="1" indent="-457200"/>
            <a:r>
              <a:rPr lang="en-US" sz="2600" dirty="0" smtClean="0"/>
              <a:t>A battle for Job’s loyalty had gone on between God and </a:t>
            </a:r>
            <a:r>
              <a:rPr lang="en-US" sz="2600" dirty="0"/>
              <a:t>S</a:t>
            </a:r>
            <a:r>
              <a:rPr lang="en-US" sz="2600" dirty="0" smtClean="0"/>
              <a:t>atan and God won</a:t>
            </a:r>
          </a:p>
          <a:p>
            <a:pPr marL="777240" lvl="1" indent="-457200"/>
            <a:r>
              <a:rPr lang="en-US" sz="2600" dirty="0" smtClean="0">
                <a:solidFill>
                  <a:srgbClr val="00B050"/>
                </a:solidFill>
              </a:rPr>
              <a:t>“His life had </a:t>
            </a:r>
            <a:r>
              <a:rPr lang="en-US" sz="2600" dirty="0" smtClean="0">
                <a:solidFill>
                  <a:srgbClr val="00B050"/>
                </a:solidFill>
              </a:rPr>
              <a:t>become </a:t>
            </a:r>
            <a:r>
              <a:rPr lang="en-US" sz="2600" dirty="0" smtClean="0">
                <a:solidFill>
                  <a:srgbClr val="00B050"/>
                </a:solidFill>
              </a:rPr>
              <a:t>a stage upon which two great protagonists had fought for his loyalty and his soul.  All heaven and all hell had watched with bated breath as God and Satan had fought this titanic struggle”</a:t>
            </a:r>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3591013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a:bodyPr>
          <a:lstStyle/>
          <a:p>
            <a:pPr marL="777240" lvl="1" indent="-457200"/>
            <a:r>
              <a:rPr lang="en-US" sz="3000" dirty="0" smtClean="0"/>
              <a:t>Satan was defeated and his voice is not heard again in the old testament</a:t>
            </a:r>
          </a:p>
          <a:p>
            <a:pPr marL="777240" lvl="1" indent="-457200"/>
            <a:r>
              <a:rPr lang="en-US" sz="3000" dirty="0" smtClean="0"/>
              <a:t>But why did things not get better for Job?</a:t>
            </a:r>
          </a:p>
          <a:p>
            <a:pPr marL="777240" lvl="1" indent="-457200"/>
            <a:r>
              <a:rPr lang="en-US" sz="3000" dirty="0" smtClean="0">
                <a:solidFill>
                  <a:srgbClr val="00B050"/>
                </a:solidFill>
              </a:rPr>
              <a:t>“The answer is that God intended to use the calamites that had overtaken Job to teach him some truths about himself”</a:t>
            </a:r>
          </a:p>
          <a:p>
            <a:pPr marL="777240" lvl="1" indent="-457200"/>
            <a:r>
              <a:rPr lang="en-US" sz="3000" dirty="0" smtClean="0"/>
              <a:t>He was taken out of the hands of Satan and put in the hands of men </a:t>
            </a:r>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3938242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Autofit/>
          </a:bodyPr>
          <a:lstStyle/>
          <a:p>
            <a:pPr marL="502920" indent="-457200">
              <a:buFont typeface="+mj-lt"/>
              <a:buAutoNum type="alphaUcPeriod"/>
            </a:pPr>
            <a:r>
              <a:rPr lang="en-US" sz="2600" b="1" u="sng" dirty="0" smtClean="0"/>
              <a:t>Job and the Critics (3:1-31:40)</a:t>
            </a:r>
          </a:p>
          <a:p>
            <a:pPr marL="777240" lvl="1" indent="-457200"/>
            <a:r>
              <a:rPr lang="en-US" sz="2600" dirty="0" smtClean="0"/>
              <a:t>He was so triumphant over Satan but failed miserably before men</a:t>
            </a:r>
          </a:p>
          <a:p>
            <a:pPr marL="777240" lvl="1" indent="-457200"/>
            <a:r>
              <a:rPr lang="en-US" sz="2600" dirty="0" smtClean="0"/>
              <a:t>The criticism was unfair and untrue, but God used it to show Job the evils things within him</a:t>
            </a:r>
          </a:p>
          <a:p>
            <a:pPr marL="1051560" lvl="2" indent="-457200"/>
            <a:r>
              <a:rPr lang="en-US" sz="2600" dirty="0" smtClean="0"/>
              <a:t>Bitterness, pride, sarcasm, anger, impatience, and self-righteousness</a:t>
            </a:r>
          </a:p>
          <a:p>
            <a:pPr marL="1051560" lvl="2" indent="-457200"/>
            <a:r>
              <a:rPr lang="en-US" sz="2600" dirty="0" smtClean="0">
                <a:solidFill>
                  <a:srgbClr val="00B050"/>
                </a:solidFill>
              </a:rPr>
              <a:t>“when a bottle is upset, what is inside spills out.  Upsetting the bottle does not determine the contents – it just displays the contents”</a:t>
            </a: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1065344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Bibliographical Sketch</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 y="1600200"/>
            <a:ext cx="8915400" cy="5105400"/>
          </a:xfrm>
        </p:spPr>
      </p:pic>
    </p:spTree>
    <p:extLst>
      <p:ext uri="{BB962C8B-B14F-4D97-AF65-F5344CB8AC3E}">
        <p14:creationId xmlns:p14="http://schemas.microsoft.com/office/powerpoint/2010/main" xmlns="" val="2305589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pPr marL="777240" lvl="1" indent="-457200"/>
            <a:r>
              <a:rPr lang="en-US" sz="2800" dirty="0" smtClean="0"/>
              <a:t>Four men approached (3 older and the last younger)</a:t>
            </a:r>
          </a:p>
          <a:p>
            <a:pPr marL="1051560" lvl="2" indent="-457200"/>
            <a:r>
              <a:rPr lang="en-US" sz="2800" dirty="0" err="1" smtClean="0"/>
              <a:t>Eliphaz</a:t>
            </a:r>
            <a:r>
              <a:rPr lang="en-US" sz="2800" dirty="0" smtClean="0"/>
              <a:t> the </a:t>
            </a:r>
            <a:r>
              <a:rPr lang="en-US" sz="2800" dirty="0" err="1" smtClean="0"/>
              <a:t>Temanite</a:t>
            </a:r>
            <a:endParaRPr lang="en-US" sz="2800" dirty="0" smtClean="0"/>
          </a:p>
          <a:p>
            <a:pPr marL="1051560" lvl="2" indent="-457200"/>
            <a:r>
              <a:rPr lang="en-US" sz="2800" dirty="0" err="1" smtClean="0"/>
              <a:t>Bildad</a:t>
            </a:r>
            <a:r>
              <a:rPr lang="en-US" sz="2800" dirty="0" smtClean="0"/>
              <a:t> the </a:t>
            </a:r>
            <a:r>
              <a:rPr lang="en-US" sz="2800" dirty="0" err="1" smtClean="0"/>
              <a:t>Shuhite</a:t>
            </a:r>
            <a:endParaRPr lang="en-US" sz="2800" dirty="0" smtClean="0"/>
          </a:p>
          <a:p>
            <a:pPr marL="1051560" lvl="2" indent="-457200"/>
            <a:r>
              <a:rPr lang="en-US" sz="2800" dirty="0" err="1" smtClean="0"/>
              <a:t>Zophar</a:t>
            </a:r>
            <a:r>
              <a:rPr lang="en-US" sz="2800" dirty="0" smtClean="0"/>
              <a:t> the </a:t>
            </a:r>
            <a:r>
              <a:rPr lang="en-US" sz="2800" dirty="0" err="1" smtClean="0"/>
              <a:t>Naamathite</a:t>
            </a:r>
            <a:endParaRPr lang="en-US" sz="2800" dirty="0" smtClean="0"/>
          </a:p>
          <a:p>
            <a:pPr marL="1051560" lvl="2" indent="-457200"/>
            <a:r>
              <a:rPr lang="en-US" sz="2800" dirty="0" err="1" smtClean="0"/>
              <a:t>Elihu</a:t>
            </a:r>
            <a:r>
              <a:rPr lang="en-US" sz="2800" dirty="0" smtClean="0"/>
              <a:t> the son of </a:t>
            </a:r>
            <a:r>
              <a:rPr lang="en-US" sz="2800" dirty="0" err="1" smtClean="0"/>
              <a:t>Barachel</a:t>
            </a:r>
            <a:r>
              <a:rPr lang="en-US" sz="2800" dirty="0" smtClean="0"/>
              <a:t> the </a:t>
            </a:r>
            <a:r>
              <a:rPr lang="en-US" sz="2800" dirty="0" err="1" smtClean="0"/>
              <a:t>Buzite</a:t>
            </a:r>
            <a:endParaRPr lang="en-US" sz="2800" dirty="0" smtClean="0"/>
          </a:p>
          <a:p>
            <a:pPr marL="777240" lvl="1" indent="-457200"/>
            <a:r>
              <a:rPr lang="en-US" sz="2800" dirty="0" smtClean="0"/>
              <a:t>The book is mostly about the things these men said to Job and the things that Job said back to them </a:t>
            </a:r>
            <a:endParaRPr lang="en-US" sz="2800" dirty="0"/>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2821425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Autofit/>
          </a:bodyPr>
          <a:lstStyle/>
          <a:p>
            <a:pPr marL="777240" lvl="1" indent="-457200">
              <a:buFont typeface="+mj-lt"/>
              <a:buAutoNum type="arabicPeriod"/>
            </a:pPr>
            <a:r>
              <a:rPr lang="en-US" sz="2600" b="1" i="1" u="sng" dirty="0" err="1" smtClean="0">
                <a:solidFill>
                  <a:srgbClr val="FF0000"/>
                </a:solidFill>
              </a:rPr>
              <a:t>Eliphaz</a:t>
            </a:r>
            <a:r>
              <a:rPr lang="en-US" sz="2600" b="1" i="1" u="sng" dirty="0" smtClean="0">
                <a:solidFill>
                  <a:srgbClr val="FF0000"/>
                </a:solidFill>
              </a:rPr>
              <a:t>:  The man with the Exotic Experience</a:t>
            </a:r>
          </a:p>
          <a:p>
            <a:pPr marL="777240" lvl="1" indent="-457200"/>
            <a:r>
              <a:rPr lang="en-US" sz="2600" dirty="0" smtClean="0"/>
              <a:t>He like to talk about spirits and visions</a:t>
            </a:r>
          </a:p>
          <a:p>
            <a:pPr marL="777240" lvl="1" indent="-457200"/>
            <a:r>
              <a:rPr lang="en-US" sz="2600" dirty="0" smtClean="0">
                <a:solidFill>
                  <a:srgbClr val="00B050"/>
                </a:solidFill>
              </a:rPr>
              <a:t>“if you had not had his experience, then you evidently had missed out in your spiritual life”</a:t>
            </a:r>
          </a:p>
          <a:p>
            <a:pPr marL="777240" lvl="1" indent="-457200"/>
            <a:r>
              <a:rPr lang="en-US" sz="2600" dirty="0" smtClean="0"/>
              <a:t>He </a:t>
            </a:r>
            <a:r>
              <a:rPr lang="en-US" sz="2600" b="1" u="sng" dirty="0" smtClean="0"/>
              <a:t>suggest</a:t>
            </a:r>
            <a:r>
              <a:rPr lang="en-US" sz="2600" dirty="0" smtClean="0"/>
              <a:t> that Job had been a great sinner, otherwise it would not have happened to him </a:t>
            </a:r>
          </a:p>
          <a:p>
            <a:pPr marL="777240" lvl="1" indent="-457200"/>
            <a:r>
              <a:rPr lang="en-US" sz="2600" dirty="0" smtClean="0">
                <a:solidFill>
                  <a:srgbClr val="0070C0"/>
                </a:solidFill>
              </a:rPr>
              <a:t>“Behold, thou hast instructed many….But now it is come upon thee, and thou faintest”(4:3,5)</a:t>
            </a:r>
          </a:p>
          <a:p>
            <a:pPr marL="777240" lvl="1" indent="-457200"/>
            <a:r>
              <a:rPr lang="en-US" sz="2600" dirty="0" smtClean="0">
                <a:solidFill>
                  <a:srgbClr val="0070C0"/>
                </a:solidFill>
              </a:rPr>
              <a:t>“</a:t>
            </a:r>
            <a:r>
              <a:rPr lang="en-US" sz="2600" dirty="0">
                <a:solidFill>
                  <a:srgbClr val="0070C0"/>
                </a:solidFill>
              </a:rPr>
              <a:t>Behold happy is the man the God </a:t>
            </a:r>
            <a:r>
              <a:rPr lang="en-US" sz="2600" dirty="0" err="1">
                <a:solidFill>
                  <a:srgbClr val="0070C0"/>
                </a:solidFill>
              </a:rPr>
              <a:t>correcteth</a:t>
            </a:r>
            <a:r>
              <a:rPr lang="en-US" sz="2600" dirty="0">
                <a:solidFill>
                  <a:srgbClr val="0070C0"/>
                </a:solidFill>
              </a:rPr>
              <a:t>:  therefore despise not thou the chastening of the Almighty (5:17)</a:t>
            </a:r>
          </a:p>
          <a:p>
            <a:pPr marL="777240" lvl="1" indent="-457200"/>
            <a:endParaRPr lang="en-US" sz="2600" dirty="0" smtClean="0">
              <a:solidFill>
                <a:srgbClr val="0070C0"/>
              </a:solidFill>
            </a:endParaRP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3230395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Autofit/>
          </a:bodyPr>
          <a:lstStyle/>
          <a:p>
            <a:pPr marL="777240" lvl="1" indent="-457200"/>
            <a:r>
              <a:rPr lang="en-US" sz="2800" dirty="0">
                <a:solidFill>
                  <a:srgbClr val="0070C0"/>
                </a:solidFill>
              </a:rPr>
              <a:t>“Remember, I pray thee, who ever perished, being innocent?...I have seen, they that plow iniquity, and sow wickedness, reap the same” (4:7-8</a:t>
            </a:r>
            <a:r>
              <a:rPr lang="en-US" sz="2800" dirty="0" smtClean="0">
                <a:solidFill>
                  <a:srgbClr val="0070C0"/>
                </a:solidFill>
              </a:rPr>
              <a:t>)</a:t>
            </a:r>
          </a:p>
          <a:p>
            <a:pPr marL="777240" lvl="1" indent="-457200"/>
            <a:r>
              <a:rPr lang="en-US" sz="2800" dirty="0" smtClean="0">
                <a:solidFill>
                  <a:srgbClr val="00B050"/>
                </a:solidFill>
              </a:rPr>
              <a:t>“Job…you should be singing man…you should be happy”</a:t>
            </a:r>
          </a:p>
          <a:p>
            <a:pPr marL="777240" lvl="1" indent="-457200"/>
            <a:r>
              <a:rPr lang="en-US" sz="2800" dirty="0" smtClean="0">
                <a:solidFill>
                  <a:srgbClr val="00B050"/>
                </a:solidFill>
              </a:rPr>
              <a:t>“with an objectivity we often find so easy to apply to someone else’s sorrow, he told Job to be happy because whom the Lord </a:t>
            </a:r>
            <a:r>
              <a:rPr lang="en-US" sz="2800" dirty="0" err="1" smtClean="0">
                <a:solidFill>
                  <a:srgbClr val="00B050"/>
                </a:solidFill>
              </a:rPr>
              <a:t>loveth</a:t>
            </a:r>
            <a:r>
              <a:rPr lang="en-US" sz="2800" dirty="0" smtClean="0">
                <a:solidFill>
                  <a:srgbClr val="00B050"/>
                </a:solidFill>
              </a:rPr>
              <a:t> he </a:t>
            </a:r>
            <a:r>
              <a:rPr lang="en-US" sz="2800" dirty="0" err="1" smtClean="0">
                <a:solidFill>
                  <a:srgbClr val="00B050"/>
                </a:solidFill>
              </a:rPr>
              <a:t>chasteneth</a:t>
            </a:r>
            <a:r>
              <a:rPr lang="en-US" sz="2800" dirty="0" smtClean="0">
                <a:solidFill>
                  <a:srgbClr val="00B050"/>
                </a:solidFill>
              </a:rPr>
              <a:t>”</a:t>
            </a: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674021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662940" lvl="1" indent="-342900">
              <a:buAutoNum type="arabicPeriod" startAt="2"/>
            </a:pPr>
            <a:r>
              <a:rPr lang="en-US" sz="2600" b="1" i="1" u="sng" dirty="0" err="1" smtClean="0">
                <a:solidFill>
                  <a:srgbClr val="FF0000"/>
                </a:solidFill>
              </a:rPr>
              <a:t>Bildad</a:t>
            </a:r>
            <a:r>
              <a:rPr lang="en-US" sz="2600" b="1" i="1" u="sng" dirty="0" smtClean="0">
                <a:solidFill>
                  <a:srgbClr val="FF0000"/>
                </a:solidFill>
              </a:rPr>
              <a:t>:  The Man with Clever Clichés</a:t>
            </a:r>
          </a:p>
          <a:p>
            <a:pPr marL="662940" lvl="1" indent="-342900"/>
            <a:r>
              <a:rPr lang="en-US" sz="2600" dirty="0" err="1" smtClean="0"/>
              <a:t>Bildad</a:t>
            </a:r>
            <a:r>
              <a:rPr lang="en-US" sz="2600" dirty="0" smtClean="0"/>
              <a:t> was far worse than </a:t>
            </a:r>
            <a:r>
              <a:rPr lang="en-US" sz="2600" dirty="0" err="1" smtClean="0"/>
              <a:t>Eliphaz</a:t>
            </a:r>
            <a:endParaRPr lang="en-US" sz="2600" dirty="0" smtClean="0"/>
          </a:p>
          <a:p>
            <a:pPr marL="662940" lvl="1" indent="-342900"/>
            <a:r>
              <a:rPr lang="en-US" sz="2600" dirty="0" err="1" smtClean="0"/>
              <a:t>Bildad</a:t>
            </a:r>
            <a:r>
              <a:rPr lang="en-US" sz="2600" dirty="0" smtClean="0"/>
              <a:t> </a:t>
            </a:r>
            <a:r>
              <a:rPr lang="en-US" sz="2600" b="1" u="sng" dirty="0" smtClean="0"/>
              <a:t>supposed</a:t>
            </a:r>
            <a:r>
              <a:rPr lang="en-US" sz="2600" dirty="0" smtClean="0"/>
              <a:t> that Job was a sinner</a:t>
            </a:r>
          </a:p>
          <a:p>
            <a:pPr marL="662940" lvl="1" indent="-342900"/>
            <a:r>
              <a:rPr lang="en-US" sz="2600" dirty="0" smtClean="0"/>
              <a:t>He had an answer for everything</a:t>
            </a:r>
          </a:p>
          <a:p>
            <a:pPr marL="662940" lvl="1" indent="-342900"/>
            <a:r>
              <a:rPr lang="en-US" sz="2600" dirty="0" smtClean="0">
                <a:solidFill>
                  <a:srgbClr val="0070C0"/>
                </a:solidFill>
              </a:rPr>
              <a:t>“Doth God pervert judgment?...If thou wert pure and upright;  surely now he would take away for thee, and make the habitation of they righteousness prosperous” (8:3,6)</a:t>
            </a:r>
          </a:p>
          <a:p>
            <a:pPr marL="662940" lvl="1" indent="-342900"/>
            <a:r>
              <a:rPr lang="en-US" sz="2600" dirty="0" smtClean="0"/>
              <a:t>He basically said “Job, you are nothing but a hypocrite”</a:t>
            </a: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4264564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29"/>
          </a:xfrm>
        </p:spPr>
        <p:txBody>
          <a:bodyPr>
            <a:noAutofit/>
          </a:bodyPr>
          <a:lstStyle/>
          <a:p>
            <a:pPr marL="777240" lvl="1" indent="-457200">
              <a:buAutoNum type="arabicPeriod" startAt="3"/>
            </a:pPr>
            <a:r>
              <a:rPr lang="en-US" sz="2500" b="1" i="1" u="sng" dirty="0" err="1" smtClean="0">
                <a:solidFill>
                  <a:srgbClr val="FF0000"/>
                </a:solidFill>
              </a:rPr>
              <a:t>Zophar</a:t>
            </a:r>
            <a:r>
              <a:rPr lang="en-US" sz="2500" b="1" i="1" u="sng" dirty="0" smtClean="0">
                <a:solidFill>
                  <a:srgbClr val="FF0000"/>
                </a:solidFill>
              </a:rPr>
              <a:t>:  The Man With the Made-up Mind</a:t>
            </a:r>
          </a:p>
          <a:p>
            <a:pPr marL="777240" lvl="1" indent="-457200"/>
            <a:r>
              <a:rPr lang="en-US" sz="2500" dirty="0" smtClean="0"/>
              <a:t>He was a know it all</a:t>
            </a:r>
            <a:r>
              <a:rPr lang="en-US" sz="2500" dirty="0"/>
              <a:t> </a:t>
            </a:r>
            <a:r>
              <a:rPr lang="en-US" sz="2500" dirty="0" smtClean="0"/>
              <a:t>and a very callous man</a:t>
            </a:r>
          </a:p>
          <a:p>
            <a:pPr marL="777240" lvl="1" indent="-457200"/>
            <a:r>
              <a:rPr lang="en-US" sz="2500" dirty="0" smtClean="0"/>
              <a:t>He did not suggest or suppose, he bluntly </a:t>
            </a:r>
            <a:r>
              <a:rPr lang="en-US" sz="2500" b="1" u="sng" dirty="0" smtClean="0"/>
              <a:t>said</a:t>
            </a:r>
            <a:r>
              <a:rPr lang="en-US" sz="2500" dirty="0" smtClean="0"/>
              <a:t> that Job was a sinner </a:t>
            </a:r>
          </a:p>
          <a:p>
            <a:pPr marL="777240" lvl="1" indent="-457200"/>
            <a:r>
              <a:rPr lang="en-US" sz="2500" dirty="0">
                <a:solidFill>
                  <a:srgbClr val="0070C0"/>
                </a:solidFill>
              </a:rPr>
              <a:t>(Job 11:5)  But oh that God would speak, and open his lips against thee</a:t>
            </a:r>
            <a:r>
              <a:rPr lang="en-US" sz="2500" dirty="0" smtClean="0">
                <a:solidFill>
                  <a:srgbClr val="0070C0"/>
                </a:solidFill>
              </a:rPr>
              <a:t>;</a:t>
            </a:r>
            <a:endParaRPr lang="en-US" sz="2500" dirty="0">
              <a:solidFill>
                <a:srgbClr val="0070C0"/>
              </a:solidFill>
            </a:endParaRPr>
          </a:p>
          <a:p>
            <a:pPr marL="777240" lvl="1" indent="-457200"/>
            <a:r>
              <a:rPr lang="en-US" sz="2500" dirty="0">
                <a:solidFill>
                  <a:srgbClr val="0070C0"/>
                </a:solidFill>
              </a:rPr>
              <a:t>(Job 11:6)  And that he would </a:t>
            </a:r>
            <a:r>
              <a:rPr lang="en-US" sz="2500" dirty="0" err="1">
                <a:solidFill>
                  <a:srgbClr val="0070C0"/>
                </a:solidFill>
              </a:rPr>
              <a:t>shew</a:t>
            </a:r>
            <a:r>
              <a:rPr lang="en-US" sz="2500" dirty="0">
                <a:solidFill>
                  <a:srgbClr val="0070C0"/>
                </a:solidFill>
              </a:rPr>
              <a:t> thee the secrets of wisdom, that they are double to that which is! Know therefore that God </a:t>
            </a:r>
            <a:r>
              <a:rPr lang="en-US" sz="2500" dirty="0" err="1">
                <a:solidFill>
                  <a:srgbClr val="0070C0"/>
                </a:solidFill>
              </a:rPr>
              <a:t>exacteth</a:t>
            </a:r>
            <a:r>
              <a:rPr lang="en-US" sz="2500" dirty="0">
                <a:solidFill>
                  <a:srgbClr val="0070C0"/>
                </a:solidFill>
              </a:rPr>
              <a:t> of thee less than thine iniquity </a:t>
            </a:r>
            <a:r>
              <a:rPr lang="en-US" sz="2500" dirty="0" err="1">
                <a:solidFill>
                  <a:srgbClr val="0070C0"/>
                </a:solidFill>
              </a:rPr>
              <a:t>deserveth</a:t>
            </a:r>
            <a:r>
              <a:rPr lang="en-US" sz="2500" dirty="0" smtClean="0">
                <a:solidFill>
                  <a:srgbClr val="0070C0"/>
                </a:solidFill>
              </a:rPr>
              <a:t>.</a:t>
            </a:r>
          </a:p>
          <a:p>
            <a:pPr marL="777240" lvl="1" indent="-457200"/>
            <a:r>
              <a:rPr lang="en-US" sz="2500" dirty="0" smtClean="0">
                <a:solidFill>
                  <a:srgbClr val="00B050"/>
                </a:solidFill>
              </a:rPr>
              <a:t>“Job if you were getting what you deserved, </a:t>
            </a:r>
            <a:r>
              <a:rPr lang="en-US" sz="2500" dirty="0" smtClean="0">
                <a:solidFill>
                  <a:srgbClr val="00B050"/>
                </a:solidFill>
              </a:rPr>
              <a:t>you </a:t>
            </a:r>
            <a:r>
              <a:rPr lang="en-US" sz="2500" dirty="0" smtClean="0">
                <a:solidFill>
                  <a:srgbClr val="00B050"/>
                </a:solidFill>
              </a:rPr>
              <a:t>would be dead”</a:t>
            </a:r>
            <a:endParaRPr lang="en-US" sz="2500" dirty="0">
              <a:solidFill>
                <a:srgbClr val="00B050"/>
              </a:solidFill>
            </a:endParaRP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4017311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Autofit/>
          </a:bodyPr>
          <a:lstStyle/>
          <a:p>
            <a:pPr marL="777240" lvl="1" indent="-457200"/>
            <a:r>
              <a:rPr lang="en-US" sz="2800" dirty="0" smtClean="0"/>
              <a:t>Job had lost everything and was in physical, mental, and spiritual agony </a:t>
            </a:r>
          </a:p>
          <a:p>
            <a:pPr marL="777240" lvl="1" indent="-457200"/>
            <a:r>
              <a:rPr lang="en-US" sz="2800" u="sng" dirty="0" smtClean="0"/>
              <a:t>Job sometimes reacted in anger</a:t>
            </a:r>
          </a:p>
          <a:p>
            <a:pPr marL="1051560" lvl="2" indent="-457200"/>
            <a:r>
              <a:rPr lang="en-US" sz="2600" dirty="0">
                <a:solidFill>
                  <a:srgbClr val="0070C0"/>
                </a:solidFill>
              </a:rPr>
              <a:t>(Job 13:4)  But ye are forgers of lies, ye are all physicians of no value</a:t>
            </a:r>
            <a:r>
              <a:rPr lang="en-US" sz="2600" dirty="0" smtClean="0">
                <a:solidFill>
                  <a:srgbClr val="0070C0"/>
                </a:solidFill>
              </a:rPr>
              <a:t>.</a:t>
            </a:r>
            <a:endParaRPr lang="en-US" sz="2600" dirty="0">
              <a:solidFill>
                <a:srgbClr val="0070C0"/>
              </a:solidFill>
            </a:endParaRPr>
          </a:p>
          <a:p>
            <a:pPr marL="1051560" lvl="2" indent="-457200"/>
            <a:r>
              <a:rPr lang="en-US" sz="2600" dirty="0">
                <a:solidFill>
                  <a:srgbClr val="0070C0"/>
                </a:solidFill>
              </a:rPr>
              <a:t>(Job 13:5)  O that ye would altogether hold your peace! and it should be your wisdom</a:t>
            </a:r>
            <a:r>
              <a:rPr lang="en-US" sz="2600" dirty="0" smtClean="0">
                <a:solidFill>
                  <a:srgbClr val="0070C0"/>
                </a:solidFill>
              </a:rPr>
              <a:t>.</a:t>
            </a:r>
          </a:p>
          <a:p>
            <a:pPr marL="1051560" lvl="2" indent="-457200"/>
            <a:r>
              <a:rPr lang="en-US" sz="2600" dirty="0" smtClean="0">
                <a:solidFill>
                  <a:srgbClr val="00B050"/>
                </a:solidFill>
              </a:rPr>
              <a:t>“if you would keep your mouths shut, somebody might make a mistake and imagine you were wise men”</a:t>
            </a:r>
            <a:endParaRPr lang="en-US" sz="2600" dirty="0">
              <a:solidFill>
                <a:srgbClr val="00B050"/>
              </a:solidFill>
            </a:endParaRP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14958853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Autofit/>
          </a:bodyPr>
          <a:lstStyle/>
          <a:p>
            <a:pPr marL="777240" lvl="1" indent="-457200">
              <a:buClr>
                <a:srgbClr val="BF974D"/>
              </a:buClr>
            </a:pPr>
            <a:r>
              <a:rPr lang="en-US" sz="2400" u="sng" dirty="0">
                <a:solidFill>
                  <a:srgbClr val="534949"/>
                </a:solidFill>
              </a:rPr>
              <a:t>Job sometimes reacted in </a:t>
            </a:r>
            <a:r>
              <a:rPr lang="en-US" sz="2400" u="sng" dirty="0" smtClean="0">
                <a:solidFill>
                  <a:srgbClr val="534949"/>
                </a:solidFill>
              </a:rPr>
              <a:t>agony</a:t>
            </a:r>
          </a:p>
          <a:p>
            <a:pPr marL="1051560" lvl="2" indent="-457200">
              <a:buClr>
                <a:srgbClr val="BF974D"/>
              </a:buClr>
            </a:pPr>
            <a:r>
              <a:rPr lang="en-US" sz="2400" dirty="0" smtClean="0">
                <a:solidFill>
                  <a:srgbClr val="534949"/>
                </a:solidFill>
              </a:rPr>
              <a:t>He accused God of cruelty, injustice, and indifference</a:t>
            </a:r>
            <a:endParaRPr lang="en-US" sz="2400" dirty="0">
              <a:solidFill>
                <a:srgbClr val="534949"/>
              </a:solidFill>
            </a:endParaRPr>
          </a:p>
          <a:p>
            <a:pPr marL="1051560" lvl="2" indent="-457200">
              <a:buClr>
                <a:srgbClr val="928B70"/>
              </a:buClr>
            </a:pPr>
            <a:r>
              <a:rPr lang="en-US" sz="2400" dirty="0">
                <a:solidFill>
                  <a:srgbClr val="0070C0"/>
                </a:solidFill>
              </a:rPr>
              <a:t>Thou </a:t>
            </a:r>
            <a:r>
              <a:rPr lang="en-US" sz="2400" dirty="0" err="1">
                <a:solidFill>
                  <a:srgbClr val="0070C0"/>
                </a:solidFill>
              </a:rPr>
              <a:t>knowest</a:t>
            </a:r>
            <a:r>
              <a:rPr lang="en-US" sz="2400" dirty="0">
                <a:solidFill>
                  <a:srgbClr val="0070C0"/>
                </a:solidFill>
              </a:rPr>
              <a:t> that I am not wicked…yet thou dost destroy me…Hast thou not poured me out </a:t>
            </a:r>
            <a:r>
              <a:rPr lang="en-US" sz="2400" dirty="0" smtClean="0">
                <a:solidFill>
                  <a:srgbClr val="0070C0"/>
                </a:solidFill>
              </a:rPr>
              <a:t>as </a:t>
            </a:r>
            <a:r>
              <a:rPr lang="en-US" sz="2400" dirty="0">
                <a:solidFill>
                  <a:srgbClr val="0070C0"/>
                </a:solidFill>
              </a:rPr>
              <a:t>milk, and curdled me like </a:t>
            </a:r>
            <a:r>
              <a:rPr lang="en-US" sz="2400" dirty="0" smtClean="0">
                <a:solidFill>
                  <a:srgbClr val="0070C0"/>
                </a:solidFill>
              </a:rPr>
              <a:t>cheese (10:7-10)</a:t>
            </a:r>
          </a:p>
          <a:p>
            <a:pPr marL="777240" lvl="1" indent="-457200"/>
            <a:r>
              <a:rPr lang="en-US" sz="2400" u="sng" dirty="0" smtClean="0"/>
              <a:t>Job sometimes reacted in assurance</a:t>
            </a:r>
          </a:p>
          <a:p>
            <a:pPr marL="1051560" lvl="2" indent="-457200"/>
            <a:r>
              <a:rPr lang="en-US" sz="2600" dirty="0" smtClean="0"/>
              <a:t>Then came a tremendous statement of faith </a:t>
            </a:r>
          </a:p>
          <a:p>
            <a:pPr marL="1051560" lvl="2" indent="-457200"/>
            <a:r>
              <a:rPr lang="en-US" sz="2600" dirty="0" smtClean="0">
                <a:solidFill>
                  <a:srgbClr val="0070C0"/>
                </a:solidFill>
              </a:rPr>
              <a:t>(</a:t>
            </a:r>
            <a:r>
              <a:rPr lang="en-US" sz="2600" dirty="0">
                <a:solidFill>
                  <a:srgbClr val="0070C0"/>
                </a:solidFill>
              </a:rPr>
              <a:t>Job 19:25)  For I know that my redeemer </a:t>
            </a:r>
            <a:r>
              <a:rPr lang="en-US" sz="2600" dirty="0" err="1">
                <a:solidFill>
                  <a:srgbClr val="0070C0"/>
                </a:solidFill>
              </a:rPr>
              <a:t>liveth</a:t>
            </a:r>
            <a:r>
              <a:rPr lang="en-US" sz="2600" dirty="0">
                <a:solidFill>
                  <a:srgbClr val="0070C0"/>
                </a:solidFill>
              </a:rPr>
              <a:t>, and that he shall stand at the latter day upon the earth</a:t>
            </a:r>
            <a:r>
              <a:rPr lang="en-US" sz="2600" dirty="0" smtClean="0">
                <a:solidFill>
                  <a:srgbClr val="0070C0"/>
                </a:solidFill>
              </a:rPr>
              <a:t>:</a:t>
            </a:r>
            <a:endParaRPr lang="en-US" sz="2600" dirty="0">
              <a:solidFill>
                <a:srgbClr val="0070C0"/>
              </a:solidFill>
            </a:endParaRP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262142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Autofit/>
          </a:bodyPr>
          <a:lstStyle/>
          <a:p>
            <a:pPr marL="834390" lvl="1" indent="-514350"/>
            <a:r>
              <a:rPr lang="en-US" sz="2600" dirty="0">
                <a:solidFill>
                  <a:srgbClr val="0070C0"/>
                </a:solidFill>
              </a:rPr>
              <a:t>(Job 19:26)  And though after my skin worms destroy this body, yet in my flesh shall I see God</a:t>
            </a:r>
            <a:r>
              <a:rPr lang="en-US" sz="2600" dirty="0" smtClean="0">
                <a:solidFill>
                  <a:srgbClr val="0070C0"/>
                </a:solidFill>
              </a:rPr>
              <a:t>:</a:t>
            </a:r>
          </a:p>
          <a:p>
            <a:pPr marL="834390" lvl="1" indent="-514350"/>
            <a:r>
              <a:rPr lang="en-US" sz="2600" dirty="0" smtClean="0">
                <a:solidFill>
                  <a:srgbClr val="00B050"/>
                </a:solidFill>
              </a:rPr>
              <a:t>“in the whole bible is no greater statement of the physical, bodily resurrection of the believer until we come to the fifteenth chapter of Paul’s first letter to the Corinthians!  And Job had never seen a single page of scripture”</a:t>
            </a:r>
          </a:p>
          <a:p>
            <a:pPr marL="834390" lvl="1" indent="-514350"/>
            <a:r>
              <a:rPr lang="en-US" sz="2600" dirty="0" smtClean="0"/>
              <a:t>Even before the bible was written God was pointing men towards </a:t>
            </a:r>
            <a:r>
              <a:rPr lang="en-US" sz="2600" dirty="0" smtClean="0"/>
              <a:t>the return of Christ </a:t>
            </a:r>
            <a:endParaRPr lang="en-US" sz="2600" dirty="0" smtClean="0"/>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3946210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Autofit/>
          </a:bodyPr>
          <a:lstStyle/>
          <a:p>
            <a:pPr marL="560070" indent="-514350">
              <a:buAutoNum type="alphaUcPeriod" startAt="2"/>
            </a:pPr>
            <a:r>
              <a:rPr lang="en-US" sz="2800" b="1" u="sng" dirty="0" smtClean="0"/>
              <a:t>Job and the Comforter (32:1-37:24)</a:t>
            </a:r>
          </a:p>
          <a:p>
            <a:pPr marL="834390" lvl="1" indent="-514350"/>
            <a:r>
              <a:rPr lang="en-US" sz="2600" dirty="0" smtClean="0"/>
              <a:t>Job had prayed for a “</a:t>
            </a:r>
            <a:r>
              <a:rPr lang="en-US" sz="2600" dirty="0" err="1" smtClean="0"/>
              <a:t>daysman</a:t>
            </a:r>
            <a:r>
              <a:rPr lang="en-US" sz="2600" dirty="0" smtClean="0"/>
              <a:t>”</a:t>
            </a:r>
          </a:p>
          <a:p>
            <a:pPr marL="834390" lvl="1" indent="-514350"/>
            <a:r>
              <a:rPr lang="en-US" sz="2600" dirty="0"/>
              <a:t>An umpire or arbiter; a mediator</a:t>
            </a:r>
            <a:endParaRPr lang="en-US" sz="2600" dirty="0" smtClean="0"/>
          </a:p>
          <a:p>
            <a:pPr marL="834390" lvl="1" indent="-514350"/>
            <a:r>
              <a:rPr lang="en-US" sz="2600" dirty="0">
                <a:solidFill>
                  <a:srgbClr val="0070C0"/>
                </a:solidFill>
              </a:rPr>
              <a:t>(Job 33:6)  Behold, I am according to thy wish in God's stead: I also am formed out of the clay.</a:t>
            </a:r>
          </a:p>
          <a:p>
            <a:pPr marL="834390" lvl="1" indent="-514350"/>
            <a:r>
              <a:rPr lang="en-US" sz="2600" dirty="0" err="1" smtClean="0"/>
              <a:t>Elihu</a:t>
            </a:r>
            <a:r>
              <a:rPr lang="en-US" sz="2600" dirty="0" smtClean="0"/>
              <a:t> bridged the gap between Job and his friends and Job and his God</a:t>
            </a:r>
          </a:p>
          <a:p>
            <a:pPr marL="834390" lvl="1" indent="-514350"/>
            <a:r>
              <a:rPr lang="en-US" sz="2600" dirty="0" smtClean="0"/>
              <a:t>But even He corrected Job more than he consoled him</a:t>
            </a:r>
          </a:p>
          <a:p>
            <a:pPr marL="834390" lvl="1" indent="-514350"/>
            <a:r>
              <a:rPr lang="en-US" sz="2600" dirty="0">
                <a:solidFill>
                  <a:srgbClr val="0070C0"/>
                </a:solidFill>
              </a:rPr>
              <a:t>(Job 34:33)  Should it be according to thy mind? he will recompense </a:t>
            </a:r>
            <a:r>
              <a:rPr lang="en-US" sz="2600" dirty="0" smtClean="0">
                <a:solidFill>
                  <a:srgbClr val="0070C0"/>
                </a:solidFill>
              </a:rPr>
              <a:t>it…</a:t>
            </a:r>
          </a:p>
        </p:txBody>
      </p:sp>
      <p:sp>
        <p:nvSpPr>
          <p:cNvPr id="3" name="Title 2"/>
          <p:cNvSpPr>
            <a:spLocks noGrp="1"/>
          </p:cNvSpPr>
          <p:nvPr>
            <p:ph type="title"/>
          </p:nvPr>
        </p:nvSpPr>
        <p:spPr/>
        <p:txBody>
          <a:bodyPr/>
          <a:lstStyle/>
          <a:p>
            <a:r>
              <a:rPr lang="en-US" dirty="0" smtClean="0"/>
              <a:t>How he faced criticism (3:1-37:24)</a:t>
            </a:r>
            <a:endParaRPr lang="en-US" dirty="0"/>
          </a:p>
        </p:txBody>
      </p:sp>
    </p:spTree>
    <p:extLst>
      <p:ext uri="{BB962C8B-B14F-4D97-AF65-F5344CB8AC3E}">
        <p14:creationId xmlns:p14="http://schemas.microsoft.com/office/powerpoint/2010/main" xmlns="" val="1998741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3" cy="4910329"/>
          </a:xfrm>
        </p:spPr>
        <p:txBody>
          <a:bodyPr>
            <a:normAutofit fontScale="92500" lnSpcReduction="10000"/>
          </a:bodyPr>
          <a:lstStyle/>
          <a:p>
            <a:r>
              <a:rPr lang="en-US" sz="2600" dirty="0" smtClean="0"/>
              <a:t>All of them were wrong about Job’s suffering </a:t>
            </a:r>
          </a:p>
          <a:p>
            <a:pPr lvl="1"/>
            <a:r>
              <a:rPr lang="en-US" sz="2600" dirty="0" smtClean="0"/>
              <a:t>Job himself, his wife, </a:t>
            </a:r>
            <a:r>
              <a:rPr lang="en-US" sz="2600" dirty="0" err="1" smtClean="0"/>
              <a:t>Eliphez</a:t>
            </a:r>
            <a:r>
              <a:rPr lang="en-US" sz="2600" dirty="0" smtClean="0"/>
              <a:t>, </a:t>
            </a:r>
            <a:r>
              <a:rPr lang="en-US" sz="2600" dirty="0" err="1" smtClean="0"/>
              <a:t>Bildad</a:t>
            </a:r>
            <a:r>
              <a:rPr lang="en-US" sz="2600" dirty="0" smtClean="0"/>
              <a:t>, </a:t>
            </a:r>
            <a:r>
              <a:rPr lang="en-US" sz="2600" dirty="0" err="1" smtClean="0"/>
              <a:t>Zophar</a:t>
            </a:r>
            <a:r>
              <a:rPr lang="en-US" sz="2600" dirty="0" smtClean="0"/>
              <a:t>, and </a:t>
            </a:r>
            <a:r>
              <a:rPr lang="en-US" sz="2600" dirty="0" err="1" smtClean="0"/>
              <a:t>Elihu</a:t>
            </a:r>
            <a:endParaRPr lang="en-US" sz="2600" dirty="0" smtClean="0"/>
          </a:p>
          <a:p>
            <a:r>
              <a:rPr lang="en-US" sz="2600" dirty="0" smtClean="0"/>
              <a:t>We read the first 2 chapters and we know why it happened </a:t>
            </a:r>
          </a:p>
          <a:p>
            <a:r>
              <a:rPr lang="en-US" sz="2600" dirty="0" smtClean="0"/>
              <a:t>Then we can see the last chapter and how it all ended</a:t>
            </a:r>
          </a:p>
          <a:p>
            <a:r>
              <a:rPr lang="en-US" sz="2600" dirty="0" smtClean="0"/>
              <a:t>But Job did not know these facts</a:t>
            </a:r>
          </a:p>
          <a:p>
            <a:r>
              <a:rPr lang="en-US" sz="2600" dirty="0" smtClean="0"/>
              <a:t>They were arguing from incomplete data</a:t>
            </a:r>
          </a:p>
          <a:p>
            <a:r>
              <a:rPr lang="en-US" sz="2600" dirty="0" smtClean="0">
                <a:solidFill>
                  <a:srgbClr val="00B050"/>
                </a:solidFill>
              </a:rPr>
              <a:t>“God usually does not tell us why trials and troubles come upon us; He wants us to trust Him even when everything looks hopeless and black” </a:t>
            </a:r>
          </a:p>
          <a:p>
            <a:r>
              <a:rPr lang="en-US" sz="2600" dirty="0" smtClean="0"/>
              <a:t>How foolish to criticize another person</a:t>
            </a:r>
          </a:p>
          <a:p>
            <a:endParaRPr lang="en-US" dirty="0" smtClean="0"/>
          </a:p>
        </p:txBody>
      </p:sp>
      <p:sp>
        <p:nvSpPr>
          <p:cNvPr id="3" name="Title 2"/>
          <p:cNvSpPr>
            <a:spLocks noGrp="1"/>
          </p:cNvSpPr>
          <p:nvPr>
            <p:ph type="title"/>
          </p:nvPr>
        </p:nvSpPr>
        <p:spPr/>
        <p:txBody>
          <a:bodyPr/>
          <a:lstStyle/>
          <a:p>
            <a:r>
              <a:rPr lang="en-US" dirty="0" smtClean="0"/>
              <a:t>How he faced conviction (38:1-42:17)</a:t>
            </a:r>
            <a:endParaRPr lang="en-US" dirty="0"/>
          </a:p>
        </p:txBody>
      </p:sp>
    </p:spTree>
    <p:extLst>
      <p:ext uri="{BB962C8B-B14F-4D97-AF65-F5344CB8AC3E}">
        <p14:creationId xmlns:p14="http://schemas.microsoft.com/office/powerpoint/2010/main" xmlns="" val="609781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30"/>
          </a:xfrm>
        </p:spPr>
        <p:txBody>
          <a:bodyPr>
            <a:normAutofit fontScale="92500" lnSpcReduction="10000"/>
          </a:bodyPr>
          <a:lstStyle/>
          <a:p>
            <a:r>
              <a:rPr lang="en-US" sz="2800" dirty="0" smtClean="0"/>
              <a:t>It is believed to be the oldest book in the world </a:t>
            </a:r>
          </a:p>
          <a:p>
            <a:r>
              <a:rPr lang="en-US" sz="2800" dirty="0" smtClean="0"/>
              <a:t>Most likely from the patriarchal period </a:t>
            </a:r>
          </a:p>
          <a:p>
            <a:pPr lvl="1"/>
            <a:r>
              <a:rPr lang="en-US" sz="2600" dirty="0" smtClean="0"/>
              <a:t>(Abraham, Isaac, </a:t>
            </a:r>
            <a:r>
              <a:rPr lang="en-US" sz="2600" dirty="0" smtClean="0"/>
              <a:t>and Jacob)</a:t>
            </a:r>
            <a:endParaRPr lang="en-US" sz="2600" dirty="0" smtClean="0"/>
          </a:p>
          <a:p>
            <a:pPr lvl="1"/>
            <a:r>
              <a:rPr lang="en-US" sz="2800" dirty="0" smtClean="0"/>
              <a:t>No reference to the exodus or the law of Moses</a:t>
            </a:r>
          </a:p>
          <a:p>
            <a:pPr lvl="1"/>
            <a:r>
              <a:rPr lang="en-US" sz="2800" dirty="0" smtClean="0"/>
              <a:t>Characteristic patriarchal name of God “The Almighty” occurs more than 30 times </a:t>
            </a:r>
          </a:p>
          <a:p>
            <a:pPr lvl="1"/>
            <a:r>
              <a:rPr lang="en-US" sz="2800" dirty="0" smtClean="0"/>
              <a:t>Longevity of life is comparative of the patriarchal period (Job live 140 years after his family)</a:t>
            </a:r>
          </a:p>
          <a:p>
            <a:pPr lvl="1"/>
            <a:r>
              <a:rPr lang="en-US" sz="2800" dirty="0" smtClean="0"/>
              <a:t>Many place it between Gen. Ch.11 and 12</a:t>
            </a:r>
          </a:p>
          <a:p>
            <a:pPr lvl="1"/>
            <a:r>
              <a:rPr lang="en-US" sz="2800" dirty="0" smtClean="0"/>
              <a:t>Others suggest he was a son of Issachar (Gen. Ch.46)</a:t>
            </a:r>
          </a:p>
        </p:txBody>
      </p:sp>
      <p:sp>
        <p:nvSpPr>
          <p:cNvPr id="3" name="Title 2"/>
          <p:cNvSpPr>
            <a:spLocks noGrp="1"/>
          </p:cNvSpPr>
          <p:nvPr>
            <p:ph type="title"/>
          </p:nvPr>
        </p:nvSpPr>
        <p:spPr/>
        <p:txBody>
          <a:bodyPr/>
          <a:lstStyle/>
          <a:p>
            <a:r>
              <a:rPr lang="en-US" dirty="0" smtClean="0"/>
              <a:t>Facts about job </a:t>
            </a:r>
            <a:endParaRPr lang="en-US" dirty="0"/>
          </a:p>
        </p:txBody>
      </p:sp>
    </p:spTree>
    <p:extLst>
      <p:ext uri="{BB962C8B-B14F-4D97-AF65-F5344CB8AC3E}">
        <p14:creationId xmlns:p14="http://schemas.microsoft.com/office/powerpoint/2010/main" xmlns="" val="2670405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Autofit/>
          </a:bodyPr>
          <a:lstStyle/>
          <a:p>
            <a:r>
              <a:rPr lang="en-US" sz="2800" dirty="0" smtClean="0"/>
              <a:t>Job in the hands of God </a:t>
            </a:r>
          </a:p>
          <a:p>
            <a:pPr marL="502920" indent="-457200">
              <a:buFont typeface="+mj-lt"/>
              <a:buAutoNum type="alphaUcPeriod"/>
            </a:pPr>
            <a:r>
              <a:rPr lang="en-US" sz="2800" b="1" u="sng" dirty="0" smtClean="0"/>
              <a:t>How He was Rebuked  (38:1-42:6)</a:t>
            </a:r>
          </a:p>
          <a:p>
            <a:pPr lvl="1"/>
            <a:r>
              <a:rPr lang="en-US" sz="2800" dirty="0" smtClean="0"/>
              <a:t>God asked Job a series of questions about the material universe</a:t>
            </a:r>
          </a:p>
          <a:p>
            <a:pPr lvl="2"/>
            <a:r>
              <a:rPr lang="en-US" sz="2800" dirty="0" smtClean="0">
                <a:solidFill>
                  <a:srgbClr val="0070C0"/>
                </a:solidFill>
              </a:rPr>
              <a:t>Where </a:t>
            </a:r>
            <a:r>
              <a:rPr lang="en-US" sz="2800" dirty="0" err="1" smtClean="0">
                <a:solidFill>
                  <a:srgbClr val="0070C0"/>
                </a:solidFill>
              </a:rPr>
              <a:t>wast</a:t>
            </a:r>
            <a:r>
              <a:rPr lang="en-US" sz="2800" dirty="0" smtClean="0">
                <a:solidFill>
                  <a:srgbClr val="0070C0"/>
                </a:solidFill>
              </a:rPr>
              <a:t> thou when I laid the foundations of the earth? (38:4)</a:t>
            </a:r>
          </a:p>
          <a:p>
            <a:pPr lvl="2"/>
            <a:r>
              <a:rPr lang="en-US" sz="2800" dirty="0" smtClean="0">
                <a:solidFill>
                  <a:srgbClr val="0070C0"/>
                </a:solidFill>
              </a:rPr>
              <a:t>Hast thou commanded the morning since thy days?  </a:t>
            </a:r>
            <a:r>
              <a:rPr lang="en-US" sz="2800" dirty="0">
                <a:solidFill>
                  <a:srgbClr val="0070C0"/>
                </a:solidFill>
              </a:rPr>
              <a:t>(</a:t>
            </a:r>
            <a:r>
              <a:rPr lang="en-US" sz="2800" dirty="0" smtClean="0">
                <a:solidFill>
                  <a:srgbClr val="0070C0"/>
                </a:solidFill>
              </a:rPr>
              <a:t>38:12)</a:t>
            </a:r>
          </a:p>
          <a:p>
            <a:pPr lvl="2"/>
            <a:r>
              <a:rPr lang="en-US" sz="2800" dirty="0" smtClean="0">
                <a:solidFill>
                  <a:srgbClr val="0070C0"/>
                </a:solidFill>
              </a:rPr>
              <a:t>Doth the eagle mount up at thy command (39:27)</a:t>
            </a:r>
          </a:p>
        </p:txBody>
      </p:sp>
      <p:sp>
        <p:nvSpPr>
          <p:cNvPr id="3" name="Title 2"/>
          <p:cNvSpPr>
            <a:spLocks noGrp="1"/>
          </p:cNvSpPr>
          <p:nvPr>
            <p:ph type="title"/>
          </p:nvPr>
        </p:nvSpPr>
        <p:spPr/>
        <p:txBody>
          <a:bodyPr/>
          <a:lstStyle/>
          <a:p>
            <a:r>
              <a:rPr lang="en-US" dirty="0" smtClean="0"/>
              <a:t>How he faced conviction (38:1-42:17)</a:t>
            </a:r>
            <a:endParaRPr lang="en-US" dirty="0"/>
          </a:p>
        </p:txBody>
      </p:sp>
    </p:spTree>
    <p:extLst>
      <p:ext uri="{BB962C8B-B14F-4D97-AF65-F5344CB8AC3E}">
        <p14:creationId xmlns:p14="http://schemas.microsoft.com/office/powerpoint/2010/main" xmlns="" val="3897862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Autofit/>
          </a:bodyPr>
          <a:lstStyle/>
          <a:p>
            <a:pPr lvl="2">
              <a:buClr>
                <a:srgbClr val="928B70"/>
              </a:buClr>
            </a:pPr>
            <a:r>
              <a:rPr lang="en-US" sz="2600" dirty="0" smtClean="0">
                <a:solidFill>
                  <a:srgbClr val="00B050"/>
                </a:solidFill>
              </a:rPr>
              <a:t>“you have had a lot to say about things…but you don’t know how I do things”</a:t>
            </a:r>
          </a:p>
          <a:p>
            <a:pPr lvl="1">
              <a:buClr>
                <a:srgbClr val="BF974D"/>
              </a:buClr>
            </a:pPr>
            <a:r>
              <a:rPr lang="en-US" sz="2600" dirty="0" smtClean="0">
                <a:solidFill>
                  <a:srgbClr val="534949"/>
                </a:solidFill>
              </a:rPr>
              <a:t>Job had nothing to reply to God but…</a:t>
            </a:r>
          </a:p>
          <a:p>
            <a:pPr lvl="2">
              <a:buClr>
                <a:srgbClr val="928B70"/>
              </a:buClr>
            </a:pPr>
            <a:r>
              <a:rPr lang="en-US" sz="2600" dirty="0" smtClean="0">
                <a:solidFill>
                  <a:srgbClr val="0070C0"/>
                </a:solidFill>
              </a:rPr>
              <a:t>I abhor myself, and repent in the dust and ashes (42:6)</a:t>
            </a:r>
          </a:p>
          <a:p>
            <a:pPr marL="502920" indent="-457200">
              <a:buAutoNum type="alphaUcPeriod" startAt="2"/>
            </a:pPr>
            <a:r>
              <a:rPr lang="en-US" sz="2600" b="1" u="sng" dirty="0" smtClean="0"/>
              <a:t>How he was Released (42:7-10)</a:t>
            </a:r>
          </a:p>
          <a:p>
            <a:pPr lvl="1"/>
            <a:r>
              <a:rPr lang="en-US" sz="2600" dirty="0">
                <a:solidFill>
                  <a:srgbClr val="0070C0"/>
                </a:solidFill>
              </a:rPr>
              <a:t>(Job 42:10)  And the LORD turned the captivity of Job, when he prayed for his </a:t>
            </a:r>
            <a:r>
              <a:rPr lang="en-US" sz="2600" dirty="0" smtClean="0">
                <a:solidFill>
                  <a:srgbClr val="0070C0"/>
                </a:solidFill>
              </a:rPr>
              <a:t>friends…</a:t>
            </a:r>
            <a:endParaRPr lang="en-US" sz="2600" dirty="0">
              <a:solidFill>
                <a:srgbClr val="0070C0"/>
              </a:solidFill>
            </a:endParaRPr>
          </a:p>
          <a:p>
            <a:pPr lvl="1"/>
            <a:r>
              <a:rPr lang="en-US" sz="2600" dirty="0" smtClean="0">
                <a:solidFill>
                  <a:srgbClr val="00B050"/>
                </a:solidFill>
              </a:rPr>
              <a:t>“God set him free from his own misery, brought on by his wrong reactions to his critics, when he got down on his knees and prayed for them”</a:t>
            </a:r>
          </a:p>
        </p:txBody>
      </p:sp>
      <p:sp>
        <p:nvSpPr>
          <p:cNvPr id="3" name="Title 2"/>
          <p:cNvSpPr>
            <a:spLocks noGrp="1"/>
          </p:cNvSpPr>
          <p:nvPr>
            <p:ph type="title"/>
          </p:nvPr>
        </p:nvSpPr>
        <p:spPr/>
        <p:txBody>
          <a:bodyPr/>
          <a:lstStyle/>
          <a:p>
            <a:r>
              <a:rPr lang="en-US" dirty="0" smtClean="0"/>
              <a:t>How he faced conviction (38:1-42:17)</a:t>
            </a:r>
            <a:endParaRPr lang="en-US" dirty="0"/>
          </a:p>
        </p:txBody>
      </p:sp>
    </p:spTree>
    <p:extLst>
      <p:ext uri="{BB962C8B-B14F-4D97-AF65-F5344CB8AC3E}">
        <p14:creationId xmlns:p14="http://schemas.microsoft.com/office/powerpoint/2010/main" xmlns="" val="2277701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7893" cy="4757929"/>
          </a:xfrm>
        </p:spPr>
        <p:txBody>
          <a:bodyPr>
            <a:noAutofit/>
          </a:bodyPr>
          <a:lstStyle/>
          <a:p>
            <a:pPr marL="502920" indent="-457200">
              <a:buAutoNum type="alphaUcPeriod" startAt="3"/>
            </a:pPr>
            <a:r>
              <a:rPr lang="en-US" sz="2600" b="1" u="sng" dirty="0" smtClean="0"/>
              <a:t>How He was Rewarded (42:11-17)</a:t>
            </a:r>
          </a:p>
          <a:p>
            <a:pPr marL="777240" lvl="1" indent="-457200"/>
            <a:r>
              <a:rPr lang="en-US" sz="2600" dirty="0" smtClean="0"/>
              <a:t>He was given back his fortune and his family</a:t>
            </a:r>
          </a:p>
          <a:p>
            <a:pPr marL="777240" lvl="1" indent="-457200"/>
            <a:r>
              <a:rPr lang="en-US" sz="2600" dirty="0">
                <a:solidFill>
                  <a:srgbClr val="0070C0"/>
                </a:solidFill>
              </a:rPr>
              <a:t>(Job 42:10)  And the LORD turned the captivity of Job, when he prayed for his friends: also the LORD gave Job twice as much as he had before.</a:t>
            </a:r>
          </a:p>
          <a:p>
            <a:pPr marL="777240" lvl="1" indent="-457200"/>
            <a:r>
              <a:rPr lang="en-US" sz="2600" dirty="0" smtClean="0">
                <a:solidFill>
                  <a:srgbClr val="0070C0"/>
                </a:solidFill>
              </a:rPr>
              <a:t>(</a:t>
            </a:r>
            <a:r>
              <a:rPr lang="en-US" sz="2600" dirty="0">
                <a:solidFill>
                  <a:srgbClr val="0070C0"/>
                </a:solidFill>
              </a:rPr>
              <a:t>Job 42:12)  So the LORD blessed the latter end of Job more than his beginning: for he had fourteen thousand sheep, and six thousand camels, and a thousand yoke of oxen, and a thousand </a:t>
            </a:r>
            <a:r>
              <a:rPr lang="en-US" sz="2400" dirty="0">
                <a:solidFill>
                  <a:srgbClr val="0070C0"/>
                </a:solidFill>
              </a:rPr>
              <a:t>she asses</a:t>
            </a:r>
            <a:r>
              <a:rPr lang="en-US" sz="2400" dirty="0" smtClean="0">
                <a:solidFill>
                  <a:srgbClr val="0070C0"/>
                </a:solidFill>
              </a:rPr>
              <a:t>.</a:t>
            </a:r>
          </a:p>
          <a:p>
            <a:pPr marL="777240" lvl="1" indent="-457200"/>
            <a:r>
              <a:rPr lang="en-US" sz="2400" dirty="0">
                <a:solidFill>
                  <a:srgbClr val="0070C0"/>
                </a:solidFill>
              </a:rPr>
              <a:t>(Job 42:13)  He had also seven sons and three daughters.</a:t>
            </a:r>
          </a:p>
        </p:txBody>
      </p:sp>
      <p:sp>
        <p:nvSpPr>
          <p:cNvPr id="3" name="Title 2"/>
          <p:cNvSpPr>
            <a:spLocks noGrp="1"/>
          </p:cNvSpPr>
          <p:nvPr>
            <p:ph type="title"/>
          </p:nvPr>
        </p:nvSpPr>
        <p:spPr/>
        <p:txBody>
          <a:bodyPr/>
          <a:lstStyle/>
          <a:p>
            <a:r>
              <a:rPr lang="en-US" dirty="0" smtClean="0"/>
              <a:t>How he faced conviction (38:1-42:17)</a:t>
            </a:r>
            <a:endParaRPr lang="en-US" dirty="0"/>
          </a:p>
        </p:txBody>
      </p:sp>
    </p:spTree>
    <p:extLst>
      <p:ext uri="{BB962C8B-B14F-4D97-AF65-F5344CB8AC3E}">
        <p14:creationId xmlns:p14="http://schemas.microsoft.com/office/powerpoint/2010/main" xmlns="" val="25578836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7893" cy="5105400"/>
          </a:xfrm>
        </p:spPr>
        <p:txBody>
          <a:bodyPr>
            <a:noAutofit/>
          </a:bodyPr>
          <a:lstStyle/>
          <a:p>
            <a:r>
              <a:rPr lang="en-US" sz="2600" dirty="0" smtClean="0"/>
              <a:t>He ended up with twice as many of everything that he started with </a:t>
            </a:r>
          </a:p>
          <a:p>
            <a:r>
              <a:rPr lang="en-US" sz="2600" dirty="0" smtClean="0"/>
              <a:t>Double the sheep, camels, oxen, and she-asses</a:t>
            </a:r>
          </a:p>
          <a:p>
            <a:r>
              <a:rPr lang="en-US" sz="2600" dirty="0" smtClean="0"/>
              <a:t>But only 10 more children </a:t>
            </a:r>
          </a:p>
          <a:p>
            <a:r>
              <a:rPr lang="en-US" sz="2600" dirty="0" smtClean="0">
                <a:solidFill>
                  <a:srgbClr val="00B050"/>
                </a:solidFill>
              </a:rPr>
              <a:t>“the time came when Job died and went to heaven and, in due course, the last of his children died and went to heaven.  Then Job stood up in the presence of God and counted up his children and, sure enough, he had fourteen sons and six daughters”  </a:t>
            </a:r>
          </a:p>
          <a:p>
            <a:r>
              <a:rPr lang="en-US" sz="2600" dirty="0" smtClean="0"/>
              <a:t>So by then end of it He was more blessed than he had ever dreamed </a:t>
            </a:r>
            <a:endParaRPr lang="en-US" sz="2600" dirty="0"/>
          </a:p>
        </p:txBody>
      </p:sp>
      <p:sp>
        <p:nvSpPr>
          <p:cNvPr id="3" name="Title 2"/>
          <p:cNvSpPr>
            <a:spLocks noGrp="1"/>
          </p:cNvSpPr>
          <p:nvPr>
            <p:ph type="title"/>
          </p:nvPr>
        </p:nvSpPr>
        <p:spPr>
          <a:xfrm>
            <a:off x="381000" y="381000"/>
            <a:ext cx="8381260" cy="1054394"/>
          </a:xfrm>
        </p:spPr>
        <p:txBody>
          <a:bodyPr/>
          <a:lstStyle/>
          <a:p>
            <a:r>
              <a:rPr lang="en-US" dirty="0" smtClean="0"/>
              <a:t>How he faced conviction (38:1-42:17)</a:t>
            </a:r>
            <a:endParaRPr lang="en-US" dirty="0"/>
          </a:p>
        </p:txBody>
      </p:sp>
    </p:spTree>
    <p:extLst>
      <p:ext uri="{BB962C8B-B14F-4D97-AF65-F5344CB8AC3E}">
        <p14:creationId xmlns:p14="http://schemas.microsoft.com/office/powerpoint/2010/main" xmlns="" val="594875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3" cy="4953000"/>
          </a:xfrm>
        </p:spPr>
        <p:txBody>
          <a:bodyPr>
            <a:normAutofit lnSpcReduction="10000"/>
          </a:bodyPr>
          <a:lstStyle/>
          <a:p>
            <a:r>
              <a:rPr lang="en-US" sz="2800" dirty="0">
                <a:solidFill>
                  <a:srgbClr val="0070C0"/>
                </a:solidFill>
              </a:rPr>
              <a:t>(Job 1:21)  And said, Naked came I out of my mother's womb, and naked shall I return thither: the LORD gave, and the LORD hath </a:t>
            </a:r>
            <a:r>
              <a:rPr lang="en-US" sz="2800" dirty="0" smtClean="0">
                <a:solidFill>
                  <a:srgbClr val="0070C0"/>
                </a:solidFill>
              </a:rPr>
              <a:t>taken </a:t>
            </a:r>
            <a:r>
              <a:rPr lang="en-US" sz="2800" dirty="0">
                <a:solidFill>
                  <a:srgbClr val="0070C0"/>
                </a:solidFill>
              </a:rPr>
              <a:t>away; blessed be the name of the LORD</a:t>
            </a:r>
            <a:r>
              <a:rPr lang="en-US" sz="2800" dirty="0" smtClean="0">
                <a:solidFill>
                  <a:srgbClr val="0070C0"/>
                </a:solidFill>
              </a:rPr>
              <a:t>.</a:t>
            </a:r>
          </a:p>
          <a:p>
            <a:r>
              <a:rPr lang="en-US" sz="2800" dirty="0" smtClean="0"/>
              <a:t>Sometimes things happen in our life </a:t>
            </a:r>
          </a:p>
          <a:p>
            <a:pPr lvl="1"/>
            <a:r>
              <a:rPr lang="en-US" sz="2600" dirty="0" smtClean="0"/>
              <a:t>It may not be because of something you did </a:t>
            </a:r>
          </a:p>
          <a:p>
            <a:pPr lvl="1"/>
            <a:r>
              <a:rPr lang="en-US" sz="2600" dirty="0" smtClean="0"/>
              <a:t>But God is the one that gave us everything</a:t>
            </a:r>
          </a:p>
          <a:p>
            <a:pPr lvl="1"/>
            <a:r>
              <a:rPr lang="en-US" sz="2600" dirty="0" smtClean="0"/>
              <a:t>And He honestly has a right to take everything </a:t>
            </a:r>
          </a:p>
          <a:p>
            <a:pPr lvl="1"/>
            <a:r>
              <a:rPr lang="en-US" sz="2600" dirty="0" smtClean="0"/>
              <a:t>But no matter what “bless be the name of the Lord”</a:t>
            </a:r>
          </a:p>
          <a:p>
            <a:pPr lvl="1"/>
            <a:r>
              <a:rPr lang="en-US" sz="2600" dirty="0" smtClean="0"/>
              <a:t>Our job is to worship him no matter what  </a:t>
            </a:r>
          </a:p>
          <a:p>
            <a:pPr lvl="1"/>
            <a:endParaRPr lang="en-US" sz="2600" dirty="0"/>
          </a:p>
        </p:txBody>
      </p:sp>
      <p:sp>
        <p:nvSpPr>
          <p:cNvPr id="3" name="Title 2"/>
          <p:cNvSpPr>
            <a:spLocks noGrp="1"/>
          </p:cNvSpPr>
          <p:nvPr>
            <p:ph type="title"/>
          </p:nvPr>
        </p:nvSpPr>
        <p:spPr/>
        <p:txBody>
          <a:bodyPr/>
          <a:lstStyle/>
          <a:p>
            <a:r>
              <a:rPr lang="en-US" dirty="0" smtClean="0"/>
              <a:t>Blessed be the name of the lord  </a:t>
            </a:r>
            <a:endParaRPr lang="en-US" dirty="0"/>
          </a:p>
        </p:txBody>
      </p:sp>
    </p:spTree>
    <p:extLst>
      <p:ext uri="{BB962C8B-B14F-4D97-AF65-F5344CB8AC3E}">
        <p14:creationId xmlns:p14="http://schemas.microsoft.com/office/powerpoint/2010/main" xmlns="" val="2153679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3" cy="4953000"/>
          </a:xfrm>
        </p:spPr>
        <p:txBody>
          <a:bodyPr>
            <a:normAutofit/>
          </a:bodyPr>
          <a:lstStyle/>
          <a:p>
            <a:r>
              <a:rPr lang="en-US" sz="2600" dirty="0" smtClean="0"/>
              <a:t>We may not understand why things happen the way they do </a:t>
            </a:r>
          </a:p>
          <a:p>
            <a:pPr lvl="1"/>
            <a:r>
              <a:rPr lang="en-US" sz="2600" dirty="0" smtClean="0"/>
              <a:t>But one day we will be in heaven and we will be more blessed than you ever imagined </a:t>
            </a:r>
          </a:p>
          <a:p>
            <a:pPr lvl="1"/>
            <a:r>
              <a:rPr lang="en-US" sz="2600" dirty="0" smtClean="0"/>
              <a:t>And we will be able to ask God why things happened the way they did </a:t>
            </a:r>
          </a:p>
          <a:p>
            <a:pPr lvl="1"/>
            <a:r>
              <a:rPr lang="en-US" sz="2600" dirty="0" smtClean="0"/>
              <a:t>Our job is to praise Him no matter what </a:t>
            </a:r>
          </a:p>
          <a:p>
            <a:pPr lvl="1"/>
            <a:r>
              <a:rPr lang="en-US" sz="2400" dirty="0">
                <a:solidFill>
                  <a:srgbClr val="0070C0"/>
                </a:solidFill>
              </a:rPr>
              <a:t>(</a:t>
            </a:r>
            <a:r>
              <a:rPr lang="en-US" sz="2400" dirty="0" err="1">
                <a:solidFill>
                  <a:srgbClr val="0070C0"/>
                </a:solidFill>
              </a:rPr>
              <a:t>Psa</a:t>
            </a:r>
            <a:r>
              <a:rPr lang="en-US" sz="2400" dirty="0">
                <a:solidFill>
                  <a:srgbClr val="0070C0"/>
                </a:solidFill>
              </a:rPr>
              <a:t> 43:5)  Why art thou cast down, O my soul? and why art thou disquieted within me? hope in God: for I shall yet praise him, who is the health of my countenance, and my God.</a:t>
            </a:r>
          </a:p>
        </p:txBody>
      </p:sp>
      <p:sp>
        <p:nvSpPr>
          <p:cNvPr id="3" name="Title 2"/>
          <p:cNvSpPr>
            <a:spLocks noGrp="1"/>
          </p:cNvSpPr>
          <p:nvPr>
            <p:ph type="title"/>
          </p:nvPr>
        </p:nvSpPr>
        <p:spPr/>
        <p:txBody>
          <a:bodyPr/>
          <a:lstStyle/>
          <a:p>
            <a:r>
              <a:rPr lang="en-US" dirty="0" smtClean="0"/>
              <a:t>Blessed be the name of the lord  </a:t>
            </a:r>
            <a:endParaRPr lang="en-US" dirty="0"/>
          </a:p>
        </p:txBody>
      </p:sp>
    </p:spTree>
    <p:extLst>
      <p:ext uri="{BB962C8B-B14F-4D97-AF65-F5344CB8AC3E}">
        <p14:creationId xmlns:p14="http://schemas.microsoft.com/office/powerpoint/2010/main" xmlns="" val="2666746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376930"/>
          </a:xfrm>
        </p:spPr>
        <p:txBody>
          <a:bodyPr>
            <a:normAutofit lnSpcReduction="10000"/>
          </a:bodyPr>
          <a:lstStyle/>
          <a:p>
            <a:r>
              <a:rPr lang="en-US" sz="2800" u="sng" dirty="0"/>
              <a:t>Author</a:t>
            </a:r>
            <a:r>
              <a:rPr lang="en-US" sz="2800" dirty="0"/>
              <a:t> unknown but some think it may have been Moses</a:t>
            </a:r>
          </a:p>
          <a:p>
            <a:pPr lvl="1"/>
            <a:r>
              <a:rPr lang="en-US" sz="2800" dirty="0"/>
              <a:t>Comes </a:t>
            </a:r>
            <a:r>
              <a:rPr lang="en-US" sz="2800" dirty="0" smtClean="0"/>
              <a:t>from </a:t>
            </a:r>
            <a:r>
              <a:rPr lang="en-US" sz="2800" dirty="0"/>
              <a:t>before Moses’ </a:t>
            </a:r>
            <a:r>
              <a:rPr lang="en-US" sz="2800" dirty="0" smtClean="0"/>
              <a:t>day – no reference to the mosaic law or the exodus</a:t>
            </a:r>
            <a:endParaRPr lang="en-US" sz="2800" dirty="0"/>
          </a:p>
          <a:p>
            <a:pPr lvl="1"/>
            <a:r>
              <a:rPr lang="en-US" sz="2800" dirty="0"/>
              <a:t>Mosaic terms :  sons of God, fire from God, etc. </a:t>
            </a:r>
          </a:p>
          <a:p>
            <a:pPr lvl="1"/>
            <a:r>
              <a:rPr lang="en-US" sz="2800" dirty="0"/>
              <a:t>Theme of suffering fits with Moses’ concern </a:t>
            </a:r>
            <a:r>
              <a:rPr lang="en-US" sz="2800" dirty="0" smtClean="0"/>
              <a:t>for the suffering Israelites </a:t>
            </a:r>
          </a:p>
          <a:p>
            <a:pPr lvl="1"/>
            <a:r>
              <a:rPr lang="en-US" sz="2800" dirty="0" smtClean="0"/>
              <a:t>They believe he would have composed it in the Median desert </a:t>
            </a:r>
          </a:p>
        </p:txBody>
      </p:sp>
      <p:sp>
        <p:nvSpPr>
          <p:cNvPr id="3" name="Title 2"/>
          <p:cNvSpPr>
            <a:spLocks noGrp="1"/>
          </p:cNvSpPr>
          <p:nvPr>
            <p:ph type="title"/>
          </p:nvPr>
        </p:nvSpPr>
        <p:spPr/>
        <p:txBody>
          <a:bodyPr/>
          <a:lstStyle/>
          <a:p>
            <a:r>
              <a:rPr lang="en-US" dirty="0" smtClean="0"/>
              <a:t>Facts about job </a:t>
            </a:r>
            <a:endParaRPr lang="en-US" dirty="0"/>
          </a:p>
        </p:txBody>
      </p:sp>
    </p:spTree>
    <p:extLst>
      <p:ext uri="{BB962C8B-B14F-4D97-AF65-F5344CB8AC3E}">
        <p14:creationId xmlns:p14="http://schemas.microsoft.com/office/powerpoint/2010/main" xmlns="" val="3073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oAutofit/>
          </a:bodyPr>
          <a:lstStyle/>
          <a:p>
            <a:r>
              <a:rPr lang="en-US" sz="3200" u="sng" dirty="0"/>
              <a:t>Theme</a:t>
            </a:r>
            <a:r>
              <a:rPr lang="en-US" sz="3200" dirty="0"/>
              <a:t> – the suffering of the </a:t>
            </a:r>
            <a:r>
              <a:rPr lang="en-US" sz="3200" dirty="0" smtClean="0"/>
              <a:t>righteous</a:t>
            </a:r>
          </a:p>
          <a:p>
            <a:r>
              <a:rPr lang="en-US" sz="3200" dirty="0" smtClean="0">
                <a:solidFill>
                  <a:srgbClr val="00B050"/>
                </a:solidFill>
              </a:rPr>
              <a:t>“Job consists of a prologue, a dialogue, and an epilogue, the dialogue being in poetry and the other parts in prose”</a:t>
            </a:r>
          </a:p>
          <a:p>
            <a:r>
              <a:rPr lang="en-US" sz="3200" dirty="0" smtClean="0"/>
              <a:t>There is a introduction, a conversation, and a conclusion </a:t>
            </a:r>
          </a:p>
          <a:p>
            <a:r>
              <a:rPr lang="en-US" sz="3200" dirty="0" smtClean="0"/>
              <a:t>There is first and introduction about Job and what happens to him (prose)</a:t>
            </a:r>
          </a:p>
        </p:txBody>
      </p:sp>
      <p:sp>
        <p:nvSpPr>
          <p:cNvPr id="3" name="Title 2"/>
          <p:cNvSpPr>
            <a:spLocks noGrp="1"/>
          </p:cNvSpPr>
          <p:nvPr>
            <p:ph type="title"/>
          </p:nvPr>
        </p:nvSpPr>
        <p:spPr/>
        <p:txBody>
          <a:bodyPr/>
          <a:lstStyle/>
          <a:p>
            <a:r>
              <a:rPr lang="en-US" dirty="0" smtClean="0"/>
              <a:t>Theme of job </a:t>
            </a:r>
            <a:endParaRPr lang="en-US" dirty="0"/>
          </a:p>
        </p:txBody>
      </p:sp>
    </p:spTree>
    <p:extLst>
      <p:ext uri="{BB962C8B-B14F-4D97-AF65-F5344CB8AC3E}">
        <p14:creationId xmlns:p14="http://schemas.microsoft.com/office/powerpoint/2010/main" xmlns="" val="733785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oAutofit/>
          </a:bodyPr>
          <a:lstStyle/>
          <a:p>
            <a:r>
              <a:rPr lang="en-US" sz="3200" dirty="0" smtClean="0"/>
              <a:t>Then Job and his friends wrestle with the question of why the Godly suffer and why God is silent (poetry)</a:t>
            </a:r>
          </a:p>
          <a:p>
            <a:r>
              <a:rPr lang="en-US" sz="3200" dirty="0" smtClean="0"/>
              <a:t>They cannot find the answer until God speaks in the final chapters (prose)</a:t>
            </a:r>
          </a:p>
          <a:p>
            <a:r>
              <a:rPr lang="en-US" sz="3200" dirty="0" smtClean="0">
                <a:solidFill>
                  <a:srgbClr val="00B050"/>
                </a:solidFill>
              </a:rPr>
              <a:t>“The presence of pain is allowed by the providence of God for the purifying and perfecting of his people” (Geisler) </a:t>
            </a:r>
          </a:p>
        </p:txBody>
      </p:sp>
      <p:sp>
        <p:nvSpPr>
          <p:cNvPr id="3" name="Title 2"/>
          <p:cNvSpPr>
            <a:spLocks noGrp="1"/>
          </p:cNvSpPr>
          <p:nvPr>
            <p:ph type="title"/>
          </p:nvPr>
        </p:nvSpPr>
        <p:spPr/>
        <p:txBody>
          <a:bodyPr/>
          <a:lstStyle/>
          <a:p>
            <a:r>
              <a:rPr lang="en-US" dirty="0" smtClean="0"/>
              <a:t>Theme of job </a:t>
            </a:r>
            <a:endParaRPr lang="en-US" dirty="0"/>
          </a:p>
        </p:txBody>
      </p:sp>
    </p:spTree>
    <p:extLst>
      <p:ext uri="{BB962C8B-B14F-4D97-AF65-F5344CB8AC3E}">
        <p14:creationId xmlns:p14="http://schemas.microsoft.com/office/powerpoint/2010/main" xmlns="" val="2344464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0070" indent="-514350">
              <a:buFont typeface="+mj-lt"/>
              <a:buAutoNum type="romanUcPeriod"/>
            </a:pPr>
            <a:r>
              <a:rPr lang="en-US" sz="3200" dirty="0" smtClean="0"/>
              <a:t>How He Faced Calamity (1:1-2:13)</a:t>
            </a:r>
            <a:endParaRPr lang="en-US" sz="3200" dirty="0"/>
          </a:p>
          <a:p>
            <a:pPr marL="834390" lvl="1" indent="-514350"/>
            <a:r>
              <a:rPr lang="en-US" sz="3200" dirty="0" smtClean="0"/>
              <a:t>Job in the Hands of Satan</a:t>
            </a:r>
          </a:p>
          <a:p>
            <a:pPr marL="560070" indent="-514350">
              <a:buFont typeface="+mj-lt"/>
              <a:buAutoNum type="romanUcPeriod"/>
            </a:pPr>
            <a:r>
              <a:rPr lang="en-US" sz="3200" dirty="0" smtClean="0"/>
              <a:t>How He Faced Criticism (3:1-37:24)</a:t>
            </a:r>
          </a:p>
          <a:p>
            <a:pPr marL="834390" lvl="1" indent="-514350"/>
            <a:r>
              <a:rPr lang="en-US" sz="3200" dirty="0" smtClean="0"/>
              <a:t>Job in the Hands of Men</a:t>
            </a:r>
          </a:p>
          <a:p>
            <a:pPr marL="560070" indent="-514350">
              <a:buFont typeface="+mj-lt"/>
              <a:buAutoNum type="romanUcPeriod"/>
            </a:pPr>
            <a:r>
              <a:rPr lang="en-US" sz="3200" dirty="0" smtClean="0"/>
              <a:t>How He Faced Conviction (38:1-42:6)</a:t>
            </a:r>
          </a:p>
          <a:p>
            <a:pPr marL="834390" lvl="1" indent="-514350"/>
            <a:r>
              <a:rPr lang="en-US" sz="3200" dirty="0" smtClean="0"/>
              <a:t>Job in the Hands of God</a:t>
            </a:r>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xmlns="" val="2272663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85000" lnSpcReduction="10000"/>
          </a:bodyPr>
          <a:lstStyle/>
          <a:p>
            <a:pPr marL="502920" indent="-457200">
              <a:buFont typeface="+mj-lt"/>
              <a:buAutoNum type="alphaUcPeriod"/>
            </a:pPr>
            <a:r>
              <a:rPr lang="en-US" sz="3300" b="1" u="sng" dirty="0" smtClean="0"/>
              <a:t>Job Compassed with Blessings (V.1-3)</a:t>
            </a:r>
          </a:p>
          <a:p>
            <a:pPr marL="777240" lvl="1" indent="-457200"/>
            <a:r>
              <a:rPr lang="en-US" sz="3300" b="1" dirty="0" smtClean="0"/>
              <a:t>READ</a:t>
            </a:r>
          </a:p>
          <a:p>
            <a:pPr marL="777240" lvl="1" indent="-457200"/>
            <a:r>
              <a:rPr lang="en-US" sz="3300" dirty="0" smtClean="0"/>
              <a:t>10 children, 7,000 sheep, 3,000 camels, 500 yoke of oxen, 500 she-asses, a very great household </a:t>
            </a:r>
          </a:p>
          <a:p>
            <a:pPr marL="777240" lvl="1" indent="-457200"/>
            <a:r>
              <a:rPr lang="en-US" sz="3300" dirty="0" smtClean="0"/>
              <a:t>He was the greatest man in the East </a:t>
            </a:r>
          </a:p>
          <a:p>
            <a:pPr marL="777240" lvl="1" indent="-457200"/>
            <a:r>
              <a:rPr lang="en-US" sz="3300" dirty="0" smtClean="0">
                <a:solidFill>
                  <a:srgbClr val="00B050"/>
                </a:solidFill>
              </a:rPr>
              <a:t>“in an age when material prosperity was the mark of spiritual blessing, Job excelled”</a:t>
            </a:r>
          </a:p>
          <a:p>
            <a:pPr marL="777240" lvl="1" indent="-457200"/>
            <a:r>
              <a:rPr lang="en-US" sz="3300" dirty="0" smtClean="0"/>
              <a:t>Job was “perfect and upright, eschewed evil, feared God”</a:t>
            </a:r>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182441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pPr marL="777240" lvl="1" indent="-457200"/>
            <a:r>
              <a:rPr lang="en-US" sz="3300" dirty="0" smtClean="0"/>
              <a:t>Job commented on his own righteousness when disputing with his friends</a:t>
            </a:r>
          </a:p>
          <a:p>
            <a:pPr marL="1051560" lvl="2" indent="-457200"/>
            <a:r>
              <a:rPr lang="en-US" sz="3300" dirty="0" smtClean="0"/>
              <a:t>He never looked with lust, was a father of the fatherless, friend and helper of the widow, no stranger ever escaped his hospitality</a:t>
            </a:r>
          </a:p>
          <a:p>
            <a:pPr marL="1051560" lvl="2" indent="-457200"/>
            <a:r>
              <a:rPr lang="en-US" sz="3300" dirty="0" smtClean="0">
                <a:solidFill>
                  <a:srgbClr val="00B050"/>
                </a:solidFill>
              </a:rPr>
              <a:t>“unfortunately, Job’s catalog of his acts of righteousness savors of self-righteousness”</a:t>
            </a:r>
          </a:p>
          <a:p>
            <a:pPr marL="1051560" lvl="2" indent="-457200"/>
            <a:r>
              <a:rPr lang="en-US" sz="3300" dirty="0" smtClean="0"/>
              <a:t>He used pronouns I</a:t>
            </a:r>
            <a:r>
              <a:rPr lang="en-US" sz="3300" dirty="0"/>
              <a:t>, me, </a:t>
            </a:r>
            <a:r>
              <a:rPr lang="en-US" sz="3300" dirty="0" smtClean="0"/>
              <a:t>my </a:t>
            </a:r>
            <a:r>
              <a:rPr lang="en-US" sz="3300" dirty="0"/>
              <a:t>195 times)</a:t>
            </a:r>
          </a:p>
          <a:p>
            <a:pPr marL="1051560" lvl="2" indent="-457200"/>
            <a:endParaRPr lang="en-US" sz="2400" dirty="0" smtClean="0"/>
          </a:p>
          <a:p>
            <a:pPr marL="777240" lvl="1" indent="-457200"/>
            <a:endParaRPr lang="en-US" dirty="0" smtClean="0"/>
          </a:p>
        </p:txBody>
      </p:sp>
      <p:sp>
        <p:nvSpPr>
          <p:cNvPr id="3" name="Title 2"/>
          <p:cNvSpPr>
            <a:spLocks noGrp="1"/>
          </p:cNvSpPr>
          <p:nvPr>
            <p:ph type="title"/>
          </p:nvPr>
        </p:nvSpPr>
        <p:spPr/>
        <p:txBody>
          <a:bodyPr/>
          <a:lstStyle/>
          <a:p>
            <a:r>
              <a:rPr lang="en-US" dirty="0"/>
              <a:t>How He Faced Calamity (1:1-2:13</a:t>
            </a:r>
            <a:r>
              <a:rPr lang="en-US" dirty="0" smtClean="0"/>
              <a:t>)</a:t>
            </a:r>
            <a:endParaRPr lang="en-US" dirty="0"/>
          </a:p>
        </p:txBody>
      </p:sp>
    </p:spTree>
    <p:extLst>
      <p:ext uri="{BB962C8B-B14F-4D97-AF65-F5344CB8AC3E}">
        <p14:creationId xmlns:p14="http://schemas.microsoft.com/office/powerpoint/2010/main" xmlns="" val="2838776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2286</Words>
  <Application>Microsoft Office PowerPoint</Application>
  <PresentationFormat>On-screen Show (4:3)</PresentationFormat>
  <Paragraphs>212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Grid</vt:lpstr>
      <vt:lpstr>Job </vt:lpstr>
      <vt:lpstr>The Bibliographical Sketch</vt:lpstr>
      <vt:lpstr>Facts about job </vt:lpstr>
      <vt:lpstr>Facts about job </vt:lpstr>
      <vt:lpstr>Theme of job </vt:lpstr>
      <vt:lpstr>Theme of job </vt:lpstr>
      <vt:lpstr>Outline</vt:lpstr>
      <vt:lpstr>How He Faced Calamity (1:1-2:13)</vt:lpstr>
      <vt:lpstr>How He Faced Calamity (1:1-2:13)</vt:lpstr>
      <vt:lpstr>How He Faced Calamity (1:1-2:13)</vt:lpstr>
      <vt:lpstr>How He Faced Calamity (1:1-2:13)</vt:lpstr>
      <vt:lpstr>How He Faced Calamity (1:1-2:13)</vt:lpstr>
      <vt:lpstr>How He Faced Calamity (1:1-2:13)</vt:lpstr>
      <vt:lpstr>How He Faced Calamity (1:1-2:13)</vt:lpstr>
      <vt:lpstr>How He Faced Calamity (1:1-2:13)</vt:lpstr>
      <vt:lpstr>How He Faced Calamity (1:1-2:13)</vt:lpstr>
      <vt:lpstr>How He Faced Calamity (1:1-2:13)</vt:lpstr>
      <vt:lpstr>How He Faced Calamity (1:1-2:13)</vt:lpstr>
      <vt:lpstr>How he faced criticism (3:1-37:24)</vt:lpstr>
      <vt:lpstr>How he faced criticism (3:1-37:24)</vt:lpstr>
      <vt:lpstr>How he faced criticism (3:1-37:24)</vt:lpstr>
      <vt:lpstr>How he faced criticism (3:1-37:24)</vt:lpstr>
      <vt:lpstr>How he faced criticism (3:1-37:24)</vt:lpstr>
      <vt:lpstr>How he faced criticism (3:1-37:24)</vt:lpstr>
      <vt:lpstr>How he faced criticism (3:1-37:24)</vt:lpstr>
      <vt:lpstr>How he faced criticism (3:1-37:24)</vt:lpstr>
      <vt:lpstr>How he faced criticism (3:1-37:24)</vt:lpstr>
      <vt:lpstr>How he faced criticism (3:1-37:24)</vt:lpstr>
      <vt:lpstr>How he faced conviction (38:1-42:17)</vt:lpstr>
      <vt:lpstr>How he faced conviction (38:1-42:17)</vt:lpstr>
      <vt:lpstr>How he faced conviction (38:1-42:17)</vt:lpstr>
      <vt:lpstr>How he faced conviction (38:1-42:17)</vt:lpstr>
      <vt:lpstr>How he faced conviction (38:1-42:17)</vt:lpstr>
      <vt:lpstr>Blessed be the name of the lord  </vt:lpstr>
      <vt:lpstr>Blessed be the name of the lord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dc:title>
  <dc:creator>sparks4562003</dc:creator>
  <cp:lastModifiedBy>sparks4562003</cp:lastModifiedBy>
  <cp:revision>34</cp:revision>
  <dcterms:created xsi:type="dcterms:W3CDTF">2013-12-14T21:04:14Z</dcterms:created>
  <dcterms:modified xsi:type="dcterms:W3CDTF">2016-11-16T19:53:52Z</dcterms:modified>
</cp:coreProperties>
</file>