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6" r:id="rId3"/>
    <p:sldId id="257" r:id="rId4"/>
    <p:sldId id="259" r:id="rId5"/>
    <p:sldId id="258" r:id="rId6"/>
    <p:sldId id="279" r:id="rId7"/>
    <p:sldId id="260" r:id="rId8"/>
    <p:sldId id="261" r:id="rId9"/>
    <p:sldId id="262" r:id="rId10"/>
    <p:sldId id="263" r:id="rId11"/>
    <p:sldId id="280" r:id="rId12"/>
    <p:sldId id="264" r:id="rId13"/>
    <p:sldId id="281" r:id="rId14"/>
    <p:sldId id="265" r:id="rId15"/>
    <p:sldId id="266" r:id="rId16"/>
    <p:sldId id="267" r:id="rId17"/>
    <p:sldId id="282" r:id="rId18"/>
    <p:sldId id="268" r:id="rId19"/>
    <p:sldId id="269" r:id="rId20"/>
    <p:sldId id="270" r:id="rId21"/>
    <p:sldId id="283" r:id="rId22"/>
    <p:sldId id="271" r:id="rId23"/>
    <p:sldId id="272" r:id="rId24"/>
    <p:sldId id="273" r:id="rId25"/>
    <p:sldId id="284" r:id="rId26"/>
    <p:sldId id="274" r:id="rId27"/>
    <p:sldId id="275" r:id="rId28"/>
    <p:sldId id="276" r:id="rId29"/>
    <p:sldId id="277" r:id="rId30"/>
    <p:sldId id="285" r:id="rId31"/>
    <p:sldId id="278"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1415E8-19B9-4183-A9CF-144CB58DA48C}"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415E8-19B9-4183-A9CF-144CB58DA48C}"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415E8-19B9-4183-A9CF-144CB58DA48C}"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415E8-19B9-4183-A9CF-144CB58DA48C}"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415E8-19B9-4183-A9CF-144CB58DA48C}"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415E8-19B9-4183-A9CF-144CB58DA48C}"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415E8-19B9-4183-A9CF-144CB58DA48C}" type="datetimeFigureOut">
              <a:rPr lang="en-US" smtClean="0"/>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415E8-19B9-4183-A9CF-144CB58DA48C}" type="datetimeFigureOut">
              <a:rPr lang="en-US" smtClean="0"/>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415E8-19B9-4183-A9CF-144CB58DA48C}" type="datetimeFigureOut">
              <a:rPr lang="en-US" smtClean="0"/>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94D143-21DA-4D2D-9741-A1FE121018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415E8-19B9-4183-A9CF-144CB58DA48C}"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4D143-21DA-4D2D-9741-A1FE1210180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E1415E8-19B9-4183-A9CF-144CB58DA48C}" type="datetimeFigureOut">
              <a:rPr lang="en-US" smtClean="0"/>
              <a:t>10/7/2014</a:t>
            </a:fld>
            <a:endParaRPr lang="en-US"/>
          </a:p>
        </p:txBody>
      </p:sp>
      <p:sp>
        <p:nvSpPr>
          <p:cNvPr id="9" name="Slide Number Placeholder 8"/>
          <p:cNvSpPr>
            <a:spLocks noGrp="1"/>
          </p:cNvSpPr>
          <p:nvPr>
            <p:ph type="sldNum" sz="quarter" idx="11"/>
          </p:nvPr>
        </p:nvSpPr>
        <p:spPr/>
        <p:txBody>
          <a:bodyPr/>
          <a:lstStyle/>
          <a:p>
            <a:fld id="{D094D143-21DA-4D2D-9741-A1FE1210180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094D143-21DA-4D2D-9741-A1FE1210180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E1415E8-19B9-4183-A9CF-144CB58DA48C}" type="datetimeFigureOut">
              <a:rPr lang="en-US" smtClean="0"/>
              <a:t>10/7/2014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Acts of The Apostles </a:t>
            </a:r>
            <a:endParaRPr lang="en-US" dirty="0"/>
          </a:p>
        </p:txBody>
      </p:sp>
      <p:sp>
        <p:nvSpPr>
          <p:cNvPr id="3" name="Subtitle 2"/>
          <p:cNvSpPr>
            <a:spLocks noGrp="1"/>
          </p:cNvSpPr>
          <p:nvPr>
            <p:ph type="subTitle" idx="1"/>
          </p:nvPr>
        </p:nvSpPr>
        <p:spPr/>
        <p:txBody>
          <a:bodyPr/>
          <a:lstStyle/>
          <a:p>
            <a:r>
              <a:rPr lang="en-US" dirty="0" smtClean="0"/>
              <a:t>The Early Church in Action </a:t>
            </a:r>
            <a:endParaRPr lang="en-US" dirty="0"/>
          </a:p>
        </p:txBody>
      </p:sp>
    </p:spTree>
    <p:extLst>
      <p:ext uri="{BB962C8B-B14F-4D97-AF65-F5344CB8AC3E}">
        <p14:creationId xmlns:p14="http://schemas.microsoft.com/office/powerpoint/2010/main" val="2682581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a:xfrm>
            <a:off x="457200" y="1600200"/>
            <a:ext cx="7620000" cy="5029200"/>
          </a:xfrm>
        </p:spPr>
        <p:txBody>
          <a:bodyPr>
            <a:normAutofit/>
          </a:bodyPr>
          <a:lstStyle/>
          <a:p>
            <a:pPr marL="822960" lvl="1" indent="-457200">
              <a:buClr>
                <a:srgbClr val="9CBEBD"/>
              </a:buClr>
              <a:buFont typeface="Arial" pitchFamily="34" charset="0"/>
              <a:buAutoNum type="arabicPeriod"/>
            </a:pPr>
            <a:r>
              <a:rPr lang="en-US" sz="2700" b="1" i="1" dirty="0">
                <a:solidFill>
                  <a:srgbClr val="2F2B20"/>
                </a:solidFill>
              </a:rPr>
              <a:t>The Wind of the Spirit </a:t>
            </a:r>
          </a:p>
          <a:p>
            <a:pPr marL="1097280" lvl="2" indent="-457200">
              <a:buClr>
                <a:srgbClr val="D2CB6C"/>
              </a:buClr>
            </a:pPr>
            <a:r>
              <a:rPr lang="en-US" sz="2700" dirty="0">
                <a:solidFill>
                  <a:srgbClr val="0070C0"/>
                </a:solidFill>
              </a:rPr>
              <a:t>(Act 2:2)  And suddenly there came a sound from heaven as of a rushing mighty wind, and it filled all the house where they were sitting.</a:t>
            </a:r>
          </a:p>
          <a:p>
            <a:pPr marL="731520" lvl="1" indent="-457200">
              <a:buClr>
                <a:srgbClr val="D2CB6C"/>
              </a:buClr>
            </a:pPr>
            <a:r>
              <a:rPr lang="en-US" sz="2700" u="sng" dirty="0">
                <a:solidFill>
                  <a:srgbClr val="2F2B20"/>
                </a:solidFill>
              </a:rPr>
              <a:t>6 things took place to mark the uniqueness of the church age </a:t>
            </a:r>
            <a:endParaRPr lang="en-US" sz="2700" u="sng" dirty="0" smtClean="0"/>
          </a:p>
          <a:p>
            <a:pPr lvl="1"/>
            <a:r>
              <a:rPr lang="en-US" sz="2700" i="1" dirty="0" smtClean="0">
                <a:solidFill>
                  <a:srgbClr val="C00000"/>
                </a:solidFill>
              </a:rPr>
              <a:t>The </a:t>
            </a:r>
            <a:r>
              <a:rPr lang="en-US" sz="2700" i="1" dirty="0" smtClean="0">
                <a:solidFill>
                  <a:srgbClr val="C00000"/>
                </a:solidFill>
              </a:rPr>
              <a:t>Holy Spirit came to </a:t>
            </a:r>
            <a:r>
              <a:rPr lang="en-US" sz="2700" b="1" i="1" dirty="0" smtClean="0">
                <a:solidFill>
                  <a:srgbClr val="C00000"/>
                </a:solidFill>
              </a:rPr>
              <a:t>baptize</a:t>
            </a:r>
          </a:p>
          <a:p>
            <a:pPr lvl="2"/>
            <a:r>
              <a:rPr lang="en-US" sz="2700" dirty="0" smtClean="0"/>
              <a:t>About 120 believers were baptized that day </a:t>
            </a:r>
          </a:p>
          <a:p>
            <a:pPr lvl="2"/>
            <a:r>
              <a:rPr lang="en-US" sz="2700" dirty="0" smtClean="0"/>
              <a:t>Of the 7 direct references to the baptism of the Holy Spirit in the NT only 1 is doctrinal </a:t>
            </a:r>
          </a:p>
          <a:p>
            <a:pPr lvl="2"/>
            <a:endParaRPr lang="en-US" dirty="0" smtClean="0"/>
          </a:p>
        </p:txBody>
      </p:sp>
    </p:spTree>
    <p:extLst>
      <p:ext uri="{BB962C8B-B14F-4D97-AF65-F5344CB8AC3E}">
        <p14:creationId xmlns:p14="http://schemas.microsoft.com/office/powerpoint/2010/main" val="588751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p:txBody>
          <a:bodyPr>
            <a:noAutofit/>
          </a:bodyPr>
          <a:lstStyle/>
          <a:p>
            <a:pPr lvl="2">
              <a:buClr>
                <a:srgbClr val="D2CB6C"/>
              </a:buClr>
            </a:pPr>
            <a:r>
              <a:rPr lang="en-US" sz="2800" dirty="0">
                <a:solidFill>
                  <a:srgbClr val="2F2B20"/>
                </a:solidFill>
              </a:rPr>
              <a:t>“The baptizing work of the Holy Spirit is that work of the Spirit of God that takes an individual believer in the Lord Jesus and makes that person a member of the church”</a:t>
            </a:r>
          </a:p>
          <a:p>
            <a:pPr lvl="1">
              <a:buClr>
                <a:srgbClr val="9CBEBD"/>
              </a:buClr>
            </a:pPr>
            <a:r>
              <a:rPr lang="en-US" sz="2800" dirty="0" smtClean="0">
                <a:solidFill>
                  <a:srgbClr val="C00000"/>
                </a:solidFill>
              </a:rPr>
              <a:t>The </a:t>
            </a:r>
            <a:r>
              <a:rPr lang="en-US" sz="2800" dirty="0">
                <a:solidFill>
                  <a:srgbClr val="C00000"/>
                </a:solidFill>
              </a:rPr>
              <a:t>Holy Spirit came as God's </a:t>
            </a:r>
            <a:r>
              <a:rPr lang="en-US" sz="2800" b="1" i="1" dirty="0">
                <a:solidFill>
                  <a:srgbClr val="C00000"/>
                </a:solidFill>
              </a:rPr>
              <a:t>gift</a:t>
            </a:r>
            <a:r>
              <a:rPr lang="en-US" sz="2800" dirty="0">
                <a:solidFill>
                  <a:srgbClr val="C00000"/>
                </a:solidFill>
              </a:rPr>
              <a:t> to all believers and as such He </a:t>
            </a:r>
            <a:r>
              <a:rPr lang="en-US" sz="2800" b="1" i="1" dirty="0">
                <a:solidFill>
                  <a:srgbClr val="C00000"/>
                </a:solidFill>
              </a:rPr>
              <a:t>indwells</a:t>
            </a:r>
            <a:r>
              <a:rPr lang="en-US" sz="2800" dirty="0">
                <a:solidFill>
                  <a:srgbClr val="C00000"/>
                </a:solidFill>
              </a:rPr>
              <a:t> all believers </a:t>
            </a:r>
            <a:r>
              <a:rPr lang="en-US" sz="2800" dirty="0">
                <a:solidFill>
                  <a:srgbClr val="2F2B20"/>
                </a:solidFill>
              </a:rPr>
              <a:t>(Rom. 8:8-9) </a:t>
            </a:r>
            <a:endParaRPr lang="en-US" sz="2800" dirty="0" smtClean="0">
              <a:solidFill>
                <a:srgbClr val="2F2B20"/>
              </a:solidFill>
            </a:endParaRPr>
          </a:p>
          <a:p>
            <a:pPr lvl="1">
              <a:buClr>
                <a:srgbClr val="9CBEBD"/>
              </a:buClr>
            </a:pPr>
            <a:r>
              <a:rPr lang="en-US" sz="2800" dirty="0">
                <a:solidFill>
                  <a:srgbClr val="0070C0"/>
                </a:solidFill>
              </a:rPr>
              <a:t>(Rom 8:9)  But ye are not in the flesh, but in the Spirit, if so be that the Spirit of God dwell in you. Now if any man have not the Spirit of Christ, he is none of his</a:t>
            </a:r>
            <a:r>
              <a:rPr lang="en-US" sz="2800" dirty="0" smtClean="0">
                <a:solidFill>
                  <a:srgbClr val="0070C0"/>
                </a:solidFill>
              </a:rPr>
              <a:t>.</a:t>
            </a:r>
            <a:endParaRPr lang="en-US" sz="2800" dirty="0">
              <a:solidFill>
                <a:srgbClr val="0070C0"/>
              </a:solidFill>
            </a:endParaRPr>
          </a:p>
        </p:txBody>
      </p:sp>
    </p:spTree>
    <p:extLst>
      <p:ext uri="{BB962C8B-B14F-4D97-AF65-F5344CB8AC3E}">
        <p14:creationId xmlns:p14="http://schemas.microsoft.com/office/powerpoint/2010/main" val="4277543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p:txBody>
          <a:bodyPr>
            <a:normAutofit fontScale="92500" lnSpcReduction="10000"/>
          </a:bodyPr>
          <a:lstStyle/>
          <a:p>
            <a:pPr lvl="1"/>
            <a:r>
              <a:rPr lang="en-US" sz="2800" dirty="0" smtClean="0">
                <a:solidFill>
                  <a:srgbClr val="C00000"/>
                </a:solidFill>
              </a:rPr>
              <a:t>The </a:t>
            </a:r>
            <a:r>
              <a:rPr lang="en-US" sz="2800" dirty="0" smtClean="0">
                <a:solidFill>
                  <a:srgbClr val="C00000"/>
                </a:solidFill>
              </a:rPr>
              <a:t>Holy Spirit came to </a:t>
            </a:r>
            <a:r>
              <a:rPr lang="en-US" sz="2800" b="1" i="1" dirty="0" smtClean="0">
                <a:solidFill>
                  <a:srgbClr val="C00000"/>
                </a:solidFill>
              </a:rPr>
              <a:t>seal</a:t>
            </a:r>
            <a:r>
              <a:rPr lang="en-US" sz="2800" dirty="0" smtClean="0">
                <a:solidFill>
                  <a:srgbClr val="C00000"/>
                </a:solidFill>
              </a:rPr>
              <a:t> (Eph. 1:13</a:t>
            </a:r>
            <a:r>
              <a:rPr lang="en-US" sz="2800" dirty="0" smtClean="0">
                <a:solidFill>
                  <a:srgbClr val="C00000"/>
                </a:solidFill>
              </a:rPr>
              <a:t>)</a:t>
            </a:r>
          </a:p>
          <a:p>
            <a:pPr lvl="1"/>
            <a:r>
              <a:rPr lang="en-US" sz="2800" dirty="0">
                <a:solidFill>
                  <a:srgbClr val="0070C0"/>
                </a:solidFill>
              </a:rPr>
              <a:t>(</a:t>
            </a:r>
            <a:r>
              <a:rPr lang="en-US" sz="2800" dirty="0" err="1">
                <a:solidFill>
                  <a:srgbClr val="0070C0"/>
                </a:solidFill>
              </a:rPr>
              <a:t>Eph</a:t>
            </a:r>
            <a:r>
              <a:rPr lang="en-US" sz="2800" dirty="0">
                <a:solidFill>
                  <a:srgbClr val="0070C0"/>
                </a:solidFill>
              </a:rPr>
              <a:t> 1:13)  In whom ye also trusted, after that ye heard the word of truth, the gospel of your salvation: in whom also after that ye believed, ye were sealed with that holy Spirit of promise</a:t>
            </a:r>
            <a:r>
              <a:rPr lang="en-US" sz="2800" dirty="0" smtClean="0">
                <a:solidFill>
                  <a:srgbClr val="0070C0"/>
                </a:solidFill>
              </a:rPr>
              <a:t>,</a:t>
            </a:r>
            <a:endParaRPr lang="en-US" sz="2800" dirty="0" smtClean="0">
              <a:solidFill>
                <a:srgbClr val="0070C0"/>
              </a:solidFill>
            </a:endParaRPr>
          </a:p>
          <a:p>
            <a:pPr lvl="2"/>
            <a:r>
              <a:rPr lang="en-US" sz="2800" dirty="0" smtClean="0"/>
              <a:t>marks </a:t>
            </a:r>
            <a:r>
              <a:rPr lang="en-US" sz="2800" dirty="0" smtClean="0"/>
              <a:t>each believer as God’s purchased possession </a:t>
            </a:r>
          </a:p>
          <a:p>
            <a:pPr lvl="1"/>
            <a:r>
              <a:rPr lang="en-US" sz="2800" dirty="0" smtClean="0">
                <a:solidFill>
                  <a:srgbClr val="C00000"/>
                </a:solidFill>
              </a:rPr>
              <a:t>The Holy Spirit came to </a:t>
            </a:r>
            <a:r>
              <a:rPr lang="en-US" sz="2800" b="1" i="1" dirty="0" smtClean="0">
                <a:solidFill>
                  <a:srgbClr val="C00000"/>
                </a:solidFill>
              </a:rPr>
              <a:t>fill</a:t>
            </a:r>
            <a:r>
              <a:rPr lang="en-US" sz="2800" dirty="0" smtClean="0">
                <a:solidFill>
                  <a:srgbClr val="C00000"/>
                </a:solidFill>
              </a:rPr>
              <a:t> (Eph. 5:18</a:t>
            </a:r>
            <a:r>
              <a:rPr lang="en-US" sz="2800" dirty="0" smtClean="0">
                <a:solidFill>
                  <a:srgbClr val="C00000"/>
                </a:solidFill>
              </a:rPr>
              <a:t>)</a:t>
            </a:r>
          </a:p>
          <a:p>
            <a:pPr lvl="1"/>
            <a:r>
              <a:rPr lang="en-US" sz="2800" dirty="0">
                <a:solidFill>
                  <a:srgbClr val="0070C0"/>
                </a:solidFill>
              </a:rPr>
              <a:t>(</a:t>
            </a:r>
            <a:r>
              <a:rPr lang="en-US" sz="2800" dirty="0" err="1">
                <a:solidFill>
                  <a:srgbClr val="0070C0"/>
                </a:solidFill>
              </a:rPr>
              <a:t>Eph</a:t>
            </a:r>
            <a:r>
              <a:rPr lang="en-US" sz="2800" dirty="0">
                <a:solidFill>
                  <a:srgbClr val="0070C0"/>
                </a:solidFill>
              </a:rPr>
              <a:t> 5:18)  And be not drunk with wine, wherein is excess; but be filled with the Spirit</a:t>
            </a:r>
            <a:r>
              <a:rPr lang="en-US" sz="2800" dirty="0" smtClean="0">
                <a:solidFill>
                  <a:srgbClr val="0070C0"/>
                </a:solidFill>
              </a:rPr>
              <a:t>;</a:t>
            </a:r>
            <a:endParaRPr lang="en-US" sz="2800" dirty="0" smtClean="0">
              <a:solidFill>
                <a:srgbClr val="0070C0"/>
              </a:solidFill>
            </a:endParaRPr>
          </a:p>
          <a:p>
            <a:pPr lvl="2"/>
            <a:r>
              <a:rPr lang="en-US" sz="2800" dirty="0" smtClean="0"/>
              <a:t>Unlike the ministries noted above, it is conditional</a:t>
            </a:r>
          </a:p>
          <a:p>
            <a:pPr lvl="2"/>
            <a:endParaRPr lang="en-US" dirty="0" smtClean="0"/>
          </a:p>
          <a:p>
            <a:pPr lvl="2"/>
            <a:endParaRPr lang="en-US" dirty="0" smtClean="0"/>
          </a:p>
          <a:p>
            <a:pPr lvl="2"/>
            <a:endParaRPr lang="en-US" dirty="0" smtClean="0"/>
          </a:p>
        </p:txBody>
      </p:sp>
    </p:spTree>
    <p:extLst>
      <p:ext uri="{BB962C8B-B14F-4D97-AF65-F5344CB8AC3E}">
        <p14:creationId xmlns:p14="http://schemas.microsoft.com/office/powerpoint/2010/main" val="851617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p:txBody>
          <a:bodyPr>
            <a:normAutofit fontScale="92500" lnSpcReduction="10000"/>
          </a:bodyPr>
          <a:lstStyle/>
          <a:p>
            <a:pPr lvl="2">
              <a:buClr>
                <a:srgbClr val="D2CB6C"/>
              </a:buClr>
            </a:pPr>
            <a:r>
              <a:rPr lang="en-US" sz="3000" dirty="0">
                <a:solidFill>
                  <a:srgbClr val="2F2B20"/>
                </a:solidFill>
              </a:rPr>
              <a:t>Baptism, gifts, indwelling, seal are all sovereign acts of God </a:t>
            </a:r>
            <a:endParaRPr lang="en-US" sz="3000" dirty="0" smtClean="0">
              <a:solidFill>
                <a:srgbClr val="2F2B20"/>
              </a:solidFill>
            </a:endParaRPr>
          </a:p>
          <a:p>
            <a:pPr lvl="2">
              <a:buClr>
                <a:srgbClr val="D2CB6C"/>
              </a:buClr>
            </a:pPr>
            <a:r>
              <a:rPr lang="en-US" sz="3000" dirty="0" smtClean="0">
                <a:solidFill>
                  <a:srgbClr val="2F2B20"/>
                </a:solidFill>
              </a:rPr>
              <a:t>Depends </a:t>
            </a:r>
            <a:r>
              <a:rPr lang="en-US" sz="3000" dirty="0">
                <a:solidFill>
                  <a:srgbClr val="2F2B20"/>
                </a:solidFill>
              </a:rPr>
              <a:t>on us maintaining a relationship with an un-grieved Holy Spirit</a:t>
            </a:r>
          </a:p>
          <a:p>
            <a:pPr lvl="1">
              <a:buClr>
                <a:srgbClr val="9CBEBD"/>
              </a:buClr>
            </a:pPr>
            <a:r>
              <a:rPr lang="en-US" sz="3000" dirty="0">
                <a:solidFill>
                  <a:srgbClr val="C00000"/>
                </a:solidFill>
              </a:rPr>
              <a:t>The Holy Spirit came to </a:t>
            </a:r>
            <a:r>
              <a:rPr lang="en-US" sz="3000" b="1" i="1" dirty="0">
                <a:solidFill>
                  <a:srgbClr val="C00000"/>
                </a:solidFill>
              </a:rPr>
              <a:t>anoint</a:t>
            </a:r>
            <a:r>
              <a:rPr lang="en-US" sz="3000" dirty="0">
                <a:solidFill>
                  <a:srgbClr val="C00000"/>
                </a:solidFill>
              </a:rPr>
              <a:t> (1 john 2:20</a:t>
            </a:r>
            <a:r>
              <a:rPr lang="en-US" sz="3000" dirty="0" smtClean="0">
                <a:solidFill>
                  <a:srgbClr val="C00000"/>
                </a:solidFill>
              </a:rPr>
              <a:t>)</a:t>
            </a:r>
          </a:p>
          <a:p>
            <a:pPr lvl="1">
              <a:buClr>
                <a:srgbClr val="9CBEBD"/>
              </a:buClr>
            </a:pPr>
            <a:r>
              <a:rPr lang="en-US" sz="3000" dirty="0">
                <a:solidFill>
                  <a:srgbClr val="0070C0"/>
                </a:solidFill>
              </a:rPr>
              <a:t>(1Jn 2:20)  But ye have an unction from the Holy One, and ye know all things</a:t>
            </a:r>
            <a:r>
              <a:rPr lang="en-US" sz="3000" dirty="0" smtClean="0">
                <a:solidFill>
                  <a:srgbClr val="0070C0"/>
                </a:solidFill>
              </a:rPr>
              <a:t>.</a:t>
            </a:r>
            <a:endParaRPr lang="en-US" sz="3000" dirty="0">
              <a:solidFill>
                <a:srgbClr val="0070C0"/>
              </a:solidFill>
            </a:endParaRPr>
          </a:p>
          <a:p>
            <a:pPr lvl="2">
              <a:buClr>
                <a:srgbClr val="D2CB6C"/>
              </a:buClr>
            </a:pPr>
            <a:r>
              <a:rPr lang="en-US" sz="3000" dirty="0">
                <a:solidFill>
                  <a:srgbClr val="2F2B20"/>
                </a:solidFill>
              </a:rPr>
              <a:t>In the OT prophets, Kings, etc. were inducted into service through anointing</a:t>
            </a:r>
          </a:p>
          <a:p>
            <a:pPr lvl="2">
              <a:buClr>
                <a:srgbClr val="D2CB6C"/>
              </a:buClr>
            </a:pPr>
            <a:r>
              <a:rPr lang="en-US" sz="3000" dirty="0">
                <a:solidFill>
                  <a:srgbClr val="2F2B20"/>
                </a:solidFill>
              </a:rPr>
              <a:t>The anointing of the Holy spirit enables the Lord’s </a:t>
            </a:r>
            <a:r>
              <a:rPr lang="en-US" sz="3000" dirty="0" smtClean="0">
                <a:solidFill>
                  <a:srgbClr val="2F2B20"/>
                </a:solidFill>
              </a:rPr>
              <a:t>servants</a:t>
            </a:r>
            <a:endParaRPr lang="en-US" sz="3000" dirty="0" smtClean="0"/>
          </a:p>
          <a:p>
            <a:pPr lvl="2"/>
            <a:endParaRPr lang="en-US" dirty="0" smtClean="0"/>
          </a:p>
        </p:txBody>
      </p:sp>
    </p:spTree>
    <p:extLst>
      <p:ext uri="{BB962C8B-B14F-4D97-AF65-F5344CB8AC3E}">
        <p14:creationId xmlns:p14="http://schemas.microsoft.com/office/powerpoint/2010/main" val="2971924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p:txBody>
          <a:bodyPr>
            <a:noAutofit/>
          </a:bodyPr>
          <a:lstStyle/>
          <a:p>
            <a:pPr lvl="2">
              <a:buClr>
                <a:srgbClr val="D2CB6C"/>
              </a:buClr>
            </a:pPr>
            <a:r>
              <a:rPr lang="en-US" sz="2800" dirty="0">
                <a:solidFill>
                  <a:srgbClr val="2F2B20"/>
                </a:solidFill>
              </a:rPr>
              <a:t>The doctrine of the events on the day of Pentecost were developed later by Paul </a:t>
            </a:r>
            <a:endParaRPr lang="en-US" sz="2800" dirty="0" smtClean="0"/>
          </a:p>
          <a:p>
            <a:pPr lvl="2"/>
            <a:r>
              <a:rPr lang="en-US" sz="2800" dirty="0" smtClean="0"/>
              <a:t>“</a:t>
            </a:r>
            <a:r>
              <a:rPr lang="en-US" sz="2800" dirty="0" smtClean="0"/>
              <a:t>The special signs that accompanied the coming of the Holy Spirit were temporary and were directed toward the nation of </a:t>
            </a:r>
            <a:r>
              <a:rPr lang="en-US" sz="2800" dirty="0" smtClean="0"/>
              <a:t>Israel</a:t>
            </a:r>
            <a:r>
              <a:rPr lang="en-US" sz="2800" dirty="0" smtClean="0"/>
              <a:t>” </a:t>
            </a:r>
            <a:endParaRPr lang="en-US" sz="2800" dirty="0" smtClean="0"/>
          </a:p>
          <a:p>
            <a:pPr marL="850392" lvl="1" indent="-457200">
              <a:buClr>
                <a:srgbClr val="9CBEBD"/>
              </a:buClr>
              <a:buFont typeface="Arial" pitchFamily="34" charset="0"/>
              <a:buAutoNum type="arabicPeriod" startAt="2"/>
            </a:pPr>
            <a:r>
              <a:rPr lang="en-US" sz="2800" b="1" i="1" dirty="0">
                <a:solidFill>
                  <a:srgbClr val="2F2B20"/>
                </a:solidFill>
              </a:rPr>
              <a:t>The Witness of the Saints </a:t>
            </a:r>
          </a:p>
          <a:p>
            <a:pPr lvl="2">
              <a:buClr>
                <a:srgbClr val="D2CB6C"/>
              </a:buClr>
            </a:pPr>
            <a:r>
              <a:rPr lang="en-US" sz="2800" dirty="0">
                <a:solidFill>
                  <a:srgbClr val="2F2B20"/>
                </a:solidFill>
              </a:rPr>
              <a:t>After the day of Pentecost, the participants in the upper room began to spread the </a:t>
            </a:r>
            <a:r>
              <a:rPr lang="en-US" sz="2800" dirty="0" smtClean="0">
                <a:solidFill>
                  <a:srgbClr val="2F2B20"/>
                </a:solidFill>
              </a:rPr>
              <a:t>gospel</a:t>
            </a:r>
            <a:endParaRPr lang="en-US" sz="2800" dirty="0">
              <a:solidFill>
                <a:srgbClr val="2F2B20"/>
              </a:solidFill>
            </a:endParaRPr>
          </a:p>
        </p:txBody>
      </p:sp>
    </p:spTree>
    <p:extLst>
      <p:ext uri="{BB962C8B-B14F-4D97-AF65-F5344CB8AC3E}">
        <p14:creationId xmlns:p14="http://schemas.microsoft.com/office/powerpoint/2010/main" val="2138328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p:txBody>
          <a:bodyPr>
            <a:normAutofit lnSpcReduction="10000"/>
          </a:bodyPr>
          <a:lstStyle/>
          <a:p>
            <a:pPr lvl="2">
              <a:buClr>
                <a:srgbClr val="D2CB6C"/>
              </a:buClr>
            </a:pPr>
            <a:r>
              <a:rPr lang="en-US" sz="2800" dirty="0">
                <a:solidFill>
                  <a:srgbClr val="2F2B20"/>
                </a:solidFill>
              </a:rPr>
              <a:t>They spoke with other tongues to all the people in Jerusalem </a:t>
            </a:r>
            <a:endParaRPr lang="en-US" sz="2800" dirty="0" smtClean="0">
              <a:solidFill>
                <a:srgbClr val="2F2B20"/>
              </a:solidFill>
            </a:endParaRPr>
          </a:p>
          <a:p>
            <a:pPr lvl="2">
              <a:buClr>
                <a:srgbClr val="D2CB6C"/>
              </a:buClr>
            </a:pPr>
            <a:r>
              <a:rPr lang="en-US" sz="2800" dirty="0" smtClean="0">
                <a:solidFill>
                  <a:srgbClr val="2F2B20"/>
                </a:solidFill>
              </a:rPr>
              <a:t>3,000 </a:t>
            </a:r>
            <a:r>
              <a:rPr lang="en-US" sz="2800" dirty="0">
                <a:solidFill>
                  <a:srgbClr val="2F2B20"/>
                </a:solidFill>
              </a:rPr>
              <a:t>people were saved </a:t>
            </a:r>
          </a:p>
          <a:p>
            <a:pPr lvl="2">
              <a:buClr>
                <a:srgbClr val="D2CB6C"/>
              </a:buClr>
            </a:pPr>
            <a:r>
              <a:rPr lang="en-US" sz="2800" dirty="0">
                <a:solidFill>
                  <a:srgbClr val="2F2B20"/>
                </a:solidFill>
              </a:rPr>
              <a:t>The church began that </a:t>
            </a:r>
            <a:r>
              <a:rPr lang="en-US" sz="2800" dirty="0" smtClean="0">
                <a:solidFill>
                  <a:srgbClr val="2F2B20"/>
                </a:solidFill>
              </a:rPr>
              <a:t>day</a:t>
            </a:r>
            <a:endParaRPr lang="en-US" sz="2800" dirty="0" smtClean="0"/>
          </a:p>
          <a:p>
            <a:pPr marL="541782" indent="-514350">
              <a:buAutoNum type="alphaUcPeriod" startAt="3"/>
            </a:pPr>
            <a:r>
              <a:rPr lang="en-US" sz="2800" u="sng" dirty="0" smtClean="0"/>
              <a:t>Triumph </a:t>
            </a:r>
            <a:r>
              <a:rPr lang="en-US" sz="2800" u="sng" dirty="0" smtClean="0"/>
              <a:t>(Ch. 3-4)</a:t>
            </a:r>
          </a:p>
          <a:p>
            <a:pPr lvl="1"/>
            <a:r>
              <a:rPr lang="en-US" sz="2800" dirty="0" smtClean="0"/>
              <a:t>Peter  and Paul healed the lame man in the power of Jesus Christ </a:t>
            </a:r>
          </a:p>
          <a:p>
            <a:pPr lvl="1"/>
            <a:r>
              <a:rPr lang="en-US" sz="2800" dirty="0" smtClean="0"/>
              <a:t>They then preached the gospel to the people </a:t>
            </a:r>
          </a:p>
          <a:p>
            <a:pPr lvl="1"/>
            <a:r>
              <a:rPr lang="en-US" sz="2800" dirty="0" smtClean="0"/>
              <a:t>They then were arrest and told to stop preaching </a:t>
            </a:r>
          </a:p>
          <a:p>
            <a:pPr lvl="1"/>
            <a:endParaRPr lang="en-US" dirty="0" smtClean="0"/>
          </a:p>
        </p:txBody>
      </p:sp>
    </p:spTree>
    <p:extLst>
      <p:ext uri="{BB962C8B-B14F-4D97-AF65-F5344CB8AC3E}">
        <p14:creationId xmlns:p14="http://schemas.microsoft.com/office/powerpoint/2010/main" val="3626933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a:t>
            </a:r>
            <a:r>
              <a:rPr lang="en-US" sz="3200" dirty="0"/>
              <a:t>The </a:t>
            </a:r>
            <a:r>
              <a:rPr lang="en-US" sz="3200" dirty="0" smtClean="0"/>
              <a:t>Forward Emphasis:  Stephen </a:t>
            </a:r>
            <a:r>
              <a:rPr lang="en-US" sz="3200" dirty="0"/>
              <a:t>(Ch. </a:t>
            </a:r>
            <a:r>
              <a:rPr lang="en-US" sz="3200" dirty="0" smtClean="0"/>
              <a:t>6-12)</a:t>
            </a:r>
            <a:endParaRPr lang="en-US" sz="3200" dirty="0"/>
          </a:p>
        </p:txBody>
      </p:sp>
      <p:sp>
        <p:nvSpPr>
          <p:cNvPr id="3" name="Content Placeholder 2"/>
          <p:cNvSpPr>
            <a:spLocks noGrp="1"/>
          </p:cNvSpPr>
          <p:nvPr>
            <p:ph idx="1"/>
          </p:nvPr>
        </p:nvSpPr>
        <p:spPr/>
        <p:txBody>
          <a:bodyPr>
            <a:normAutofit/>
          </a:bodyPr>
          <a:lstStyle/>
          <a:p>
            <a:pPr lvl="1">
              <a:buClr>
                <a:srgbClr val="9CBEBD"/>
              </a:buClr>
            </a:pPr>
            <a:r>
              <a:rPr lang="en-US" sz="3200" dirty="0">
                <a:solidFill>
                  <a:srgbClr val="0070C0"/>
                </a:solidFill>
              </a:rPr>
              <a:t>(Act 4:12)  Neither is there salvation in any other: for there is none other name under heaven given among men, whereby we must be saved.</a:t>
            </a:r>
          </a:p>
          <a:p>
            <a:pPr marL="514350" lvl="0" indent="-514350">
              <a:buClr>
                <a:srgbClr val="A9A57C"/>
              </a:buClr>
              <a:buFont typeface="Arial" pitchFamily="34" charset="0"/>
              <a:buAutoNum type="alphaUcPeriod" startAt="4"/>
            </a:pPr>
            <a:r>
              <a:rPr lang="en-US" sz="3200" u="sng" dirty="0">
                <a:solidFill>
                  <a:srgbClr val="2F2B20"/>
                </a:solidFill>
              </a:rPr>
              <a:t>Treachery (Ch. 5)</a:t>
            </a:r>
          </a:p>
          <a:p>
            <a:pPr marL="880110" lvl="1" indent="-514350">
              <a:buClr>
                <a:srgbClr val="9CBEBD"/>
              </a:buClr>
            </a:pPr>
            <a:r>
              <a:rPr lang="en-US" sz="3200" dirty="0">
                <a:solidFill>
                  <a:srgbClr val="2F2B20"/>
                </a:solidFill>
              </a:rPr>
              <a:t>Satan tried to stop it from without, now he tries from within </a:t>
            </a:r>
          </a:p>
          <a:p>
            <a:pPr marL="880110" lvl="1" indent="-514350">
              <a:buClr>
                <a:srgbClr val="9CBEBD"/>
              </a:buClr>
            </a:pPr>
            <a:r>
              <a:rPr lang="en-US" sz="3200" dirty="0">
                <a:solidFill>
                  <a:srgbClr val="2F2B20"/>
                </a:solidFill>
              </a:rPr>
              <a:t>Ananias and </a:t>
            </a:r>
            <a:r>
              <a:rPr lang="en-US" sz="3200" dirty="0" err="1">
                <a:solidFill>
                  <a:srgbClr val="2F2B20"/>
                </a:solidFill>
              </a:rPr>
              <a:t>Sapphira</a:t>
            </a:r>
            <a:r>
              <a:rPr lang="en-US" sz="3200" dirty="0">
                <a:solidFill>
                  <a:srgbClr val="2F2B20"/>
                </a:solidFill>
              </a:rPr>
              <a:t> lied to the Holy </a:t>
            </a:r>
            <a:r>
              <a:rPr lang="en-US" sz="3200" dirty="0" err="1">
                <a:solidFill>
                  <a:srgbClr val="2F2B20"/>
                </a:solidFill>
              </a:rPr>
              <a:t>Sprirt</a:t>
            </a:r>
            <a:r>
              <a:rPr lang="en-US" sz="3200" dirty="0">
                <a:solidFill>
                  <a:srgbClr val="2F2B20"/>
                </a:solidFill>
              </a:rPr>
              <a:t> </a:t>
            </a:r>
            <a:endParaRPr lang="en-US" sz="3200" dirty="0" smtClean="0"/>
          </a:p>
          <a:p>
            <a:pPr marL="411480" lvl="1" indent="0">
              <a:buNone/>
            </a:pPr>
            <a:endParaRPr lang="en-US" dirty="0" smtClean="0"/>
          </a:p>
        </p:txBody>
      </p:sp>
    </p:spTree>
    <p:extLst>
      <p:ext uri="{BB962C8B-B14F-4D97-AF65-F5344CB8AC3E}">
        <p14:creationId xmlns:p14="http://schemas.microsoft.com/office/powerpoint/2010/main" val="1219016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a:t>
            </a:r>
            <a:r>
              <a:rPr lang="en-US" sz="3200" dirty="0"/>
              <a:t>The </a:t>
            </a:r>
            <a:r>
              <a:rPr lang="en-US" sz="3200" dirty="0" smtClean="0"/>
              <a:t>Forward Emphasis:  Stephen </a:t>
            </a:r>
            <a:r>
              <a:rPr lang="en-US" sz="3200" dirty="0"/>
              <a:t>(Ch. </a:t>
            </a:r>
            <a:r>
              <a:rPr lang="en-US" sz="3200" dirty="0" smtClean="0"/>
              <a:t>6-12)</a:t>
            </a:r>
            <a:endParaRPr lang="en-US" sz="3200" dirty="0"/>
          </a:p>
        </p:txBody>
      </p:sp>
      <p:sp>
        <p:nvSpPr>
          <p:cNvPr id="3" name="Content Placeholder 2"/>
          <p:cNvSpPr>
            <a:spLocks noGrp="1"/>
          </p:cNvSpPr>
          <p:nvPr>
            <p:ph idx="1"/>
          </p:nvPr>
        </p:nvSpPr>
        <p:spPr/>
        <p:txBody>
          <a:bodyPr>
            <a:noAutofit/>
          </a:bodyPr>
          <a:lstStyle/>
          <a:p>
            <a:pPr marL="541782" lvl="0" indent="-514350">
              <a:buClr>
                <a:srgbClr val="A9A57C"/>
              </a:buClr>
              <a:buFont typeface="+mj-lt"/>
              <a:buAutoNum type="alphaUcPeriod"/>
            </a:pPr>
            <a:r>
              <a:rPr lang="en-US" sz="2400" u="sng" dirty="0">
                <a:solidFill>
                  <a:srgbClr val="2F2B20"/>
                </a:solidFill>
              </a:rPr>
              <a:t>New Voices (Ch. 6-8)</a:t>
            </a:r>
          </a:p>
          <a:p>
            <a:pPr marL="850392" lvl="1" indent="-457200">
              <a:buClr>
                <a:srgbClr val="9CBEBD"/>
              </a:buClr>
              <a:buFont typeface="Arial" pitchFamily="34" charset="0"/>
              <a:buAutoNum type="arabicPeriod"/>
            </a:pPr>
            <a:r>
              <a:rPr lang="en-US" sz="2400" b="1" i="1" dirty="0">
                <a:solidFill>
                  <a:srgbClr val="2F2B20"/>
                </a:solidFill>
              </a:rPr>
              <a:t>The First Martyr (Ch. 6-7)</a:t>
            </a:r>
          </a:p>
          <a:p>
            <a:pPr lvl="1">
              <a:buClr>
                <a:srgbClr val="9CBEBD"/>
              </a:buClr>
            </a:pPr>
            <a:r>
              <a:rPr lang="en-US" sz="2400" dirty="0">
                <a:solidFill>
                  <a:srgbClr val="2F2B20"/>
                </a:solidFill>
              </a:rPr>
              <a:t>Stephen was one of the 7 deacons appointed by the early church </a:t>
            </a:r>
          </a:p>
          <a:p>
            <a:pPr lvl="1">
              <a:buClr>
                <a:srgbClr val="9CBEBD"/>
              </a:buClr>
            </a:pPr>
            <a:r>
              <a:rPr lang="en-US" sz="2400" dirty="0">
                <a:solidFill>
                  <a:srgbClr val="2F2B20"/>
                </a:solidFill>
              </a:rPr>
              <a:t>He was appointed to “wait on tables” and was “filled with the Holy Spirit”</a:t>
            </a:r>
          </a:p>
          <a:p>
            <a:pPr lvl="1">
              <a:buClr>
                <a:srgbClr val="9CBEBD"/>
              </a:buClr>
            </a:pPr>
            <a:r>
              <a:rPr lang="en-US" sz="2400" dirty="0">
                <a:solidFill>
                  <a:srgbClr val="2F2B20"/>
                </a:solidFill>
              </a:rPr>
              <a:t>He was such a good preacher they decided to destroy him</a:t>
            </a:r>
          </a:p>
          <a:p>
            <a:pPr lvl="1">
              <a:buClr>
                <a:srgbClr val="9CBEBD"/>
              </a:buClr>
            </a:pPr>
            <a:r>
              <a:rPr lang="en-US" sz="2400" dirty="0">
                <a:solidFill>
                  <a:srgbClr val="2F2B20"/>
                </a:solidFill>
              </a:rPr>
              <a:t>Saul of Tarsus was there for the stoning of the 1</a:t>
            </a:r>
            <a:r>
              <a:rPr lang="en-US" sz="2400" baseline="30000" dirty="0">
                <a:solidFill>
                  <a:srgbClr val="2F2B20"/>
                </a:solidFill>
              </a:rPr>
              <a:t>st</a:t>
            </a:r>
            <a:r>
              <a:rPr lang="en-US" sz="2400" dirty="0">
                <a:solidFill>
                  <a:srgbClr val="2F2B20"/>
                </a:solidFill>
              </a:rPr>
              <a:t> martyr of the church </a:t>
            </a:r>
          </a:p>
          <a:p>
            <a:pPr lvl="1">
              <a:buClr>
                <a:srgbClr val="9CBEBD"/>
              </a:buClr>
            </a:pPr>
            <a:r>
              <a:rPr lang="en-US" sz="2400" dirty="0">
                <a:solidFill>
                  <a:srgbClr val="2F2B20"/>
                </a:solidFill>
              </a:rPr>
              <a:t>At his death, believers scattered, carrying the gospel even </a:t>
            </a:r>
            <a:r>
              <a:rPr lang="en-US" sz="2400" dirty="0" smtClean="0">
                <a:solidFill>
                  <a:srgbClr val="2F2B20"/>
                </a:solidFill>
              </a:rPr>
              <a:t>further</a:t>
            </a:r>
            <a:endParaRPr lang="en-US" sz="2400" dirty="0">
              <a:solidFill>
                <a:srgbClr val="2F2B20"/>
              </a:solidFill>
            </a:endParaRPr>
          </a:p>
        </p:txBody>
      </p:sp>
    </p:spTree>
    <p:extLst>
      <p:ext uri="{BB962C8B-B14F-4D97-AF65-F5344CB8AC3E}">
        <p14:creationId xmlns:p14="http://schemas.microsoft.com/office/powerpoint/2010/main" val="2303480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a:t>
            </a:r>
            <a:r>
              <a:rPr lang="en-US" sz="3200" dirty="0"/>
              <a:t>The </a:t>
            </a:r>
            <a:r>
              <a:rPr lang="en-US" sz="3200" dirty="0" smtClean="0"/>
              <a:t>Forward Emphasis:  Stephen </a:t>
            </a:r>
            <a:r>
              <a:rPr lang="en-US" sz="3200" dirty="0"/>
              <a:t>(Ch. </a:t>
            </a:r>
            <a:r>
              <a:rPr lang="en-US" sz="3200" dirty="0" smtClean="0"/>
              <a:t>6-12)</a:t>
            </a:r>
            <a:endParaRPr lang="en-US" sz="3200" dirty="0"/>
          </a:p>
        </p:txBody>
      </p:sp>
      <p:sp>
        <p:nvSpPr>
          <p:cNvPr id="3" name="Content Placeholder 2"/>
          <p:cNvSpPr>
            <a:spLocks noGrp="1"/>
          </p:cNvSpPr>
          <p:nvPr>
            <p:ph idx="1"/>
          </p:nvPr>
        </p:nvSpPr>
        <p:spPr/>
        <p:txBody>
          <a:bodyPr>
            <a:normAutofit lnSpcReduction="10000"/>
          </a:bodyPr>
          <a:lstStyle/>
          <a:p>
            <a:pPr marL="850392" lvl="1" indent="-457200">
              <a:buAutoNum type="arabicPeriod" startAt="2"/>
            </a:pPr>
            <a:r>
              <a:rPr lang="en-US" sz="3200" b="1" i="1" dirty="0" smtClean="0"/>
              <a:t>The </a:t>
            </a:r>
            <a:r>
              <a:rPr lang="en-US" sz="3200" b="1" i="1" dirty="0" smtClean="0"/>
              <a:t>First Missionary (Ch. 8)</a:t>
            </a:r>
          </a:p>
          <a:p>
            <a:pPr lvl="1"/>
            <a:r>
              <a:rPr lang="en-US" sz="3200" dirty="0" smtClean="0"/>
              <a:t>Philip the evangelist stepped forward to take the lead of the church</a:t>
            </a:r>
          </a:p>
          <a:p>
            <a:pPr lvl="1"/>
            <a:r>
              <a:rPr lang="en-US" sz="3200" dirty="0" smtClean="0"/>
              <a:t>He was another of the 7 deacons</a:t>
            </a:r>
          </a:p>
          <a:p>
            <a:pPr lvl="1"/>
            <a:r>
              <a:rPr lang="en-US" sz="3200" dirty="0" smtClean="0"/>
              <a:t>He took the gospel to Samaria and revival broke out</a:t>
            </a:r>
          </a:p>
          <a:p>
            <a:pPr lvl="1"/>
            <a:r>
              <a:rPr lang="en-US" sz="3200" dirty="0" smtClean="0"/>
              <a:t>So much so that the Jerusalem church sent Peter and John to see what was going on.  </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589769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a:t>
            </a:r>
            <a:r>
              <a:rPr lang="en-US" sz="3200" dirty="0"/>
              <a:t>The </a:t>
            </a:r>
            <a:r>
              <a:rPr lang="en-US" sz="3200" dirty="0" smtClean="0"/>
              <a:t>Forward Emphasis:  Stephen </a:t>
            </a:r>
            <a:r>
              <a:rPr lang="en-US" sz="3200" dirty="0"/>
              <a:t>(Ch. </a:t>
            </a:r>
            <a:r>
              <a:rPr lang="en-US" sz="3200" dirty="0" smtClean="0"/>
              <a:t>6-12)</a:t>
            </a:r>
            <a:endParaRPr lang="en-US" sz="3200" dirty="0"/>
          </a:p>
        </p:txBody>
      </p:sp>
      <p:sp>
        <p:nvSpPr>
          <p:cNvPr id="3" name="Content Placeholder 2"/>
          <p:cNvSpPr>
            <a:spLocks noGrp="1"/>
          </p:cNvSpPr>
          <p:nvPr>
            <p:ph idx="1"/>
          </p:nvPr>
        </p:nvSpPr>
        <p:spPr/>
        <p:txBody>
          <a:bodyPr>
            <a:normAutofit/>
          </a:bodyPr>
          <a:lstStyle/>
          <a:p>
            <a:pPr lvl="1">
              <a:buClr>
                <a:srgbClr val="9CBEBD"/>
              </a:buClr>
            </a:pPr>
            <a:r>
              <a:rPr lang="en-US" sz="2800" dirty="0">
                <a:solidFill>
                  <a:srgbClr val="2F2B20"/>
                </a:solidFill>
              </a:rPr>
              <a:t>Philip then left to give the gospel to the traveling black man from Ethiopia </a:t>
            </a:r>
          </a:p>
          <a:p>
            <a:pPr lvl="1">
              <a:buClr>
                <a:srgbClr val="9CBEBD"/>
              </a:buClr>
            </a:pPr>
            <a:r>
              <a:rPr lang="en-US" sz="2800" dirty="0">
                <a:solidFill>
                  <a:srgbClr val="2F2B20"/>
                </a:solidFill>
              </a:rPr>
              <a:t>And the gospel was taken to Africa – Philip was the 1</a:t>
            </a:r>
            <a:r>
              <a:rPr lang="en-US" sz="2800" baseline="30000" dirty="0">
                <a:solidFill>
                  <a:srgbClr val="2F2B20"/>
                </a:solidFill>
              </a:rPr>
              <a:t>st</a:t>
            </a:r>
            <a:r>
              <a:rPr lang="en-US" sz="2800" dirty="0">
                <a:solidFill>
                  <a:srgbClr val="2F2B20"/>
                </a:solidFill>
              </a:rPr>
              <a:t> foreign missionary of the church </a:t>
            </a:r>
            <a:endParaRPr lang="en-US" sz="2800" dirty="0" smtClean="0"/>
          </a:p>
          <a:p>
            <a:pPr marL="541782" indent="-514350">
              <a:buAutoNum type="alphaUcPeriod" startAt="2"/>
            </a:pPr>
            <a:r>
              <a:rPr lang="en-US" sz="2800" u="sng" dirty="0" smtClean="0"/>
              <a:t>The </a:t>
            </a:r>
            <a:r>
              <a:rPr lang="en-US" sz="2800" u="sng" dirty="0" smtClean="0"/>
              <a:t>New Victories (Ch. 9-11)</a:t>
            </a:r>
          </a:p>
          <a:p>
            <a:pPr lvl="1"/>
            <a:r>
              <a:rPr lang="en-US" sz="2800" dirty="0" smtClean="0"/>
              <a:t>The time was now come to take the gospel to the gentiles </a:t>
            </a:r>
          </a:p>
          <a:p>
            <a:pPr marL="850392" lvl="1" indent="-457200">
              <a:buFont typeface="+mj-lt"/>
              <a:buAutoNum type="arabicPeriod"/>
            </a:pPr>
            <a:r>
              <a:rPr lang="en-US" sz="2800" b="1" i="1" dirty="0" smtClean="0"/>
              <a:t>A Gifted messenger for the Gentiles Saved </a:t>
            </a:r>
            <a:r>
              <a:rPr lang="en-US" sz="2800" dirty="0" smtClean="0"/>
              <a:t>(Ch. 9)</a:t>
            </a:r>
          </a:p>
          <a:p>
            <a:pPr lvl="2"/>
            <a:r>
              <a:rPr lang="en-US" sz="2800" dirty="0" smtClean="0"/>
              <a:t>The conversion of Saul to Paul </a:t>
            </a:r>
          </a:p>
          <a:p>
            <a:pPr lvl="1"/>
            <a:endParaRPr lang="en-US" dirty="0" smtClean="0"/>
          </a:p>
        </p:txBody>
      </p:sp>
    </p:spTree>
    <p:extLst>
      <p:ext uri="{BB962C8B-B14F-4D97-AF65-F5344CB8AC3E}">
        <p14:creationId xmlns:p14="http://schemas.microsoft.com/office/powerpoint/2010/main" val="2730132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Christocentric View</a:t>
            </a:r>
            <a:endParaRPr lang="en-US" dirty="0"/>
          </a:p>
        </p:txBody>
      </p:sp>
      <p:sp>
        <p:nvSpPr>
          <p:cNvPr id="3" name="Content Placeholder 2"/>
          <p:cNvSpPr>
            <a:spLocks noGrp="1"/>
          </p:cNvSpPr>
          <p:nvPr>
            <p:ph idx="1"/>
          </p:nvPr>
        </p:nvSpPr>
        <p:spPr/>
        <p:txBody>
          <a:bodyPr>
            <a:normAutofit/>
          </a:bodyPr>
          <a:lstStyle/>
          <a:p>
            <a:r>
              <a:rPr lang="en-US" sz="3200" dirty="0"/>
              <a:t>The </a:t>
            </a:r>
            <a:r>
              <a:rPr lang="en-US" sz="3200" dirty="0" smtClean="0"/>
              <a:t>New </a:t>
            </a:r>
            <a:r>
              <a:rPr lang="en-US" sz="3200" dirty="0"/>
              <a:t>Testament can be divided into 4 </a:t>
            </a:r>
            <a:r>
              <a:rPr lang="en-US" sz="3200" dirty="0" smtClean="0"/>
              <a:t>sections as well</a:t>
            </a:r>
            <a:endParaRPr lang="en-US" sz="3200" dirty="0"/>
          </a:p>
          <a:p>
            <a:pPr lvl="1"/>
            <a:r>
              <a:rPr lang="en-US" sz="2800" dirty="0" smtClean="0"/>
              <a:t>Gospels – Manifestation of Christ </a:t>
            </a:r>
          </a:p>
          <a:p>
            <a:pPr lvl="1"/>
            <a:r>
              <a:rPr lang="en-US" sz="2800" dirty="0" smtClean="0"/>
              <a:t>Acts – Propagation of Christ </a:t>
            </a:r>
          </a:p>
          <a:p>
            <a:pPr lvl="1"/>
            <a:r>
              <a:rPr lang="en-US" sz="2800" dirty="0" smtClean="0"/>
              <a:t>Epistles – Interpretation of Christ (and Application) </a:t>
            </a:r>
          </a:p>
          <a:p>
            <a:pPr lvl="1"/>
            <a:r>
              <a:rPr lang="en-US" sz="2800" dirty="0" smtClean="0"/>
              <a:t>Revelation  - Consummation of Christ </a:t>
            </a:r>
            <a:endParaRPr lang="en-US" sz="2800" dirty="0"/>
          </a:p>
        </p:txBody>
      </p:sp>
    </p:spTree>
    <p:extLst>
      <p:ext uri="{BB962C8B-B14F-4D97-AF65-F5344CB8AC3E}">
        <p14:creationId xmlns:p14="http://schemas.microsoft.com/office/powerpoint/2010/main" val="2108927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a:t>
            </a:r>
            <a:r>
              <a:rPr lang="en-US" sz="3200" dirty="0"/>
              <a:t>The </a:t>
            </a:r>
            <a:r>
              <a:rPr lang="en-US" sz="3200" dirty="0" smtClean="0"/>
              <a:t>Forward Emphasis:  Stephen </a:t>
            </a:r>
            <a:r>
              <a:rPr lang="en-US" sz="3200" dirty="0"/>
              <a:t>(Ch. </a:t>
            </a:r>
            <a:r>
              <a:rPr lang="en-US" sz="3200" dirty="0" smtClean="0"/>
              <a:t>6-12)</a:t>
            </a:r>
            <a:endParaRPr lang="en-US" sz="3200" dirty="0"/>
          </a:p>
        </p:txBody>
      </p:sp>
      <p:sp>
        <p:nvSpPr>
          <p:cNvPr id="3" name="Content Placeholder 2"/>
          <p:cNvSpPr>
            <a:spLocks noGrp="1"/>
          </p:cNvSpPr>
          <p:nvPr>
            <p:ph idx="1"/>
          </p:nvPr>
        </p:nvSpPr>
        <p:spPr/>
        <p:txBody>
          <a:bodyPr>
            <a:normAutofit lnSpcReduction="10000"/>
          </a:bodyPr>
          <a:lstStyle/>
          <a:p>
            <a:pPr lvl="2">
              <a:buClr>
                <a:srgbClr val="D2CB6C"/>
              </a:buClr>
            </a:pPr>
            <a:r>
              <a:rPr lang="en-US" sz="2600" dirty="0">
                <a:solidFill>
                  <a:srgbClr val="2F2B20"/>
                </a:solidFill>
              </a:rPr>
              <a:t>It was probably one of the most important events in the history of the church </a:t>
            </a:r>
            <a:endParaRPr lang="en-US" sz="2600" dirty="0" smtClean="0">
              <a:solidFill>
                <a:srgbClr val="2F2B20"/>
              </a:solidFill>
            </a:endParaRPr>
          </a:p>
          <a:p>
            <a:pPr lvl="2">
              <a:buClr>
                <a:srgbClr val="D2CB6C"/>
              </a:buClr>
            </a:pPr>
            <a:r>
              <a:rPr lang="en-US" sz="2600" dirty="0" smtClean="0">
                <a:solidFill>
                  <a:srgbClr val="2F2B20"/>
                </a:solidFill>
              </a:rPr>
              <a:t>He </a:t>
            </a:r>
            <a:r>
              <a:rPr lang="en-US" sz="2600" dirty="0">
                <a:solidFill>
                  <a:srgbClr val="2F2B20"/>
                </a:solidFill>
              </a:rPr>
              <a:t>was about 35 years of age when he was called</a:t>
            </a:r>
          </a:p>
          <a:p>
            <a:pPr lvl="2">
              <a:buClr>
                <a:srgbClr val="D2CB6C"/>
              </a:buClr>
            </a:pPr>
            <a:r>
              <a:rPr lang="en-US" sz="2600" dirty="0">
                <a:solidFill>
                  <a:srgbClr val="2F2B20"/>
                </a:solidFill>
              </a:rPr>
              <a:t>He was the man for the job</a:t>
            </a:r>
          </a:p>
          <a:p>
            <a:pPr lvl="3">
              <a:buClr>
                <a:srgbClr val="95A39D"/>
              </a:buClr>
            </a:pPr>
            <a:r>
              <a:rPr lang="en-US" sz="2600" dirty="0">
                <a:solidFill>
                  <a:srgbClr val="2F2B20"/>
                </a:solidFill>
              </a:rPr>
              <a:t>Jew by birth, breeding, and background</a:t>
            </a:r>
          </a:p>
          <a:p>
            <a:pPr lvl="3">
              <a:buClr>
                <a:srgbClr val="95A39D"/>
              </a:buClr>
            </a:pPr>
            <a:r>
              <a:rPr lang="en-US" sz="2600" dirty="0">
                <a:solidFill>
                  <a:srgbClr val="2F2B20"/>
                </a:solidFill>
              </a:rPr>
              <a:t>Greek by enlightenment and education </a:t>
            </a:r>
          </a:p>
          <a:p>
            <a:pPr lvl="3">
              <a:buClr>
                <a:srgbClr val="95A39D"/>
              </a:buClr>
            </a:pPr>
            <a:r>
              <a:rPr lang="en-US" sz="2600" dirty="0">
                <a:solidFill>
                  <a:srgbClr val="2F2B20"/>
                </a:solidFill>
              </a:rPr>
              <a:t>Roman by citizen </a:t>
            </a:r>
            <a:endParaRPr lang="en-US" sz="2600" dirty="0" smtClean="0"/>
          </a:p>
          <a:p>
            <a:pPr marL="850392" lvl="1" indent="-457200">
              <a:buAutoNum type="arabicPeriod" startAt="2"/>
            </a:pPr>
            <a:r>
              <a:rPr lang="en-US" sz="2600" b="1" i="1" dirty="0" smtClean="0"/>
              <a:t>A </a:t>
            </a:r>
            <a:r>
              <a:rPr lang="en-US" sz="2600" b="1" i="1" dirty="0" smtClean="0"/>
              <a:t>Good man of the Gentiles Saved (Ch. 10)</a:t>
            </a:r>
          </a:p>
          <a:p>
            <a:pPr lvl="2"/>
            <a:r>
              <a:rPr lang="en-US" sz="2600" dirty="0" smtClean="0"/>
              <a:t>Peter was sent to Caesarea to open the door of the church to the gentiles </a:t>
            </a:r>
          </a:p>
          <a:p>
            <a:pPr lvl="1"/>
            <a:endParaRPr lang="en-US" dirty="0" smtClean="0"/>
          </a:p>
        </p:txBody>
      </p:sp>
    </p:spTree>
    <p:extLst>
      <p:ext uri="{BB962C8B-B14F-4D97-AF65-F5344CB8AC3E}">
        <p14:creationId xmlns:p14="http://schemas.microsoft.com/office/powerpoint/2010/main" val="4072997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a:t>
            </a:r>
            <a:r>
              <a:rPr lang="en-US" sz="3200" dirty="0"/>
              <a:t>The </a:t>
            </a:r>
            <a:r>
              <a:rPr lang="en-US" sz="3200" dirty="0" smtClean="0"/>
              <a:t>Forward Emphasis:  Stephen </a:t>
            </a:r>
            <a:r>
              <a:rPr lang="en-US" sz="3200" dirty="0"/>
              <a:t>(Ch. </a:t>
            </a:r>
            <a:r>
              <a:rPr lang="en-US" sz="3200" dirty="0" smtClean="0"/>
              <a:t>6-12)</a:t>
            </a:r>
            <a:endParaRPr lang="en-US" sz="3200" dirty="0"/>
          </a:p>
        </p:txBody>
      </p:sp>
      <p:sp>
        <p:nvSpPr>
          <p:cNvPr id="3" name="Content Placeholder 2"/>
          <p:cNvSpPr>
            <a:spLocks noGrp="1"/>
          </p:cNvSpPr>
          <p:nvPr>
            <p:ph idx="1"/>
          </p:nvPr>
        </p:nvSpPr>
        <p:spPr/>
        <p:txBody>
          <a:bodyPr>
            <a:normAutofit/>
          </a:bodyPr>
          <a:lstStyle/>
          <a:p>
            <a:pPr lvl="2">
              <a:buClr>
                <a:srgbClr val="D2CB6C"/>
              </a:buClr>
            </a:pPr>
            <a:r>
              <a:rPr lang="en-US" sz="2600" dirty="0">
                <a:solidFill>
                  <a:srgbClr val="0070C0"/>
                </a:solidFill>
              </a:rPr>
              <a:t>(Act 10:14)  But Peter said, Not so, Lord; for I have never eaten any thing that is common or unclean.</a:t>
            </a:r>
          </a:p>
          <a:p>
            <a:pPr lvl="2">
              <a:buClr>
                <a:srgbClr val="D2CB6C"/>
              </a:buClr>
            </a:pPr>
            <a:r>
              <a:rPr lang="en-US" sz="2600" dirty="0">
                <a:solidFill>
                  <a:srgbClr val="2F2B20"/>
                </a:solidFill>
              </a:rPr>
              <a:t>He went to the house of Cornelius and he was saved </a:t>
            </a:r>
          </a:p>
          <a:p>
            <a:pPr lvl="2">
              <a:buClr>
                <a:srgbClr val="D2CB6C"/>
              </a:buClr>
            </a:pPr>
            <a:r>
              <a:rPr lang="en-US" sz="2600" dirty="0">
                <a:solidFill>
                  <a:srgbClr val="2F2B20"/>
                </a:solidFill>
              </a:rPr>
              <a:t>The gentiles entered the church </a:t>
            </a:r>
          </a:p>
          <a:p>
            <a:pPr lvl="1">
              <a:buClr>
                <a:srgbClr val="9CBEBD"/>
              </a:buClr>
            </a:pPr>
            <a:r>
              <a:rPr lang="en-US" sz="2600" dirty="0">
                <a:solidFill>
                  <a:srgbClr val="2F2B20"/>
                </a:solidFill>
              </a:rPr>
              <a:t>In the past 3 chapters we saw 3 people saved </a:t>
            </a:r>
          </a:p>
          <a:p>
            <a:pPr lvl="2">
              <a:buClr>
                <a:srgbClr val="D2CB6C"/>
              </a:buClr>
            </a:pPr>
            <a:r>
              <a:rPr lang="en-US" sz="2600" dirty="0">
                <a:solidFill>
                  <a:srgbClr val="2F2B20"/>
                </a:solidFill>
              </a:rPr>
              <a:t>Ch. 8 – a black man from Ethiopia (Ham)</a:t>
            </a:r>
          </a:p>
          <a:p>
            <a:pPr lvl="2">
              <a:buClr>
                <a:srgbClr val="D2CB6C"/>
              </a:buClr>
            </a:pPr>
            <a:r>
              <a:rPr lang="en-US" sz="2600" dirty="0">
                <a:solidFill>
                  <a:srgbClr val="2F2B20"/>
                </a:solidFill>
              </a:rPr>
              <a:t>Ch. 9 – a Jew named Saul of Tarsus (Shem)</a:t>
            </a:r>
          </a:p>
          <a:p>
            <a:pPr lvl="2">
              <a:buClr>
                <a:srgbClr val="D2CB6C"/>
              </a:buClr>
            </a:pPr>
            <a:r>
              <a:rPr lang="en-US" sz="2600" dirty="0">
                <a:solidFill>
                  <a:srgbClr val="2F2B20"/>
                </a:solidFill>
              </a:rPr>
              <a:t>Ch. 10 – a Roman named Cornelius (Japheth)</a:t>
            </a:r>
          </a:p>
          <a:p>
            <a:pPr marL="411480" lvl="1" indent="0">
              <a:buNone/>
            </a:pPr>
            <a:endParaRPr lang="en-US" dirty="0" smtClean="0"/>
          </a:p>
        </p:txBody>
      </p:sp>
    </p:spTree>
    <p:extLst>
      <p:ext uri="{BB962C8B-B14F-4D97-AF65-F5344CB8AC3E}">
        <p14:creationId xmlns:p14="http://schemas.microsoft.com/office/powerpoint/2010/main" val="2731838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a:t>
            </a:r>
            <a:r>
              <a:rPr lang="en-US" sz="3200" dirty="0"/>
              <a:t>The </a:t>
            </a:r>
            <a:r>
              <a:rPr lang="en-US" sz="3200" dirty="0" smtClean="0"/>
              <a:t>Forward Emphasis:  Stephen </a:t>
            </a:r>
            <a:r>
              <a:rPr lang="en-US" sz="3200" dirty="0"/>
              <a:t>(Ch. </a:t>
            </a:r>
            <a:r>
              <a:rPr lang="en-US" sz="3200" dirty="0" smtClean="0"/>
              <a:t>6-12)</a:t>
            </a:r>
            <a:endParaRPr lang="en-US" sz="3200" dirty="0"/>
          </a:p>
        </p:txBody>
      </p:sp>
      <p:sp>
        <p:nvSpPr>
          <p:cNvPr id="3" name="Content Placeholder 2"/>
          <p:cNvSpPr>
            <a:spLocks noGrp="1"/>
          </p:cNvSpPr>
          <p:nvPr>
            <p:ph idx="1"/>
          </p:nvPr>
        </p:nvSpPr>
        <p:spPr/>
        <p:txBody>
          <a:bodyPr>
            <a:noAutofit/>
          </a:bodyPr>
          <a:lstStyle/>
          <a:p>
            <a:pPr marL="850392" lvl="1" indent="-457200">
              <a:buAutoNum type="arabicPeriod" startAt="3"/>
            </a:pPr>
            <a:r>
              <a:rPr lang="en-US" sz="2600" b="1" i="1" dirty="0" smtClean="0"/>
              <a:t>A Great multitude of the Gentiles saved </a:t>
            </a:r>
          </a:p>
          <a:p>
            <a:pPr lvl="2"/>
            <a:r>
              <a:rPr lang="en-US" sz="2600" dirty="0" smtClean="0"/>
              <a:t>The scene moves north to Antioch </a:t>
            </a:r>
          </a:p>
          <a:p>
            <a:pPr lvl="2"/>
            <a:r>
              <a:rPr lang="en-US" sz="2600" dirty="0" smtClean="0"/>
              <a:t>Many, many gentiles were saved</a:t>
            </a:r>
          </a:p>
          <a:p>
            <a:pPr lvl="2"/>
            <a:r>
              <a:rPr lang="en-US" sz="2600" dirty="0" smtClean="0"/>
              <a:t>Antioch began to become the center of Christianity taking the focus away from Jerusalem </a:t>
            </a:r>
          </a:p>
          <a:p>
            <a:pPr marL="514350" indent="-514350">
              <a:buAutoNum type="alphaUcPeriod" startAt="3"/>
            </a:pPr>
            <a:r>
              <a:rPr lang="en-US" sz="2600" u="sng" dirty="0" smtClean="0"/>
              <a:t>New Violence (Ch. 12)</a:t>
            </a:r>
          </a:p>
          <a:p>
            <a:pPr marL="880110" lvl="1" indent="-514350"/>
            <a:r>
              <a:rPr lang="en-US" sz="2600" dirty="0" smtClean="0"/>
              <a:t>The scene shifts back to Jerusalem momentarily</a:t>
            </a:r>
          </a:p>
          <a:p>
            <a:pPr marL="880110" lvl="1" indent="-514350"/>
            <a:r>
              <a:rPr lang="en-US" sz="2600" dirty="0" smtClean="0"/>
              <a:t>Herod Agrippa I begins to persecute the Christian leaders</a:t>
            </a:r>
          </a:p>
        </p:txBody>
      </p:sp>
    </p:spTree>
    <p:extLst>
      <p:ext uri="{BB962C8B-B14F-4D97-AF65-F5344CB8AC3E}">
        <p14:creationId xmlns:p14="http://schemas.microsoft.com/office/powerpoint/2010/main" val="2865912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a:t>
            </a:r>
            <a:r>
              <a:rPr lang="en-US" sz="3200" dirty="0"/>
              <a:t>The </a:t>
            </a:r>
            <a:r>
              <a:rPr lang="en-US" sz="3200" dirty="0" smtClean="0"/>
              <a:t>Foreign Emphasis:  Saul </a:t>
            </a:r>
            <a:r>
              <a:rPr lang="en-US" sz="3200" dirty="0"/>
              <a:t>(Ch. </a:t>
            </a:r>
            <a:r>
              <a:rPr lang="en-US" sz="3200" dirty="0" smtClean="0"/>
              <a:t>13-28)</a:t>
            </a:r>
            <a:endParaRPr lang="en-US" sz="3200" dirty="0"/>
          </a:p>
        </p:txBody>
      </p:sp>
      <p:sp>
        <p:nvSpPr>
          <p:cNvPr id="3" name="Content Placeholder 2"/>
          <p:cNvSpPr>
            <a:spLocks noGrp="1"/>
          </p:cNvSpPr>
          <p:nvPr>
            <p:ph idx="1"/>
          </p:nvPr>
        </p:nvSpPr>
        <p:spPr/>
        <p:txBody>
          <a:bodyPr>
            <a:normAutofit/>
          </a:bodyPr>
          <a:lstStyle/>
          <a:p>
            <a:pPr marL="880110" lvl="1" indent="-514350">
              <a:buClr>
                <a:srgbClr val="9CBEBD"/>
              </a:buClr>
            </a:pPr>
            <a:r>
              <a:rPr lang="en-US" sz="2800" dirty="0">
                <a:solidFill>
                  <a:srgbClr val="2F2B20"/>
                </a:solidFill>
              </a:rPr>
              <a:t>James is martyred and Peter is imprisoned  </a:t>
            </a:r>
          </a:p>
          <a:p>
            <a:pPr marL="880110" lvl="1" indent="-514350">
              <a:buClr>
                <a:srgbClr val="9CBEBD"/>
              </a:buClr>
            </a:pPr>
            <a:r>
              <a:rPr lang="en-US" sz="2800" dirty="0">
                <a:solidFill>
                  <a:srgbClr val="2F2B20"/>
                </a:solidFill>
              </a:rPr>
              <a:t>God throws open the prison doors and sets Peter free</a:t>
            </a:r>
          </a:p>
          <a:p>
            <a:pPr marL="514350" indent="-514350">
              <a:buAutoNum type="alphaUcPeriod"/>
            </a:pPr>
            <a:r>
              <a:rPr lang="en-US" sz="2800" u="sng" dirty="0" smtClean="0"/>
              <a:t>Paul </a:t>
            </a:r>
            <a:r>
              <a:rPr lang="en-US" sz="2800" u="sng" dirty="0" smtClean="0"/>
              <a:t>the Pioneer (13:1-21:26)</a:t>
            </a:r>
          </a:p>
          <a:p>
            <a:pPr marL="880110" lvl="1" indent="-514350"/>
            <a:r>
              <a:rPr lang="en-US" sz="2800" dirty="0" smtClean="0"/>
              <a:t>When Paul was converted the church was restricted to Jerusalem, Judea, and Samaria </a:t>
            </a:r>
          </a:p>
          <a:p>
            <a:pPr marL="880110" lvl="1" indent="-514350"/>
            <a:r>
              <a:rPr lang="en-US" sz="2800" dirty="0" smtClean="0"/>
              <a:t>7 years later the church at Antioch sent Paul and Barnabas to the mission field to evangelize the “regions beyond</a:t>
            </a:r>
            <a:r>
              <a:rPr lang="en-US" sz="2800" dirty="0" smtClean="0"/>
              <a:t>”</a:t>
            </a:r>
            <a:endParaRPr lang="en-US" sz="2800" dirty="0" smtClean="0"/>
          </a:p>
        </p:txBody>
      </p:sp>
    </p:spTree>
    <p:extLst>
      <p:ext uri="{BB962C8B-B14F-4D97-AF65-F5344CB8AC3E}">
        <p14:creationId xmlns:p14="http://schemas.microsoft.com/office/powerpoint/2010/main" val="3998554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a:t>
            </a:r>
            <a:r>
              <a:rPr lang="en-US" sz="3200" dirty="0"/>
              <a:t>The </a:t>
            </a:r>
            <a:r>
              <a:rPr lang="en-US" sz="3200" dirty="0" smtClean="0"/>
              <a:t>Foreign Emphasis:  Saul </a:t>
            </a:r>
            <a:r>
              <a:rPr lang="en-US" sz="3200" dirty="0"/>
              <a:t>(Ch. </a:t>
            </a:r>
            <a:r>
              <a:rPr lang="en-US" sz="3200" dirty="0" smtClean="0"/>
              <a:t>13-28)</a:t>
            </a:r>
            <a:endParaRPr lang="en-US" sz="3200" dirty="0"/>
          </a:p>
        </p:txBody>
      </p:sp>
      <p:sp>
        <p:nvSpPr>
          <p:cNvPr id="3" name="Content Placeholder 2"/>
          <p:cNvSpPr>
            <a:spLocks noGrp="1"/>
          </p:cNvSpPr>
          <p:nvPr>
            <p:ph idx="1"/>
          </p:nvPr>
        </p:nvSpPr>
        <p:spPr>
          <a:xfrm>
            <a:off x="152400" y="1905000"/>
            <a:ext cx="8229600" cy="4617720"/>
          </a:xfrm>
        </p:spPr>
        <p:txBody>
          <a:bodyPr>
            <a:noAutofit/>
          </a:bodyPr>
          <a:lstStyle/>
          <a:p>
            <a:pPr marL="880110" lvl="1" indent="-514350">
              <a:buClr>
                <a:srgbClr val="9CBEBD"/>
              </a:buClr>
            </a:pPr>
            <a:r>
              <a:rPr lang="en-US" sz="2600" dirty="0">
                <a:solidFill>
                  <a:srgbClr val="2F2B20"/>
                </a:solidFill>
              </a:rPr>
              <a:t>Over the next 14 years Paul went on 3 missionary journeys with 3 different emphasis </a:t>
            </a:r>
          </a:p>
          <a:p>
            <a:pPr marL="822960" lvl="1" indent="-457200">
              <a:buClr>
                <a:srgbClr val="9CBEBD"/>
              </a:buClr>
              <a:buFont typeface="Arial" pitchFamily="34" charset="0"/>
              <a:buAutoNum type="arabicPeriod"/>
            </a:pPr>
            <a:r>
              <a:rPr lang="en-US" sz="2600" b="1" i="1" dirty="0">
                <a:solidFill>
                  <a:srgbClr val="2F2B20"/>
                </a:solidFill>
              </a:rPr>
              <a:t>Exploration: Paul’s first missionary journey (13-15:35)</a:t>
            </a:r>
          </a:p>
          <a:p>
            <a:pPr marL="1097280" lvl="2" indent="-457200">
              <a:buClr>
                <a:srgbClr val="D2CB6C"/>
              </a:buClr>
            </a:pPr>
            <a:r>
              <a:rPr lang="en-US" sz="2600" dirty="0">
                <a:solidFill>
                  <a:srgbClr val="2F2B20"/>
                </a:solidFill>
              </a:rPr>
              <a:t>Paul was the greatest missionary of all times </a:t>
            </a:r>
            <a:endParaRPr lang="en-US" sz="2600" dirty="0" smtClean="0"/>
          </a:p>
          <a:p>
            <a:pPr marL="1097280" lvl="2" indent="-457200"/>
            <a:r>
              <a:rPr lang="en-US" sz="2600" dirty="0" smtClean="0"/>
              <a:t>Barnabas </a:t>
            </a:r>
            <a:r>
              <a:rPr lang="en-US" sz="2600" dirty="0" smtClean="0"/>
              <a:t>first took the lead as they went to Cyprus </a:t>
            </a:r>
          </a:p>
          <a:p>
            <a:pPr marL="1097280" lvl="2" indent="-457200"/>
            <a:r>
              <a:rPr lang="en-US" sz="2600" dirty="0" smtClean="0"/>
              <a:t>Paul then took the lead as they went to Asia Minor (modern day Turkey)</a:t>
            </a:r>
          </a:p>
          <a:p>
            <a:pPr marL="1097280" lvl="2" indent="-457200"/>
            <a:r>
              <a:rPr lang="en-US" sz="2600" dirty="0" smtClean="0"/>
              <a:t>Then into Galatia where a number of churches were established </a:t>
            </a:r>
          </a:p>
        </p:txBody>
      </p:sp>
    </p:spTree>
    <p:extLst>
      <p:ext uri="{BB962C8B-B14F-4D97-AF65-F5344CB8AC3E}">
        <p14:creationId xmlns:p14="http://schemas.microsoft.com/office/powerpoint/2010/main" val="1598572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a:t>
            </a:r>
            <a:r>
              <a:rPr lang="en-US" sz="3200" dirty="0"/>
              <a:t>The </a:t>
            </a:r>
            <a:r>
              <a:rPr lang="en-US" sz="3200" dirty="0" smtClean="0"/>
              <a:t>Foreign Emphasis:  Saul </a:t>
            </a:r>
            <a:r>
              <a:rPr lang="en-US" sz="3200" dirty="0"/>
              <a:t>(Ch. </a:t>
            </a:r>
            <a:r>
              <a:rPr lang="en-US" sz="3200" dirty="0" smtClean="0"/>
              <a:t>13-28)</a:t>
            </a:r>
            <a:endParaRPr lang="en-US" sz="3200" dirty="0"/>
          </a:p>
        </p:txBody>
      </p:sp>
      <p:sp>
        <p:nvSpPr>
          <p:cNvPr id="3" name="Content Placeholder 2"/>
          <p:cNvSpPr>
            <a:spLocks noGrp="1"/>
          </p:cNvSpPr>
          <p:nvPr>
            <p:ph idx="1"/>
          </p:nvPr>
        </p:nvSpPr>
        <p:spPr>
          <a:xfrm>
            <a:off x="0" y="1905000"/>
            <a:ext cx="8229600" cy="4617720"/>
          </a:xfrm>
        </p:spPr>
        <p:txBody>
          <a:bodyPr>
            <a:noAutofit/>
          </a:bodyPr>
          <a:lstStyle/>
          <a:p>
            <a:pPr marL="1097280" lvl="2" indent="-457200">
              <a:buClr>
                <a:srgbClr val="D2CB6C"/>
              </a:buClr>
            </a:pPr>
            <a:r>
              <a:rPr lang="en-US" sz="2800" dirty="0">
                <a:solidFill>
                  <a:srgbClr val="2F2B20"/>
                </a:solidFill>
              </a:rPr>
              <a:t>The problems encountered were typical of all pioneer missionary work </a:t>
            </a:r>
            <a:endParaRPr lang="en-US" sz="2800" dirty="0" smtClean="0">
              <a:solidFill>
                <a:srgbClr val="2F2B20"/>
              </a:solidFill>
            </a:endParaRPr>
          </a:p>
          <a:p>
            <a:pPr marL="1097280" lvl="2" indent="-457200">
              <a:buClr>
                <a:srgbClr val="D2CB6C"/>
              </a:buClr>
            </a:pPr>
            <a:r>
              <a:rPr lang="en-US" sz="2800" dirty="0" smtClean="0">
                <a:solidFill>
                  <a:srgbClr val="2F2B20"/>
                </a:solidFill>
              </a:rPr>
              <a:t>They </a:t>
            </a:r>
            <a:r>
              <a:rPr lang="en-US" sz="2800" dirty="0">
                <a:solidFill>
                  <a:srgbClr val="2F2B20"/>
                </a:solidFill>
              </a:rPr>
              <a:t>then returned to Antioch and found the church in turmoil because the Jewish teachers were requiring the Gentile converts to be circumcised and keep the law of Moses </a:t>
            </a:r>
          </a:p>
          <a:p>
            <a:pPr marL="1097280" lvl="2" indent="-457200">
              <a:buClr>
                <a:srgbClr val="D2CB6C"/>
              </a:buClr>
            </a:pPr>
            <a:r>
              <a:rPr lang="en-US" sz="2800" dirty="0">
                <a:solidFill>
                  <a:srgbClr val="2F2B20"/>
                </a:solidFill>
              </a:rPr>
              <a:t>Paul and Barnabas went to Jerusalem to settle the issue at a conference </a:t>
            </a:r>
          </a:p>
        </p:txBody>
      </p:sp>
    </p:spTree>
    <p:extLst>
      <p:ext uri="{BB962C8B-B14F-4D97-AF65-F5344CB8AC3E}">
        <p14:creationId xmlns:p14="http://schemas.microsoft.com/office/powerpoint/2010/main" val="2254701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a:t>
            </a:r>
            <a:r>
              <a:rPr lang="en-US" sz="3200" dirty="0"/>
              <a:t>The </a:t>
            </a:r>
            <a:r>
              <a:rPr lang="en-US" sz="3200" dirty="0" smtClean="0"/>
              <a:t>Foreign Emphasis:  Saul </a:t>
            </a:r>
            <a:r>
              <a:rPr lang="en-US" sz="3200" dirty="0"/>
              <a:t>(Ch. </a:t>
            </a:r>
            <a:r>
              <a:rPr lang="en-US" sz="3200" dirty="0" smtClean="0"/>
              <a:t>13-28)</a:t>
            </a:r>
            <a:endParaRPr lang="en-US" sz="3200" dirty="0"/>
          </a:p>
        </p:txBody>
      </p:sp>
      <p:sp>
        <p:nvSpPr>
          <p:cNvPr id="3" name="Content Placeholder 2"/>
          <p:cNvSpPr>
            <a:spLocks noGrp="1"/>
          </p:cNvSpPr>
          <p:nvPr>
            <p:ph idx="1"/>
          </p:nvPr>
        </p:nvSpPr>
        <p:spPr>
          <a:xfrm>
            <a:off x="228600" y="1905000"/>
            <a:ext cx="8229600" cy="4617720"/>
          </a:xfrm>
        </p:spPr>
        <p:txBody>
          <a:bodyPr>
            <a:noAutofit/>
          </a:bodyPr>
          <a:lstStyle/>
          <a:p>
            <a:pPr marL="1097280" lvl="2" indent="-457200"/>
            <a:r>
              <a:rPr lang="en-US" sz="2800" dirty="0" smtClean="0"/>
              <a:t>Fighting </a:t>
            </a:r>
            <a:r>
              <a:rPr lang="en-US" sz="2800" dirty="0" smtClean="0"/>
              <a:t>the government, idolatry, superstition, hostile religion, persecution</a:t>
            </a:r>
          </a:p>
          <a:p>
            <a:pPr marL="880110" lvl="1" indent="-514350">
              <a:buAutoNum type="arabicPeriod" startAt="2"/>
            </a:pPr>
            <a:r>
              <a:rPr lang="en-US" sz="2800" b="1" i="1" dirty="0" smtClean="0"/>
              <a:t>Expansion:  Paul’s second missionary journey (15:36-18:22)</a:t>
            </a:r>
          </a:p>
          <a:p>
            <a:pPr marL="1154430" lvl="2" indent="-514350"/>
            <a:r>
              <a:rPr lang="en-US" sz="2800" dirty="0" smtClean="0"/>
              <a:t>It began on a sad note</a:t>
            </a:r>
          </a:p>
          <a:p>
            <a:pPr marL="1154430" lvl="2" indent="-514350"/>
            <a:r>
              <a:rPr lang="en-US" sz="2800" dirty="0" smtClean="0"/>
              <a:t>He and Barnabas got in a fight over John Mark who had deserted them on their 1</a:t>
            </a:r>
            <a:r>
              <a:rPr lang="en-US" sz="2800" baseline="30000" dirty="0" smtClean="0"/>
              <a:t>st</a:t>
            </a:r>
            <a:r>
              <a:rPr lang="en-US" sz="2800" dirty="0" smtClean="0"/>
              <a:t> missionary journey</a:t>
            </a:r>
          </a:p>
          <a:p>
            <a:pPr marL="1154430" lvl="2" indent="-514350"/>
            <a:r>
              <a:rPr lang="en-US" sz="2800" dirty="0" smtClean="0"/>
              <a:t>Paul took Silas with him and began to visit the churches that they founded on their 1</a:t>
            </a:r>
            <a:r>
              <a:rPr lang="en-US" sz="2800" baseline="30000" dirty="0" smtClean="0"/>
              <a:t>st</a:t>
            </a:r>
            <a:r>
              <a:rPr lang="en-US" sz="2800" dirty="0" smtClean="0"/>
              <a:t> journey</a:t>
            </a:r>
          </a:p>
          <a:p>
            <a:pPr marL="1154430" lvl="2" indent="-514350"/>
            <a:endParaRPr lang="en-US" sz="2500" dirty="0" smtClean="0"/>
          </a:p>
        </p:txBody>
      </p:sp>
    </p:spTree>
    <p:extLst>
      <p:ext uri="{BB962C8B-B14F-4D97-AF65-F5344CB8AC3E}">
        <p14:creationId xmlns:p14="http://schemas.microsoft.com/office/powerpoint/2010/main" val="2550663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a:t>
            </a:r>
            <a:r>
              <a:rPr lang="en-US" sz="3200" dirty="0"/>
              <a:t>The </a:t>
            </a:r>
            <a:r>
              <a:rPr lang="en-US" sz="3200" dirty="0" smtClean="0"/>
              <a:t>Foreign Emphasis:  Saul </a:t>
            </a:r>
            <a:r>
              <a:rPr lang="en-US" sz="3200" dirty="0"/>
              <a:t>(Ch. </a:t>
            </a:r>
            <a:r>
              <a:rPr lang="en-US" sz="3200" dirty="0" smtClean="0"/>
              <a:t>13-28)</a:t>
            </a:r>
            <a:endParaRPr lang="en-US" sz="3200" dirty="0"/>
          </a:p>
        </p:txBody>
      </p:sp>
      <p:sp>
        <p:nvSpPr>
          <p:cNvPr id="3" name="Content Placeholder 2"/>
          <p:cNvSpPr>
            <a:spLocks noGrp="1"/>
          </p:cNvSpPr>
          <p:nvPr>
            <p:ph idx="1"/>
          </p:nvPr>
        </p:nvSpPr>
        <p:spPr>
          <a:xfrm>
            <a:off x="228600" y="1905000"/>
            <a:ext cx="8229600" cy="4617720"/>
          </a:xfrm>
        </p:spPr>
        <p:txBody>
          <a:bodyPr>
            <a:noAutofit/>
          </a:bodyPr>
          <a:lstStyle/>
          <a:p>
            <a:pPr marL="1097280" lvl="2" indent="-457200"/>
            <a:r>
              <a:rPr lang="en-US" sz="3200" dirty="0" smtClean="0"/>
              <a:t>They then went further westward to Troas and received the “Macedonian call”</a:t>
            </a:r>
          </a:p>
          <a:p>
            <a:pPr marL="1097280" lvl="2" indent="-457200"/>
            <a:r>
              <a:rPr lang="en-US" sz="3200" dirty="0" smtClean="0"/>
              <a:t>The gospel then reached to Europe </a:t>
            </a:r>
          </a:p>
          <a:p>
            <a:pPr marL="1097280" lvl="2" indent="-457200"/>
            <a:r>
              <a:rPr lang="en-US" sz="3200" dirty="0" smtClean="0"/>
              <a:t>Churches founded in Macedonia and Greece</a:t>
            </a:r>
          </a:p>
          <a:p>
            <a:pPr marL="1371600" lvl="3" indent="-457200"/>
            <a:r>
              <a:rPr lang="en-US" sz="3200" dirty="0" smtClean="0"/>
              <a:t>Philippi, Thessalonica, Berea, Corinth </a:t>
            </a:r>
          </a:p>
          <a:p>
            <a:pPr marL="1097280" lvl="2" indent="-457200"/>
            <a:r>
              <a:rPr lang="en-US" sz="3200" dirty="0" smtClean="0"/>
              <a:t>Then he went back through Ephesus on his way back to Jerusalem </a:t>
            </a:r>
          </a:p>
        </p:txBody>
      </p:sp>
    </p:spTree>
    <p:extLst>
      <p:ext uri="{BB962C8B-B14F-4D97-AF65-F5344CB8AC3E}">
        <p14:creationId xmlns:p14="http://schemas.microsoft.com/office/powerpoint/2010/main" val="4239434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III. The Foreign Emphasis:  Saul (Ch. 13-28)</a:t>
            </a:r>
          </a:p>
        </p:txBody>
      </p:sp>
      <p:sp>
        <p:nvSpPr>
          <p:cNvPr id="3" name="Content Placeholder 2"/>
          <p:cNvSpPr>
            <a:spLocks noGrp="1"/>
          </p:cNvSpPr>
          <p:nvPr>
            <p:ph idx="1"/>
          </p:nvPr>
        </p:nvSpPr>
        <p:spPr/>
        <p:txBody>
          <a:bodyPr>
            <a:normAutofit/>
          </a:bodyPr>
          <a:lstStyle/>
          <a:p>
            <a:pPr marL="1097280" lvl="2" indent="-457200">
              <a:buClr>
                <a:srgbClr val="D2CB6C"/>
              </a:buClr>
            </a:pPr>
            <a:r>
              <a:rPr lang="en-US" sz="2400" dirty="0">
                <a:solidFill>
                  <a:srgbClr val="2F2B20"/>
                </a:solidFill>
              </a:rPr>
              <a:t>The experience of the 2</a:t>
            </a:r>
            <a:r>
              <a:rPr lang="en-US" sz="2400" baseline="30000" dirty="0">
                <a:solidFill>
                  <a:srgbClr val="2F2B20"/>
                </a:solidFill>
              </a:rPr>
              <a:t>nd</a:t>
            </a:r>
            <a:r>
              <a:rPr lang="en-US" sz="2400" dirty="0">
                <a:solidFill>
                  <a:srgbClr val="2F2B20"/>
                </a:solidFill>
              </a:rPr>
              <a:t> journey are similar to all missionary work relating to the expansion of existing work</a:t>
            </a:r>
          </a:p>
          <a:p>
            <a:pPr marL="1097280" lvl="2" indent="-457200">
              <a:buClr>
                <a:srgbClr val="D2CB6C"/>
              </a:buClr>
            </a:pPr>
            <a:r>
              <a:rPr lang="en-US" sz="2400" dirty="0">
                <a:solidFill>
                  <a:srgbClr val="2F2B20"/>
                </a:solidFill>
              </a:rPr>
              <a:t>Church planting, challenging unbelief, “going back over ground plowed and panted before, but not tarrying there</a:t>
            </a:r>
            <a:r>
              <a:rPr lang="en-US" sz="2400" dirty="0" smtClean="0">
                <a:solidFill>
                  <a:srgbClr val="2F2B20"/>
                </a:solidFill>
              </a:rPr>
              <a:t>”</a:t>
            </a:r>
            <a:endParaRPr lang="en-US" sz="2400" dirty="0" smtClean="0"/>
          </a:p>
          <a:p>
            <a:pPr marL="850392" lvl="1" indent="-457200">
              <a:buAutoNum type="arabicPeriod" startAt="3"/>
            </a:pPr>
            <a:r>
              <a:rPr lang="en-US" sz="2400" b="1" i="1" dirty="0" smtClean="0"/>
              <a:t>Exhortation</a:t>
            </a:r>
            <a:r>
              <a:rPr lang="en-US" sz="2400" b="1" i="1" dirty="0" smtClean="0"/>
              <a:t>: Paul’s 3</a:t>
            </a:r>
            <a:r>
              <a:rPr lang="en-US" sz="2400" b="1" i="1" baseline="30000" dirty="0" smtClean="0"/>
              <a:t>rd</a:t>
            </a:r>
            <a:r>
              <a:rPr lang="en-US" sz="2400" b="1" i="1" dirty="0" smtClean="0"/>
              <a:t> missionary Journey (18:23-21:26)</a:t>
            </a:r>
          </a:p>
          <a:p>
            <a:pPr lvl="2"/>
            <a:r>
              <a:rPr lang="en-US" sz="2400" dirty="0" smtClean="0"/>
              <a:t>Was mostly teaching, establishing, and exhorting the churched founded before</a:t>
            </a:r>
          </a:p>
          <a:p>
            <a:pPr lvl="2"/>
            <a:r>
              <a:rPr lang="en-US" sz="2400" dirty="0" smtClean="0"/>
              <a:t>Except for his stay at Ephesus, which was one of the most important churched founded </a:t>
            </a:r>
          </a:p>
        </p:txBody>
      </p:sp>
    </p:spTree>
    <p:extLst>
      <p:ext uri="{BB962C8B-B14F-4D97-AF65-F5344CB8AC3E}">
        <p14:creationId xmlns:p14="http://schemas.microsoft.com/office/powerpoint/2010/main" val="3673980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III. The Foreign Emphasis:  Saul (Ch. 13-28)</a:t>
            </a:r>
          </a:p>
        </p:txBody>
      </p:sp>
      <p:sp>
        <p:nvSpPr>
          <p:cNvPr id="3" name="Content Placeholder 2"/>
          <p:cNvSpPr>
            <a:spLocks noGrp="1"/>
          </p:cNvSpPr>
          <p:nvPr>
            <p:ph idx="1"/>
          </p:nvPr>
        </p:nvSpPr>
        <p:spPr/>
        <p:txBody>
          <a:bodyPr>
            <a:noAutofit/>
          </a:bodyPr>
          <a:lstStyle/>
          <a:p>
            <a:pPr lvl="2">
              <a:buClr>
                <a:srgbClr val="D2CB6C"/>
              </a:buClr>
            </a:pPr>
            <a:r>
              <a:rPr lang="en-US" sz="2600" dirty="0">
                <a:solidFill>
                  <a:srgbClr val="2F2B20"/>
                </a:solidFill>
              </a:rPr>
              <a:t>He had traveled over 5,580 miles on foot, 6,770 miles by sea </a:t>
            </a:r>
          </a:p>
          <a:p>
            <a:pPr lvl="2">
              <a:buClr>
                <a:srgbClr val="D2CB6C"/>
              </a:buClr>
            </a:pPr>
            <a:r>
              <a:rPr lang="en-US" sz="2600" dirty="0">
                <a:solidFill>
                  <a:srgbClr val="2F2B20"/>
                </a:solidFill>
              </a:rPr>
              <a:t>He had covered over 12,350 miles telling people about Jesus the entire time </a:t>
            </a:r>
          </a:p>
          <a:p>
            <a:pPr marL="514350" lvl="0" indent="-514350">
              <a:buClr>
                <a:srgbClr val="A9A57C"/>
              </a:buClr>
              <a:buFont typeface="Arial" pitchFamily="34" charset="0"/>
              <a:buAutoNum type="alphaUcPeriod" startAt="2"/>
            </a:pPr>
            <a:r>
              <a:rPr lang="en-US" sz="2600" u="sng" dirty="0">
                <a:solidFill>
                  <a:srgbClr val="2F2B20"/>
                </a:solidFill>
              </a:rPr>
              <a:t>Paul the Prisoner (12:27-28:31)</a:t>
            </a:r>
          </a:p>
          <a:p>
            <a:pPr marL="822960" lvl="1" indent="-457200">
              <a:buClr>
                <a:srgbClr val="9CBEBD"/>
              </a:buClr>
              <a:buFont typeface="Arial" pitchFamily="34" charset="0"/>
              <a:buAutoNum type="arabicPeriod"/>
            </a:pPr>
            <a:r>
              <a:rPr lang="en-US" sz="2600" dirty="0">
                <a:solidFill>
                  <a:srgbClr val="2F2B20"/>
                </a:solidFill>
              </a:rPr>
              <a:t>His Treatment as a Prisoner (21:27-23:25)</a:t>
            </a:r>
          </a:p>
          <a:p>
            <a:pPr marL="1097280" lvl="2" indent="-457200">
              <a:buClr>
                <a:srgbClr val="D2CB6C"/>
              </a:buClr>
            </a:pPr>
            <a:r>
              <a:rPr lang="en-US" sz="2600" dirty="0">
                <a:solidFill>
                  <a:srgbClr val="2F2B20"/>
                </a:solidFill>
              </a:rPr>
              <a:t>When he returned to Jerusalem he was shortly thereafter taken into custody by Roman </a:t>
            </a:r>
            <a:r>
              <a:rPr lang="en-US" sz="2600" dirty="0" smtClean="0">
                <a:solidFill>
                  <a:srgbClr val="2F2B20"/>
                </a:solidFill>
              </a:rPr>
              <a:t>authorities</a:t>
            </a:r>
            <a:endParaRPr lang="en-US" sz="2600" dirty="0" smtClean="0"/>
          </a:p>
          <a:p>
            <a:pPr marL="1097280" lvl="2" indent="-457200"/>
            <a:r>
              <a:rPr lang="en-US" sz="2600" dirty="0" smtClean="0"/>
              <a:t>His </a:t>
            </a:r>
            <a:r>
              <a:rPr lang="en-US" sz="2600" dirty="0" smtClean="0"/>
              <a:t>long imprisonment began – first at Caesarea and then in Rome </a:t>
            </a:r>
            <a:endParaRPr lang="en-US" sz="2600" dirty="0"/>
          </a:p>
        </p:txBody>
      </p:sp>
    </p:spTree>
    <p:extLst>
      <p:ext uri="{BB962C8B-B14F-4D97-AF65-F5344CB8AC3E}">
        <p14:creationId xmlns:p14="http://schemas.microsoft.com/office/powerpoint/2010/main" val="4078006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a:xfrm>
            <a:off x="457200" y="1600200"/>
            <a:ext cx="7620000" cy="4953000"/>
          </a:xfrm>
        </p:spPr>
        <p:txBody>
          <a:bodyPr>
            <a:normAutofit fontScale="92500" lnSpcReduction="10000"/>
          </a:bodyPr>
          <a:lstStyle/>
          <a:p>
            <a:r>
              <a:rPr lang="en-US" sz="2800" dirty="0" smtClean="0"/>
              <a:t>The apostolic period lasted 70 years – 30AD to 100AD</a:t>
            </a:r>
          </a:p>
          <a:p>
            <a:r>
              <a:rPr lang="en-US" sz="2800" dirty="0" smtClean="0"/>
              <a:t>“nowhere, in all of history do we find such a momentous generation”</a:t>
            </a:r>
          </a:p>
          <a:p>
            <a:pPr lvl="1"/>
            <a:r>
              <a:rPr lang="en-US" sz="2800" dirty="0" smtClean="0"/>
              <a:t>Judaism was rendered obsolete</a:t>
            </a:r>
          </a:p>
          <a:p>
            <a:pPr lvl="1"/>
            <a:r>
              <a:rPr lang="en-US" sz="2800" dirty="0" smtClean="0"/>
              <a:t>The temple was destroyed</a:t>
            </a:r>
          </a:p>
          <a:p>
            <a:pPr lvl="1"/>
            <a:r>
              <a:rPr lang="en-US" sz="2800" dirty="0" smtClean="0"/>
              <a:t>The people were scattered</a:t>
            </a:r>
          </a:p>
          <a:p>
            <a:pPr lvl="1"/>
            <a:r>
              <a:rPr lang="en-US" sz="2800" dirty="0" smtClean="0"/>
              <a:t>Christianity arose </a:t>
            </a:r>
          </a:p>
          <a:p>
            <a:pPr lvl="1"/>
            <a:r>
              <a:rPr lang="en-US" sz="2800" dirty="0" smtClean="0"/>
              <a:t>27 books of the Bible were </a:t>
            </a:r>
            <a:r>
              <a:rPr lang="en-US" sz="2800" dirty="0" smtClean="0"/>
              <a:t>written</a:t>
            </a:r>
          </a:p>
          <a:p>
            <a:r>
              <a:rPr lang="en-US" sz="3000" dirty="0" smtClean="0"/>
              <a:t>The book of Acts covers about 30 years of this period</a:t>
            </a:r>
            <a:endParaRPr lang="en-US" sz="3000" dirty="0" smtClean="0"/>
          </a:p>
          <a:p>
            <a:pPr marL="0" indent="0">
              <a:buNone/>
            </a:pPr>
            <a:endParaRPr lang="en-US" dirty="0" smtClean="0"/>
          </a:p>
          <a:p>
            <a:pPr lvl="1"/>
            <a:endParaRPr lang="en-US" dirty="0"/>
          </a:p>
        </p:txBody>
      </p:sp>
    </p:spTree>
    <p:extLst>
      <p:ext uri="{BB962C8B-B14F-4D97-AF65-F5344CB8AC3E}">
        <p14:creationId xmlns:p14="http://schemas.microsoft.com/office/powerpoint/2010/main" val="1453894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III. The Foreign Emphasis:  Saul (Ch. 13-28)</a:t>
            </a:r>
          </a:p>
        </p:txBody>
      </p:sp>
      <p:sp>
        <p:nvSpPr>
          <p:cNvPr id="3" name="Content Placeholder 2"/>
          <p:cNvSpPr>
            <a:spLocks noGrp="1"/>
          </p:cNvSpPr>
          <p:nvPr>
            <p:ph idx="1"/>
          </p:nvPr>
        </p:nvSpPr>
        <p:spPr/>
        <p:txBody>
          <a:bodyPr>
            <a:normAutofit/>
          </a:bodyPr>
          <a:lstStyle/>
          <a:p>
            <a:pPr marL="822960" lvl="1" indent="-457200">
              <a:buAutoNum type="arabicPeriod" startAt="2"/>
            </a:pPr>
            <a:r>
              <a:rPr lang="en-US" sz="2800" b="1" i="1" dirty="0" smtClean="0"/>
              <a:t>His </a:t>
            </a:r>
            <a:r>
              <a:rPr lang="en-US" sz="2800" b="1" i="1" dirty="0" smtClean="0"/>
              <a:t>Triumphs as a Prisoner (Ch. 24-26)</a:t>
            </a:r>
          </a:p>
          <a:p>
            <a:pPr marL="1097280" lvl="2" indent="-457200"/>
            <a:r>
              <a:rPr lang="en-US" sz="2800" dirty="0" smtClean="0"/>
              <a:t>While imprisoned in Caesarea he testified before Felix and Festus</a:t>
            </a:r>
          </a:p>
          <a:p>
            <a:pPr marL="1097280" lvl="2" indent="-457200"/>
            <a:r>
              <a:rPr lang="en-US" sz="2800" dirty="0" smtClean="0"/>
              <a:t>Paul appeals his case to Caesar </a:t>
            </a:r>
          </a:p>
          <a:p>
            <a:pPr marL="822960" lvl="1" indent="-457200">
              <a:buAutoNum type="arabicPeriod" startAt="3"/>
            </a:pPr>
            <a:r>
              <a:rPr lang="en-US" sz="2800" b="1" i="1" dirty="0" smtClean="0"/>
              <a:t>His Travels as a Prisoner (Ch. 27-28)</a:t>
            </a:r>
          </a:p>
          <a:p>
            <a:pPr marL="1097280" lvl="2" indent="-457200"/>
            <a:r>
              <a:rPr lang="en-US" sz="2800" dirty="0" smtClean="0"/>
              <a:t>His trip to Rome was an exciting journey</a:t>
            </a:r>
          </a:p>
          <a:p>
            <a:pPr marL="1097280" lvl="2" indent="-457200"/>
            <a:r>
              <a:rPr lang="en-US" sz="2800" dirty="0" smtClean="0"/>
              <a:t>Once in Rome he began witnessing immediately to the Roman Jews </a:t>
            </a:r>
          </a:p>
          <a:p>
            <a:pPr marL="1097280" lvl="2" indent="-457200"/>
            <a:endParaRPr lang="en-US" dirty="0" smtClean="0"/>
          </a:p>
        </p:txBody>
      </p:sp>
    </p:spTree>
    <p:extLst>
      <p:ext uri="{BB962C8B-B14F-4D97-AF65-F5344CB8AC3E}">
        <p14:creationId xmlns:p14="http://schemas.microsoft.com/office/powerpoint/2010/main" val="25135908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III. The Foreign Emphasis:  Saul (Ch. 13-28)</a:t>
            </a:r>
          </a:p>
        </p:txBody>
      </p:sp>
      <p:sp>
        <p:nvSpPr>
          <p:cNvPr id="3" name="Content Placeholder 2"/>
          <p:cNvSpPr>
            <a:spLocks noGrp="1"/>
          </p:cNvSpPr>
          <p:nvPr>
            <p:ph idx="1"/>
          </p:nvPr>
        </p:nvSpPr>
        <p:spPr/>
        <p:txBody>
          <a:bodyPr>
            <a:noAutofit/>
          </a:bodyPr>
          <a:lstStyle/>
          <a:p>
            <a:pPr marL="708660" lvl="1" indent="-342900"/>
            <a:r>
              <a:rPr lang="en-US" sz="2400" dirty="0" smtClean="0"/>
              <a:t>Satan could not stop Paul form </a:t>
            </a:r>
            <a:r>
              <a:rPr lang="en-US" sz="2400" b="1" u="sng" dirty="0" smtClean="0"/>
              <a:t>witnessing </a:t>
            </a:r>
          </a:p>
          <a:p>
            <a:pPr marL="708660" lvl="1" indent="-342900"/>
            <a:r>
              <a:rPr lang="en-US" sz="2400" dirty="0" smtClean="0"/>
              <a:t>He witnessed as boldly as a prisoner as he ever did as a pioneer </a:t>
            </a:r>
          </a:p>
          <a:p>
            <a:pPr marL="708660" lvl="1" indent="-342900"/>
            <a:r>
              <a:rPr lang="en-US" sz="2400" dirty="0" smtClean="0"/>
              <a:t>The Devil could lock him up but he could not shut him up </a:t>
            </a:r>
          </a:p>
          <a:p>
            <a:pPr marL="708660" lvl="1" indent="-342900"/>
            <a:r>
              <a:rPr lang="en-US" sz="2400" dirty="0" smtClean="0"/>
              <a:t>Satan could not stop him from </a:t>
            </a:r>
            <a:r>
              <a:rPr lang="en-US" sz="2400" b="1" u="sng" dirty="0" smtClean="0"/>
              <a:t>Writing </a:t>
            </a:r>
          </a:p>
          <a:p>
            <a:pPr marL="708660" lvl="1" indent="-342900"/>
            <a:r>
              <a:rPr lang="en-US" sz="2400" dirty="0" smtClean="0"/>
              <a:t>Paul wrote some of his greatest epistles in prison </a:t>
            </a:r>
          </a:p>
          <a:p>
            <a:pPr marL="708660" lvl="1" indent="-342900"/>
            <a:r>
              <a:rPr lang="en-US" sz="2400" dirty="0" smtClean="0"/>
              <a:t>“To this day, the Devil must be furious with himself for putting Paul in prison and giving him the time and incentive to write those magnificent, Christ-exalting letter of Ephesians, Colossians, Philippians, and Philemon</a:t>
            </a:r>
            <a:r>
              <a:rPr lang="en-US" sz="2400" dirty="0" smtClean="0"/>
              <a:t>”</a:t>
            </a:r>
            <a:endParaRPr lang="en-US" sz="2400" dirty="0" smtClean="0"/>
          </a:p>
        </p:txBody>
      </p:sp>
    </p:spTree>
    <p:extLst>
      <p:ext uri="{BB962C8B-B14F-4D97-AF65-F5344CB8AC3E}">
        <p14:creationId xmlns:p14="http://schemas.microsoft.com/office/powerpoint/2010/main" val="31402531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III. The Foreign Emphasis:  Saul (Ch. 13-28)</a:t>
            </a:r>
          </a:p>
        </p:txBody>
      </p:sp>
      <p:sp>
        <p:nvSpPr>
          <p:cNvPr id="3" name="Content Placeholder 2"/>
          <p:cNvSpPr>
            <a:spLocks noGrp="1"/>
          </p:cNvSpPr>
          <p:nvPr>
            <p:ph idx="1"/>
          </p:nvPr>
        </p:nvSpPr>
        <p:spPr/>
        <p:txBody>
          <a:bodyPr>
            <a:normAutofit/>
          </a:bodyPr>
          <a:lstStyle/>
          <a:p>
            <a:pPr marL="411480" indent="-342900"/>
            <a:r>
              <a:rPr lang="en-US" sz="4000" dirty="0"/>
              <a:t>(Act 1:8)  But ye shall receive </a:t>
            </a:r>
            <a:r>
              <a:rPr lang="en-US" sz="4000" b="1" dirty="0"/>
              <a:t>power</a:t>
            </a:r>
            <a:r>
              <a:rPr lang="en-US" sz="4000" dirty="0"/>
              <a:t>, after that the Holy Ghost is come upon you: and ye shall be </a:t>
            </a:r>
            <a:r>
              <a:rPr lang="en-US" sz="4000" b="1" dirty="0"/>
              <a:t>witnesses</a:t>
            </a:r>
            <a:r>
              <a:rPr lang="en-US" sz="4000" dirty="0"/>
              <a:t> unto me both in </a:t>
            </a:r>
            <a:r>
              <a:rPr lang="en-US" sz="4000" u="sng" dirty="0"/>
              <a:t>Jerusalem, and in all Judaea, and in Samaria, and unto the uttermost part of the earth</a:t>
            </a:r>
            <a:r>
              <a:rPr lang="en-US" sz="4000" dirty="0" smtClean="0"/>
              <a:t>.</a:t>
            </a:r>
            <a:endParaRPr lang="en-US" sz="4000" dirty="0"/>
          </a:p>
        </p:txBody>
      </p:sp>
    </p:spTree>
    <p:extLst>
      <p:ext uri="{BB962C8B-B14F-4D97-AF65-F5344CB8AC3E}">
        <p14:creationId xmlns:p14="http://schemas.microsoft.com/office/powerpoint/2010/main" val="890969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Luke was the writer of the book of </a:t>
            </a:r>
            <a:r>
              <a:rPr lang="en-US" sz="3200" dirty="0" smtClean="0"/>
              <a:t>Acts</a:t>
            </a:r>
            <a:endParaRPr lang="en-US" sz="3200" dirty="0" smtClean="0"/>
          </a:p>
          <a:p>
            <a:pPr lvl="1"/>
            <a:r>
              <a:rPr lang="en-US" sz="3000" dirty="0" smtClean="0"/>
              <a:t>It </a:t>
            </a:r>
            <a:r>
              <a:rPr lang="en-US" sz="3000" dirty="0" smtClean="0"/>
              <a:t>has the same introduction as Luke and starts historically where Luke ends</a:t>
            </a:r>
          </a:p>
          <a:p>
            <a:r>
              <a:rPr lang="en-US" sz="3200" dirty="0" smtClean="0"/>
              <a:t>The book actually does not talk much about the acts of the apostles</a:t>
            </a:r>
          </a:p>
          <a:p>
            <a:pPr lvl="1"/>
            <a:r>
              <a:rPr lang="en-US" sz="3200" dirty="0" smtClean="0"/>
              <a:t>It only has 3 main characters</a:t>
            </a:r>
          </a:p>
          <a:p>
            <a:r>
              <a:rPr lang="en-US" sz="3200" dirty="0" smtClean="0"/>
              <a:t>But it discusses the </a:t>
            </a:r>
            <a:r>
              <a:rPr lang="en-US" sz="3200" u="sng" dirty="0" smtClean="0"/>
              <a:t>acts of the </a:t>
            </a:r>
            <a:r>
              <a:rPr lang="en-US" sz="3200" u="sng" dirty="0" smtClean="0"/>
              <a:t>risen and ascended Lord through the </a:t>
            </a:r>
            <a:r>
              <a:rPr lang="en-US" sz="3200" u="sng" dirty="0" smtClean="0"/>
              <a:t>Holy Spirit</a:t>
            </a:r>
          </a:p>
          <a:p>
            <a:pPr lvl="1">
              <a:buClr>
                <a:srgbClr val="9CBEBD"/>
              </a:buClr>
            </a:pPr>
            <a:r>
              <a:rPr lang="en-US" sz="3000" dirty="0">
                <a:solidFill>
                  <a:srgbClr val="2F2B20"/>
                </a:solidFill>
              </a:rPr>
              <a:t>The Holy Spirit is named a number of times in the book </a:t>
            </a:r>
          </a:p>
        </p:txBody>
      </p:sp>
    </p:spTree>
    <p:extLst>
      <p:ext uri="{BB962C8B-B14F-4D97-AF65-F5344CB8AC3E}">
        <p14:creationId xmlns:p14="http://schemas.microsoft.com/office/powerpoint/2010/main" val="3095096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Autofit/>
          </a:bodyPr>
          <a:lstStyle/>
          <a:p>
            <a:pPr lvl="1"/>
            <a:r>
              <a:rPr lang="en-US" sz="2600" dirty="0" smtClean="0"/>
              <a:t>“</a:t>
            </a:r>
            <a:r>
              <a:rPr lang="en-US" sz="2600" dirty="0"/>
              <a:t>They must be studied </a:t>
            </a:r>
            <a:r>
              <a:rPr lang="en-US" sz="2600" dirty="0" smtClean="0"/>
              <a:t>in </a:t>
            </a:r>
            <a:r>
              <a:rPr lang="en-US" sz="2600" dirty="0"/>
              <a:t>their context and in the view of the transitional character of the book of Acts”</a:t>
            </a:r>
          </a:p>
          <a:p>
            <a:pPr lvl="1"/>
            <a:r>
              <a:rPr lang="en-US" sz="2600" dirty="0"/>
              <a:t>We do not go to Acts for our doctrine </a:t>
            </a:r>
          </a:p>
          <a:p>
            <a:r>
              <a:rPr lang="en-US" sz="2800" dirty="0" smtClean="0"/>
              <a:t>The </a:t>
            </a:r>
            <a:r>
              <a:rPr lang="en-US" sz="2800" dirty="0" smtClean="0"/>
              <a:t>book traces the history of the church</a:t>
            </a:r>
          </a:p>
          <a:p>
            <a:pPr lvl="1"/>
            <a:r>
              <a:rPr lang="en-US" sz="2800" dirty="0" smtClean="0"/>
              <a:t>From its origin at the day to Pentecost</a:t>
            </a:r>
          </a:p>
          <a:p>
            <a:pPr lvl="1"/>
            <a:r>
              <a:rPr lang="en-US" sz="2800" dirty="0" smtClean="0"/>
              <a:t>To its spread throughout the western part of the Roman </a:t>
            </a:r>
            <a:r>
              <a:rPr lang="en-US" sz="2800" dirty="0" smtClean="0"/>
              <a:t>Empire</a:t>
            </a:r>
          </a:p>
          <a:p>
            <a:r>
              <a:rPr lang="en-US" sz="3000" dirty="0"/>
              <a:t>Theme – propagation of the Gospel</a:t>
            </a:r>
          </a:p>
          <a:p>
            <a:endParaRPr lang="en-US" sz="3000" dirty="0" smtClean="0"/>
          </a:p>
        </p:txBody>
      </p:sp>
    </p:spTree>
    <p:extLst>
      <p:ext uri="{BB962C8B-B14F-4D97-AF65-F5344CB8AC3E}">
        <p14:creationId xmlns:p14="http://schemas.microsoft.com/office/powerpoint/2010/main" val="439416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Autofit/>
          </a:bodyPr>
          <a:lstStyle/>
          <a:p>
            <a:r>
              <a:rPr lang="en-US" sz="2800" dirty="0" smtClean="0">
                <a:solidFill>
                  <a:srgbClr val="0070C0"/>
                </a:solidFill>
              </a:rPr>
              <a:t>Key </a:t>
            </a:r>
            <a:r>
              <a:rPr lang="en-US" sz="2800" dirty="0">
                <a:solidFill>
                  <a:srgbClr val="0070C0"/>
                </a:solidFill>
              </a:rPr>
              <a:t>Verse:  (Act 1:8)  But ye shall receive power, after that the Holy Ghost is come upon you: and ye shall be witnesses unto me both in Jerusalem, and in all Judaea, and in Samaria, and unto the uttermost part of the earth</a:t>
            </a:r>
            <a:r>
              <a:rPr lang="en-US" sz="2800" dirty="0" smtClean="0">
                <a:solidFill>
                  <a:srgbClr val="0070C0"/>
                </a:solidFill>
              </a:rPr>
              <a:t>.</a:t>
            </a:r>
          </a:p>
          <a:p>
            <a:pPr lvl="1"/>
            <a:r>
              <a:rPr lang="en-US" sz="2600" dirty="0" smtClean="0"/>
              <a:t>Armed with tool, assigned task, advised tactic</a:t>
            </a:r>
            <a:endParaRPr lang="en-US" sz="2600" dirty="0"/>
          </a:p>
          <a:p>
            <a:r>
              <a:rPr lang="en-US" sz="2800" dirty="0"/>
              <a:t>3 Main Characters</a:t>
            </a:r>
          </a:p>
          <a:p>
            <a:pPr lvl="1"/>
            <a:r>
              <a:rPr lang="en-US" sz="2400" dirty="0"/>
              <a:t>God’s man – Simon Peter</a:t>
            </a:r>
          </a:p>
          <a:p>
            <a:pPr lvl="1"/>
            <a:r>
              <a:rPr lang="en-US" sz="2400" dirty="0"/>
              <a:t>God’s Martyr – Stephen </a:t>
            </a:r>
          </a:p>
          <a:p>
            <a:pPr lvl="1"/>
            <a:r>
              <a:rPr lang="en-US" sz="2400" dirty="0"/>
              <a:t>God’s Missionary – Saul</a:t>
            </a:r>
          </a:p>
          <a:p>
            <a:pPr marL="114300" indent="0">
              <a:buNone/>
            </a:pPr>
            <a:endParaRPr lang="en-US" sz="2800" dirty="0" smtClean="0"/>
          </a:p>
        </p:txBody>
      </p:sp>
    </p:spTree>
    <p:extLst>
      <p:ext uri="{BB962C8B-B14F-4D97-AF65-F5344CB8AC3E}">
        <p14:creationId xmlns:p14="http://schemas.microsoft.com/office/powerpoint/2010/main" val="1670455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fontScale="92500" lnSpcReduction="20000"/>
          </a:bodyPr>
          <a:lstStyle/>
          <a:p>
            <a:pPr marL="571500" indent="-571500">
              <a:buFont typeface="+mj-lt"/>
              <a:buAutoNum type="romanUcPeriod"/>
            </a:pPr>
            <a:r>
              <a:rPr lang="en-US" sz="2800" dirty="0" smtClean="0"/>
              <a:t>The Foundation Emphasis:  Simon (Ch. 1-5)</a:t>
            </a:r>
          </a:p>
          <a:p>
            <a:pPr marL="937260" lvl="1" indent="-571500">
              <a:buFont typeface="+mj-lt"/>
              <a:buAutoNum type="alphaUcPeriod"/>
            </a:pPr>
            <a:r>
              <a:rPr lang="en-US" sz="2800" dirty="0" smtClean="0"/>
              <a:t>Transition (Ch. 1)</a:t>
            </a:r>
          </a:p>
          <a:p>
            <a:pPr marL="937260" lvl="1" indent="-571500">
              <a:buFont typeface="+mj-lt"/>
              <a:buAutoNum type="alphaUcPeriod"/>
            </a:pPr>
            <a:r>
              <a:rPr lang="en-US" sz="2800" dirty="0" smtClean="0"/>
              <a:t>Testimony (Ch. 2)</a:t>
            </a:r>
          </a:p>
          <a:p>
            <a:pPr marL="937260" lvl="1" indent="-571500">
              <a:buFont typeface="+mj-lt"/>
              <a:buAutoNum type="alphaUcPeriod"/>
            </a:pPr>
            <a:r>
              <a:rPr lang="en-US" sz="2800" dirty="0" smtClean="0"/>
              <a:t>Triumph (Ch. 3-4)</a:t>
            </a:r>
          </a:p>
          <a:p>
            <a:pPr marL="937260" lvl="1" indent="-571500">
              <a:buFont typeface="+mj-lt"/>
              <a:buAutoNum type="alphaUcPeriod"/>
            </a:pPr>
            <a:r>
              <a:rPr lang="en-US" sz="2800" dirty="0" smtClean="0"/>
              <a:t>Treachery (Ch. 5)</a:t>
            </a:r>
            <a:endParaRPr lang="en-US" sz="2800" dirty="0"/>
          </a:p>
          <a:p>
            <a:pPr marL="571500" indent="-571500">
              <a:buFont typeface="+mj-lt"/>
              <a:buAutoNum type="romanUcPeriod"/>
            </a:pPr>
            <a:r>
              <a:rPr lang="en-US" sz="2800" dirty="0" smtClean="0"/>
              <a:t>The Forward Emphasis:  Stephen (Ch. 6-12)</a:t>
            </a:r>
          </a:p>
          <a:p>
            <a:pPr marL="937260" lvl="1" indent="-571500">
              <a:buFont typeface="+mj-lt"/>
              <a:buAutoNum type="alphaUcPeriod"/>
            </a:pPr>
            <a:r>
              <a:rPr lang="en-US" sz="2800" dirty="0" smtClean="0"/>
              <a:t>New Voices (Ch. 6-8)</a:t>
            </a:r>
          </a:p>
          <a:p>
            <a:pPr marL="937260" lvl="1" indent="-571500">
              <a:buFont typeface="+mj-lt"/>
              <a:buAutoNum type="alphaUcPeriod"/>
            </a:pPr>
            <a:r>
              <a:rPr lang="en-US" sz="2800" dirty="0" smtClean="0"/>
              <a:t>New Victories (Ch. 9-11)</a:t>
            </a:r>
          </a:p>
          <a:p>
            <a:pPr marL="937260" lvl="1" indent="-571500">
              <a:buFont typeface="+mj-lt"/>
              <a:buAutoNum type="alphaUcPeriod"/>
            </a:pPr>
            <a:r>
              <a:rPr lang="en-US" sz="2800" dirty="0" smtClean="0"/>
              <a:t>New Violence (Ch. 12)</a:t>
            </a:r>
          </a:p>
          <a:p>
            <a:pPr marL="571500" indent="-571500">
              <a:buFont typeface="+mj-lt"/>
              <a:buAutoNum type="romanUcPeriod"/>
            </a:pPr>
            <a:r>
              <a:rPr lang="en-US" sz="2800" dirty="0" smtClean="0"/>
              <a:t>The Foreign Emphasis:  Saul (Ch. 13-28)</a:t>
            </a:r>
          </a:p>
          <a:p>
            <a:pPr marL="937260" lvl="1" indent="-571500">
              <a:buFont typeface="+mj-lt"/>
              <a:buAutoNum type="alphaUcPeriod"/>
            </a:pPr>
            <a:r>
              <a:rPr lang="en-US" sz="2800" dirty="0" smtClean="0"/>
              <a:t>Paul the Pioneer (13:1-21:26)</a:t>
            </a:r>
          </a:p>
          <a:p>
            <a:pPr marL="937260" lvl="1" indent="-571500">
              <a:buFont typeface="+mj-lt"/>
              <a:buAutoNum type="alphaUcPeriod"/>
            </a:pPr>
            <a:r>
              <a:rPr lang="en-US" sz="2800" dirty="0" smtClean="0"/>
              <a:t>Paul the Prisoner (21:27-28:31)</a:t>
            </a:r>
          </a:p>
          <a:p>
            <a:pPr marL="937260" lvl="1" indent="-571500">
              <a:buFont typeface="+mj-lt"/>
              <a:buAutoNum type="alphaUcPeriod"/>
            </a:pPr>
            <a:endParaRPr lang="en-US" dirty="0"/>
          </a:p>
        </p:txBody>
      </p:sp>
    </p:spTree>
    <p:extLst>
      <p:ext uri="{BB962C8B-B14F-4D97-AF65-F5344CB8AC3E}">
        <p14:creationId xmlns:p14="http://schemas.microsoft.com/office/powerpoint/2010/main" val="1606841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p:txBody>
          <a:bodyPr>
            <a:noAutofit/>
          </a:bodyPr>
          <a:lstStyle/>
          <a:p>
            <a:pPr marL="514350" indent="-514350">
              <a:buFont typeface="+mj-lt"/>
              <a:buAutoNum type="alphaUcPeriod"/>
            </a:pPr>
            <a:r>
              <a:rPr lang="en-US" sz="2800" u="sng" dirty="0" smtClean="0"/>
              <a:t>Transition (Ch. 1)</a:t>
            </a:r>
          </a:p>
          <a:p>
            <a:pPr lvl="1"/>
            <a:r>
              <a:rPr lang="en-US" sz="2800" dirty="0" smtClean="0"/>
              <a:t>1</a:t>
            </a:r>
            <a:r>
              <a:rPr lang="en-US" sz="2800" baseline="30000" dirty="0" smtClean="0"/>
              <a:t>st</a:t>
            </a:r>
            <a:r>
              <a:rPr lang="en-US" sz="2800" dirty="0" smtClean="0"/>
              <a:t> chapter is preliminary and preparatory</a:t>
            </a:r>
          </a:p>
          <a:p>
            <a:pPr lvl="1"/>
            <a:r>
              <a:rPr lang="en-US" sz="2800" dirty="0" smtClean="0"/>
              <a:t>We see the </a:t>
            </a:r>
            <a:r>
              <a:rPr lang="en-US" sz="2800" dirty="0" smtClean="0"/>
              <a:t>believers doing </a:t>
            </a:r>
            <a:r>
              <a:rPr lang="en-US" sz="2800" dirty="0" smtClean="0"/>
              <a:t>2 things </a:t>
            </a:r>
          </a:p>
          <a:p>
            <a:pPr marL="850392" lvl="1" indent="-457200">
              <a:buFont typeface="+mj-lt"/>
              <a:buAutoNum type="arabicPeriod"/>
            </a:pPr>
            <a:r>
              <a:rPr lang="en-US" sz="2800" b="1" i="1" dirty="0" smtClean="0"/>
              <a:t>Walking with the Savior </a:t>
            </a:r>
          </a:p>
          <a:p>
            <a:pPr lvl="2"/>
            <a:r>
              <a:rPr lang="en-US" sz="2800" dirty="0" smtClean="0"/>
              <a:t>For 40 days Jesus  appeared to them </a:t>
            </a:r>
          </a:p>
          <a:p>
            <a:pPr lvl="2"/>
            <a:r>
              <a:rPr lang="en-US" sz="2800" dirty="0">
                <a:solidFill>
                  <a:srgbClr val="0070C0"/>
                </a:solidFill>
              </a:rPr>
              <a:t>(Act 1:8)  But ye shall receive power, after that the Holy Ghost is come upon you: and ye shall be witnesses unto me both in Jerusalem, and in all Judaea, and in Samaria, and unto the uttermost part of the earth</a:t>
            </a:r>
            <a:r>
              <a:rPr lang="en-US" sz="2800" dirty="0" smtClean="0">
                <a:solidFill>
                  <a:srgbClr val="0070C0"/>
                </a:solidFill>
              </a:rPr>
              <a:t>.</a:t>
            </a:r>
            <a:endParaRPr lang="en-US" sz="2800" dirty="0">
              <a:solidFill>
                <a:srgbClr val="0070C0"/>
              </a:solidFill>
            </a:endParaRPr>
          </a:p>
        </p:txBody>
      </p:sp>
    </p:spTree>
    <p:extLst>
      <p:ext uri="{BB962C8B-B14F-4D97-AF65-F5344CB8AC3E}">
        <p14:creationId xmlns:p14="http://schemas.microsoft.com/office/powerpoint/2010/main" val="1929764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 The Foundation Emphasis:  Simon (Ch. 1-5</a:t>
            </a:r>
            <a:r>
              <a:rPr lang="en-US" sz="3200" dirty="0" smtClean="0"/>
              <a:t>)</a:t>
            </a:r>
            <a:endParaRPr lang="en-US" sz="3200" dirty="0"/>
          </a:p>
        </p:txBody>
      </p:sp>
      <p:sp>
        <p:nvSpPr>
          <p:cNvPr id="3" name="Content Placeholder 2"/>
          <p:cNvSpPr>
            <a:spLocks noGrp="1"/>
          </p:cNvSpPr>
          <p:nvPr>
            <p:ph idx="1"/>
          </p:nvPr>
        </p:nvSpPr>
        <p:spPr/>
        <p:txBody>
          <a:bodyPr>
            <a:noAutofit/>
          </a:bodyPr>
          <a:lstStyle/>
          <a:p>
            <a:pPr marL="850392" lvl="1" indent="-457200">
              <a:buAutoNum type="arabicPeriod" startAt="2"/>
            </a:pPr>
            <a:r>
              <a:rPr lang="en-US" sz="2600" b="1" i="1" dirty="0"/>
              <a:t>Waiting for the Spirit</a:t>
            </a:r>
          </a:p>
          <a:p>
            <a:pPr lvl="2"/>
            <a:r>
              <a:rPr lang="en-US" sz="2600" dirty="0"/>
              <a:t>They were praying in the upper room</a:t>
            </a:r>
          </a:p>
          <a:p>
            <a:pPr lvl="2"/>
            <a:r>
              <a:rPr lang="en-US" sz="2600" dirty="0"/>
              <a:t>The spend 10 days waiting for the Spirit </a:t>
            </a:r>
            <a:endParaRPr lang="en-US" sz="2600" dirty="0" smtClean="0"/>
          </a:p>
          <a:p>
            <a:pPr marL="514350" indent="-514350">
              <a:buAutoNum type="alphaUcPeriod" startAt="2"/>
            </a:pPr>
            <a:r>
              <a:rPr lang="en-US" sz="2600" u="sng" dirty="0" smtClean="0"/>
              <a:t>Testimony </a:t>
            </a:r>
            <a:r>
              <a:rPr lang="en-US" sz="2600" u="sng" dirty="0" smtClean="0"/>
              <a:t>(Ch. 2)</a:t>
            </a:r>
          </a:p>
          <a:p>
            <a:pPr marL="880110" lvl="1" indent="-514350"/>
            <a:r>
              <a:rPr lang="en-US" sz="2600" dirty="0">
                <a:solidFill>
                  <a:srgbClr val="0070C0"/>
                </a:solidFill>
              </a:rPr>
              <a:t>(Act 2:1)  And when the day of Pentecost was fully come, they were all with one accord in one place.</a:t>
            </a:r>
          </a:p>
          <a:p>
            <a:pPr marL="880110" lvl="1" indent="-514350"/>
            <a:r>
              <a:rPr lang="en-US" sz="2600" dirty="0" smtClean="0"/>
              <a:t>It had come annually for 1500 years but this was the day it “fully came”</a:t>
            </a:r>
          </a:p>
          <a:p>
            <a:pPr marL="880110" lvl="1" indent="-514350"/>
            <a:r>
              <a:rPr lang="en-US" sz="2600" dirty="0" smtClean="0"/>
              <a:t>Many signs accompanied the coming of the </a:t>
            </a:r>
            <a:r>
              <a:rPr lang="en-US" sz="2600" dirty="0" smtClean="0"/>
              <a:t>Spirit</a:t>
            </a:r>
            <a:endParaRPr lang="en-US" sz="2600" dirty="0" smtClean="0"/>
          </a:p>
        </p:txBody>
      </p:sp>
    </p:spTree>
    <p:extLst>
      <p:ext uri="{BB962C8B-B14F-4D97-AF65-F5344CB8AC3E}">
        <p14:creationId xmlns:p14="http://schemas.microsoft.com/office/powerpoint/2010/main" val="13400788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585</TotalTime>
  <Words>2456</Words>
  <Application>Microsoft Office PowerPoint</Application>
  <PresentationFormat>On-screen Show (4:3)</PresentationFormat>
  <Paragraphs>215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Adjacency</vt:lpstr>
      <vt:lpstr>The Acts of The Apostles </vt:lpstr>
      <vt:lpstr>The Christocentric View</vt:lpstr>
      <vt:lpstr>Interesting Facts</vt:lpstr>
      <vt:lpstr>Interesting Facts</vt:lpstr>
      <vt:lpstr>Interesting Facts</vt:lpstr>
      <vt:lpstr>Interesting Facts</vt:lpstr>
      <vt:lpstr>Outline </vt:lpstr>
      <vt:lpstr>I. The Foundation Emphasis:  Simon (Ch. 1-5)</vt:lpstr>
      <vt:lpstr>I. The Foundation Emphasis:  Simon (Ch. 1-5)</vt:lpstr>
      <vt:lpstr>I. The Foundation Emphasis:  Simon (Ch. 1-5)</vt:lpstr>
      <vt:lpstr>I. The Foundation Emphasis:  Simon (Ch. 1-5)</vt:lpstr>
      <vt:lpstr>I. The Foundation Emphasis:  Simon (Ch. 1-5)</vt:lpstr>
      <vt:lpstr>I. The Foundation Emphasis:  Simon (Ch. 1-5)</vt:lpstr>
      <vt:lpstr>I. The Foundation Emphasis:  Simon (Ch. 1-5)</vt:lpstr>
      <vt:lpstr>I. The Foundation Emphasis:  Simon (Ch. 1-5)</vt:lpstr>
      <vt:lpstr>II. The Forward Emphasis:  Stephen (Ch. 6-12)</vt:lpstr>
      <vt:lpstr>II. The Forward Emphasis:  Stephen (Ch. 6-12)</vt:lpstr>
      <vt:lpstr>II. The Forward Emphasis:  Stephen (Ch. 6-12)</vt:lpstr>
      <vt:lpstr>II. The Forward Emphasis:  Stephen (Ch. 6-12)</vt:lpstr>
      <vt:lpstr>II. The Forward Emphasis:  Stephen (Ch. 6-12)</vt:lpstr>
      <vt:lpstr>II. The Forward Emphasis:  Stephen (Ch. 6-12)</vt:lpstr>
      <vt:lpstr>II. The Forward Emphasis:  Stephen (Ch. 6-12)</vt:lpstr>
      <vt:lpstr>III. The Foreign Emphasis:  Saul (Ch. 13-28)</vt:lpstr>
      <vt:lpstr>III. The Foreign Emphasis:  Saul (Ch. 13-28)</vt:lpstr>
      <vt:lpstr>III. The Foreign Emphasis:  Saul (Ch. 13-28)</vt:lpstr>
      <vt:lpstr>III. The Foreign Emphasis:  Saul (Ch. 13-28)</vt:lpstr>
      <vt:lpstr>III. The Foreign Emphasis:  Saul (Ch. 13-28)</vt:lpstr>
      <vt:lpstr>III. The Foreign Emphasis:  Saul (Ch. 13-28)</vt:lpstr>
      <vt:lpstr>III. The Foreign Emphasis:  Saul (Ch. 13-28)</vt:lpstr>
      <vt:lpstr>III. The Foreign Emphasis:  Saul (Ch. 13-28)</vt:lpstr>
      <vt:lpstr>III. The Foreign Emphasis:  Saul (Ch. 13-28)</vt:lpstr>
      <vt:lpstr>III. The Foreign Emphasis:  Saul (Ch. 13-28)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Acts of The Apostles </dc:title>
  <dc:creator>Jason Sparks </dc:creator>
  <cp:lastModifiedBy>Jason Sparks </cp:lastModifiedBy>
  <cp:revision>33</cp:revision>
  <dcterms:created xsi:type="dcterms:W3CDTF">2014-05-20T21:46:26Z</dcterms:created>
  <dcterms:modified xsi:type="dcterms:W3CDTF">2014-10-08T02:23:57Z</dcterms:modified>
</cp:coreProperties>
</file>