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80" r:id="rId3"/>
    <p:sldId id="281" r:id="rId4"/>
    <p:sldId id="308" r:id="rId5"/>
    <p:sldId id="309" r:id="rId6"/>
    <p:sldId id="287" r:id="rId7"/>
    <p:sldId id="288" r:id="rId8"/>
    <p:sldId id="257" r:id="rId9"/>
    <p:sldId id="258" r:id="rId10"/>
    <p:sldId id="264" r:id="rId11"/>
    <p:sldId id="259" r:id="rId12"/>
    <p:sldId id="261" r:id="rId13"/>
    <p:sldId id="263" r:id="rId14"/>
    <p:sldId id="271" r:id="rId15"/>
    <p:sldId id="289" r:id="rId16"/>
    <p:sldId id="290" r:id="rId17"/>
    <p:sldId id="291" r:id="rId18"/>
    <p:sldId id="292" r:id="rId19"/>
    <p:sldId id="293" r:id="rId20"/>
    <p:sldId id="294" r:id="rId21"/>
    <p:sldId id="310" r:id="rId22"/>
    <p:sldId id="295" r:id="rId23"/>
    <p:sldId id="296" r:id="rId24"/>
    <p:sldId id="298" r:id="rId25"/>
    <p:sldId id="299" r:id="rId26"/>
    <p:sldId id="300" r:id="rId27"/>
    <p:sldId id="301" r:id="rId28"/>
    <p:sldId id="302" r:id="rId29"/>
    <p:sldId id="303" r:id="rId30"/>
    <p:sldId id="304" r:id="rId31"/>
    <p:sldId id="305" r:id="rId32"/>
    <p:sldId id="311" r:id="rId33"/>
    <p:sldId id="306" r:id="rId34"/>
    <p:sldId id="312" r:id="rId35"/>
    <p:sldId id="307" r:id="rId36"/>
    <p:sldId id="313" r:id="rId37"/>
    <p:sldId id="31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8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FFB9E-A9C2-48FF-8DAC-13E3F6FE9B24}"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9BEF47-EBA5-4363-A26D-E0D2CAA82670}" type="slidenum">
              <a:rPr lang="en-US" smtClean="0"/>
              <a:pPr/>
              <a:t>‹#›</a:t>
            </a:fld>
            <a:endParaRPr lang="en-US"/>
          </a:p>
        </p:txBody>
      </p:sp>
    </p:spTree>
    <p:extLst>
      <p:ext uri="{BB962C8B-B14F-4D97-AF65-F5344CB8AC3E}">
        <p14:creationId xmlns:p14="http://schemas.microsoft.com/office/powerpoint/2010/main" val="178008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C1EF52D-F6CF-4AAF-8EB5-803861439929}" type="datetimeFigureOut">
              <a:rPr lang="en-US" smtClean="0"/>
              <a:pPr/>
              <a:t>12/7/2016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0E626B-2E5A-4D8D-8946-37E33BB5B89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EF52D-F6CF-4AAF-8EB5-803861439929}"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E626B-2E5A-4D8D-8946-37E33BB5B8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F0E626B-2E5A-4D8D-8946-37E33BB5B89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EF52D-F6CF-4AAF-8EB5-803861439929}"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C1EF52D-F6CF-4AAF-8EB5-803861439929}"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F0E626B-2E5A-4D8D-8946-37E33BB5B89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C1EF52D-F6CF-4AAF-8EB5-803861439929}" type="datetimeFigureOut">
              <a:rPr lang="en-US" smtClean="0"/>
              <a:pPr/>
              <a:t>12/7/2016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0E626B-2E5A-4D8D-8946-37E33BB5B89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C1EF52D-F6CF-4AAF-8EB5-803861439929}"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E626B-2E5A-4D8D-8946-37E33BB5B89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C1EF52D-F6CF-4AAF-8EB5-803861439929}" type="datetimeFigureOut">
              <a:rPr lang="en-US" smtClean="0"/>
              <a:pPr/>
              <a:t>12/7/2016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F0E626B-2E5A-4D8D-8946-37E33BB5B89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1EF52D-F6CF-4AAF-8EB5-803861439929}"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F0E626B-2E5A-4D8D-8946-37E33BB5B8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C1EF52D-F6CF-4AAF-8EB5-803861439929}"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0E626B-2E5A-4D8D-8946-37E33BB5B8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0E626B-2E5A-4D8D-8946-37E33BB5B89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C1EF52D-F6CF-4AAF-8EB5-803861439929}" type="datetimeFigureOut">
              <a:rPr lang="en-US" smtClean="0"/>
              <a:pPr/>
              <a:t>12/7/2016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F0E626B-2E5A-4D8D-8946-37E33BB5B89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C1EF52D-F6CF-4AAF-8EB5-803861439929}" type="datetimeFigureOut">
              <a:rPr lang="en-US" smtClean="0"/>
              <a:pPr/>
              <a:t>12/7/2016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C1EF52D-F6CF-4AAF-8EB5-803861439929}" type="datetimeFigureOut">
              <a:rPr lang="en-US" smtClean="0"/>
              <a:pPr/>
              <a:t>12/7/2016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0E626B-2E5A-4D8D-8946-37E33BB5B89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t>HYMNS OF THE HEBREWS</a:t>
            </a:r>
            <a:endParaRPr lang="en-US" sz="2000" dirty="0"/>
          </a:p>
        </p:txBody>
      </p:sp>
      <p:sp>
        <p:nvSpPr>
          <p:cNvPr id="2" name="Title 1"/>
          <p:cNvSpPr>
            <a:spLocks noGrp="1"/>
          </p:cNvSpPr>
          <p:nvPr>
            <p:ph type="ctrTitle"/>
          </p:nvPr>
        </p:nvSpPr>
        <p:spPr/>
        <p:txBody>
          <a:bodyPr>
            <a:normAutofit/>
          </a:bodyPr>
          <a:lstStyle/>
          <a:p>
            <a:r>
              <a:rPr lang="en-US" sz="6600" dirty="0" smtClean="0"/>
              <a:t>THE PSALMS</a:t>
            </a:r>
            <a:endParaRPr lang="en-US" sz="6600" dirty="0"/>
          </a:p>
        </p:txBody>
      </p:sp>
    </p:spTree>
    <p:extLst>
      <p:ext uri="{BB962C8B-B14F-4D97-AF65-F5344CB8AC3E}">
        <p14:creationId xmlns:p14="http://schemas.microsoft.com/office/powerpoint/2010/main" val="68336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a:t>
            </a:r>
            <a:endParaRPr lang="en-US" dirty="0"/>
          </a:p>
        </p:txBody>
      </p:sp>
      <p:sp>
        <p:nvSpPr>
          <p:cNvPr id="3" name="Content Placeholder 2"/>
          <p:cNvSpPr>
            <a:spLocks noGrp="1"/>
          </p:cNvSpPr>
          <p:nvPr>
            <p:ph sz="quarter" idx="1"/>
          </p:nvPr>
        </p:nvSpPr>
        <p:spPr/>
        <p:txBody>
          <a:bodyPr/>
          <a:lstStyle/>
          <a:p>
            <a:r>
              <a:rPr lang="en-US" dirty="0" smtClean="0"/>
              <a:t>The authorship can be roughly designated as follows</a:t>
            </a:r>
          </a:p>
          <a:p>
            <a:pPr lvl="1"/>
            <a:r>
              <a:rPr lang="en-US" sz="3200" dirty="0" smtClean="0">
                <a:solidFill>
                  <a:schemeClr val="tx1"/>
                </a:solidFill>
              </a:rPr>
              <a:t>Section 1:  1-41		mostly David's</a:t>
            </a:r>
          </a:p>
          <a:p>
            <a:pPr lvl="1"/>
            <a:r>
              <a:rPr lang="en-US" sz="3200" dirty="0" smtClean="0">
                <a:solidFill>
                  <a:schemeClr val="tx1"/>
                </a:solidFill>
              </a:rPr>
              <a:t>Section 2:  42-72		mostly David's</a:t>
            </a:r>
          </a:p>
          <a:p>
            <a:pPr lvl="1"/>
            <a:r>
              <a:rPr lang="en-US" sz="3200" dirty="0" smtClean="0">
                <a:solidFill>
                  <a:schemeClr val="tx1"/>
                </a:solidFill>
              </a:rPr>
              <a:t>Section 3:  73-89		various authors</a:t>
            </a:r>
          </a:p>
          <a:p>
            <a:pPr lvl="1"/>
            <a:r>
              <a:rPr lang="en-US" sz="3200" dirty="0" smtClean="0">
                <a:solidFill>
                  <a:schemeClr val="tx1"/>
                </a:solidFill>
              </a:rPr>
              <a:t>Section 4:  90-106	mostly anonymous</a:t>
            </a:r>
          </a:p>
          <a:p>
            <a:pPr lvl="1"/>
            <a:r>
              <a:rPr lang="en-US" sz="3200" dirty="0" smtClean="0">
                <a:solidFill>
                  <a:schemeClr val="tx1"/>
                </a:solidFill>
              </a:rPr>
              <a:t>Section 5:  107-150	mostly anonymous</a:t>
            </a:r>
          </a:p>
          <a:p>
            <a:pPr lvl="1"/>
            <a:endParaRPr lang="en-US" dirty="0"/>
          </a:p>
        </p:txBody>
      </p:sp>
    </p:spTree>
    <p:extLst>
      <p:ext uri="{BB962C8B-B14F-4D97-AF65-F5344CB8AC3E}">
        <p14:creationId xmlns:p14="http://schemas.microsoft.com/office/powerpoint/2010/main" val="455063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Psalms</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t>Many of the Psalms were composed for private and public worship</a:t>
            </a:r>
          </a:p>
          <a:p>
            <a:r>
              <a:rPr lang="en-US" dirty="0" smtClean="0"/>
              <a:t>Some came from deep experiences of the Soul</a:t>
            </a:r>
          </a:p>
          <a:p>
            <a:r>
              <a:rPr lang="en-US" dirty="0" smtClean="0"/>
              <a:t>We see many different elements in the Psalms</a:t>
            </a:r>
          </a:p>
          <a:p>
            <a:pPr lvl="1"/>
            <a:r>
              <a:rPr lang="en-US" sz="2400" dirty="0" smtClean="0">
                <a:solidFill>
                  <a:schemeClr val="tx1"/>
                </a:solidFill>
              </a:rPr>
              <a:t>Sin, sorrow, shame, repentance, hope, faith, and love</a:t>
            </a:r>
          </a:p>
          <a:p>
            <a:r>
              <a:rPr lang="en-US" dirty="0" smtClean="0">
                <a:solidFill>
                  <a:srgbClr val="00B050"/>
                </a:solidFill>
              </a:rPr>
              <a:t>“These topics are universal in scope, timeless in nature”</a:t>
            </a:r>
          </a:p>
          <a:p>
            <a:r>
              <a:rPr lang="en-US" dirty="0" smtClean="0"/>
              <a:t>No matter what your emotion or experience, help can be found in Psalms</a:t>
            </a:r>
          </a:p>
          <a:p>
            <a:pPr lvl="1"/>
            <a:r>
              <a:rPr lang="en-US" sz="2600" dirty="0" smtClean="0">
                <a:solidFill>
                  <a:schemeClr val="tx1"/>
                </a:solidFill>
              </a:rPr>
              <a:t>Troubled, terrified, triumphant, tested</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3647648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Musical Terms in the Psalms</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sz="3200" u="sng" dirty="0" err="1" smtClean="0"/>
              <a:t>Alamoth</a:t>
            </a:r>
            <a:r>
              <a:rPr lang="en-US" sz="3200" dirty="0"/>
              <a:t> </a:t>
            </a:r>
            <a:r>
              <a:rPr lang="en-US" sz="3200" dirty="0" smtClean="0"/>
              <a:t>(Ps. 46 ) – female voices or a stringed instrument</a:t>
            </a:r>
          </a:p>
          <a:p>
            <a:r>
              <a:rPr lang="en-US" sz="3200" u="sng" dirty="0" err="1" smtClean="0"/>
              <a:t>Maschil</a:t>
            </a:r>
            <a:r>
              <a:rPr lang="en-US" sz="3200" dirty="0" smtClean="0"/>
              <a:t> </a:t>
            </a:r>
            <a:r>
              <a:rPr lang="en-US" sz="3200" dirty="0" smtClean="0"/>
              <a:t>– a </a:t>
            </a:r>
            <a:r>
              <a:rPr lang="en-US" sz="3200" dirty="0" smtClean="0"/>
              <a:t>meditative psalm</a:t>
            </a:r>
            <a:endParaRPr lang="en-US" sz="3200" dirty="0" smtClean="0"/>
          </a:p>
          <a:p>
            <a:r>
              <a:rPr lang="en-US" sz="3200" u="sng" dirty="0" err="1" smtClean="0"/>
              <a:t>Neginoth</a:t>
            </a:r>
            <a:r>
              <a:rPr lang="en-US" sz="3200" dirty="0" smtClean="0"/>
              <a:t> (Ps. 4, 5, etc.) – a stringed instrument</a:t>
            </a:r>
          </a:p>
          <a:p>
            <a:pPr lvl="0">
              <a:buClr>
                <a:srgbClr val="D16349"/>
              </a:buClr>
            </a:pPr>
            <a:r>
              <a:rPr lang="en-US" sz="3600" u="sng" dirty="0" err="1">
                <a:solidFill>
                  <a:prstClr val="black"/>
                </a:solidFill>
              </a:rPr>
              <a:t>Michtam</a:t>
            </a:r>
            <a:r>
              <a:rPr lang="en-US" sz="3600" dirty="0">
                <a:solidFill>
                  <a:prstClr val="black"/>
                </a:solidFill>
              </a:rPr>
              <a:t> – an atonement psalm</a:t>
            </a:r>
          </a:p>
          <a:p>
            <a:pPr lvl="0">
              <a:buClr>
                <a:srgbClr val="D16349"/>
              </a:buClr>
            </a:pPr>
            <a:r>
              <a:rPr lang="en-US" sz="3600" u="sng" dirty="0">
                <a:solidFill>
                  <a:prstClr val="black"/>
                </a:solidFill>
              </a:rPr>
              <a:t>Selah</a:t>
            </a:r>
            <a:r>
              <a:rPr lang="en-US" sz="3600" dirty="0">
                <a:solidFill>
                  <a:prstClr val="black"/>
                </a:solidFill>
              </a:rPr>
              <a:t> – a musical interlude which some take as a pause for meditation</a:t>
            </a:r>
          </a:p>
          <a:p>
            <a:pPr lvl="0">
              <a:buClr>
                <a:srgbClr val="D16349"/>
              </a:buClr>
            </a:pPr>
            <a:r>
              <a:rPr lang="en-US" sz="3600" u="sng" dirty="0" err="1">
                <a:solidFill>
                  <a:prstClr val="black"/>
                </a:solidFill>
              </a:rPr>
              <a:t>Thillah</a:t>
            </a:r>
            <a:r>
              <a:rPr lang="en-US" sz="3600" u="sng" dirty="0">
                <a:solidFill>
                  <a:prstClr val="black"/>
                </a:solidFill>
              </a:rPr>
              <a:t> </a:t>
            </a:r>
            <a:r>
              <a:rPr lang="en-US" sz="3600" dirty="0">
                <a:solidFill>
                  <a:prstClr val="black"/>
                </a:solidFill>
              </a:rPr>
              <a:t>(Ps. 145) – praise</a:t>
            </a:r>
          </a:p>
          <a:p>
            <a:pPr lvl="0">
              <a:buClr>
                <a:srgbClr val="D16349"/>
              </a:buClr>
            </a:pPr>
            <a:r>
              <a:rPr lang="en-US" sz="3600" u="sng" dirty="0" err="1">
                <a:solidFill>
                  <a:prstClr val="black"/>
                </a:solidFill>
              </a:rPr>
              <a:t>Tephillah</a:t>
            </a:r>
            <a:r>
              <a:rPr lang="en-US" sz="3600" dirty="0">
                <a:solidFill>
                  <a:prstClr val="black"/>
                </a:solidFill>
              </a:rPr>
              <a:t> - prayer</a:t>
            </a:r>
          </a:p>
          <a:p>
            <a:pPr marL="0" indent="0">
              <a:buNone/>
            </a:pPr>
            <a:endParaRPr lang="en-US" dirty="0"/>
          </a:p>
        </p:txBody>
      </p:sp>
    </p:spTree>
    <p:extLst>
      <p:ext uri="{BB962C8B-B14F-4D97-AF65-F5344CB8AC3E}">
        <p14:creationId xmlns:p14="http://schemas.microsoft.com/office/powerpoint/2010/main" val="3653233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to the Five Books of Moses </a:t>
            </a:r>
            <a:endParaRPr lang="en-US" dirty="0"/>
          </a:p>
        </p:txBody>
      </p:sp>
      <p:sp>
        <p:nvSpPr>
          <p:cNvPr id="3" name="Content Placeholder 2"/>
          <p:cNvSpPr>
            <a:spLocks noGrp="1"/>
          </p:cNvSpPr>
          <p:nvPr>
            <p:ph sz="quarter" idx="1"/>
          </p:nvPr>
        </p:nvSpPr>
        <p:spPr>
          <a:xfrm>
            <a:off x="381000" y="1447800"/>
            <a:ext cx="8503920" cy="4572000"/>
          </a:xfrm>
        </p:spPr>
        <p:txBody>
          <a:bodyPr>
            <a:normAutofit lnSpcReduction="10000"/>
          </a:bodyPr>
          <a:lstStyle/>
          <a:p>
            <a:r>
              <a:rPr lang="en-US" b="1" dirty="0" smtClean="0"/>
              <a:t>Book 1 (Ps. 1-41):  </a:t>
            </a:r>
            <a:r>
              <a:rPr lang="en-US" dirty="0" smtClean="0"/>
              <a:t>God’s sovereignty.  Reflects the book of Genesis, the key thought being man and God’s counsel concerning him</a:t>
            </a:r>
          </a:p>
          <a:p>
            <a:r>
              <a:rPr lang="en-US" b="1" dirty="0" smtClean="0"/>
              <a:t>Book 2 (Ps. 42-72):  </a:t>
            </a:r>
            <a:r>
              <a:rPr lang="en-US" dirty="0" smtClean="0"/>
              <a:t>God’s salvation.  The key thought is Israel.  Book begins with Israel’s cry for deliverance and ends with their king reigning over the redeemed nation.  Many of the Psalms in this group reflect the teaching of Exodus</a:t>
            </a:r>
          </a:p>
          <a:p>
            <a:r>
              <a:rPr lang="en-US" b="1" dirty="0" smtClean="0"/>
              <a:t>Book 3 (Ps. 73-89):  </a:t>
            </a:r>
            <a:r>
              <a:rPr lang="en-US" dirty="0" smtClean="0"/>
              <a:t>God’s sanctuary.  This book has the sanctuary as the dominant note and therefor parallels Leviticus</a:t>
            </a:r>
          </a:p>
        </p:txBody>
      </p:sp>
    </p:spTree>
    <p:extLst>
      <p:ext uri="{BB962C8B-B14F-4D97-AF65-F5344CB8AC3E}">
        <p14:creationId xmlns:p14="http://schemas.microsoft.com/office/powerpoint/2010/main" val="2825030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to the Five Books of Moses </a:t>
            </a:r>
            <a:endParaRPr lang="en-US" dirty="0"/>
          </a:p>
        </p:txBody>
      </p:sp>
      <p:sp>
        <p:nvSpPr>
          <p:cNvPr id="3" name="Content Placeholder 2"/>
          <p:cNvSpPr>
            <a:spLocks noGrp="1"/>
          </p:cNvSpPr>
          <p:nvPr>
            <p:ph sz="quarter" idx="1"/>
          </p:nvPr>
        </p:nvSpPr>
        <p:spPr>
          <a:xfrm>
            <a:off x="381000" y="1447800"/>
            <a:ext cx="8503920" cy="4572000"/>
          </a:xfrm>
        </p:spPr>
        <p:txBody>
          <a:bodyPr>
            <a:normAutofit/>
          </a:bodyPr>
          <a:lstStyle/>
          <a:p>
            <a:r>
              <a:rPr lang="en-US" b="1" dirty="0" smtClean="0"/>
              <a:t>Book 4 (Ps. 90-106):  </a:t>
            </a:r>
            <a:r>
              <a:rPr lang="en-US" dirty="0" smtClean="0"/>
              <a:t>God’s sufficiency.  Corresponds to Numbers.  Begins with one written by Moses and ends with one that recounts Israel’s rebellion in the wilderness</a:t>
            </a:r>
          </a:p>
          <a:p>
            <a:r>
              <a:rPr lang="en-US" b="1" dirty="0" smtClean="0"/>
              <a:t>Book 5 (Ps. 107-150):  </a:t>
            </a:r>
            <a:r>
              <a:rPr lang="en-US" dirty="0" smtClean="0"/>
              <a:t>God’s sayings.  Linked to Deuteronomy with the prevailing thought being God’s word.  Psalms 119 is devoted to exalting God’s Word</a:t>
            </a:r>
            <a:endParaRPr lang="en-US" b="1" dirty="0" smtClean="0"/>
          </a:p>
        </p:txBody>
      </p:sp>
    </p:spTree>
    <p:extLst>
      <p:ext uri="{BB962C8B-B14F-4D97-AF65-F5344CB8AC3E}">
        <p14:creationId xmlns:p14="http://schemas.microsoft.com/office/powerpoint/2010/main" val="2351925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r>
              <a:rPr lang="en-US" dirty="0" err="1" smtClean="0"/>
              <a:t>Geisler</a:t>
            </a:r>
            <a:r>
              <a:rPr lang="en-US" dirty="0" smtClean="0"/>
              <a:t>) </a:t>
            </a:r>
            <a:endParaRPr lang="en-US" dirty="0"/>
          </a:p>
        </p:txBody>
      </p:sp>
      <p:sp>
        <p:nvSpPr>
          <p:cNvPr id="3" name="Content Placeholder 2"/>
          <p:cNvSpPr>
            <a:spLocks noGrp="1"/>
          </p:cNvSpPr>
          <p:nvPr>
            <p:ph sz="quarter" idx="1"/>
          </p:nvPr>
        </p:nvSpPr>
        <p:spPr/>
        <p:txBody>
          <a:bodyPr>
            <a:noAutofit/>
          </a:bodyPr>
          <a:lstStyle/>
          <a:p>
            <a:r>
              <a:rPr lang="en-US" u="sng" dirty="0" smtClean="0">
                <a:solidFill>
                  <a:srgbClr val="FF0000"/>
                </a:solidFill>
              </a:rPr>
              <a:t>Prophetic</a:t>
            </a:r>
            <a:r>
              <a:rPr lang="en-US" dirty="0" smtClean="0"/>
              <a:t> – The life of Christ is either predicted or depicted</a:t>
            </a:r>
          </a:p>
          <a:p>
            <a:pPr lvl="1"/>
            <a:r>
              <a:rPr lang="en-US" sz="2700" dirty="0">
                <a:solidFill>
                  <a:srgbClr val="0070C0"/>
                </a:solidFill>
              </a:rPr>
              <a:t>(</a:t>
            </a:r>
            <a:r>
              <a:rPr lang="en-US" sz="2700" dirty="0" err="1">
                <a:solidFill>
                  <a:srgbClr val="0070C0"/>
                </a:solidFill>
              </a:rPr>
              <a:t>Psa</a:t>
            </a:r>
            <a:r>
              <a:rPr lang="en-US" sz="2700" dirty="0">
                <a:solidFill>
                  <a:srgbClr val="0070C0"/>
                </a:solidFill>
              </a:rPr>
              <a:t> 22:16)  For dogs have compassed me: the assembly of the wicked have </a:t>
            </a:r>
            <a:r>
              <a:rPr lang="en-US" sz="2700" dirty="0" err="1">
                <a:solidFill>
                  <a:srgbClr val="0070C0"/>
                </a:solidFill>
              </a:rPr>
              <a:t>inclosed</a:t>
            </a:r>
            <a:r>
              <a:rPr lang="en-US" sz="2700" dirty="0">
                <a:solidFill>
                  <a:srgbClr val="0070C0"/>
                </a:solidFill>
              </a:rPr>
              <a:t> me: they pierced my hands and my feet.</a:t>
            </a:r>
          </a:p>
          <a:p>
            <a:r>
              <a:rPr lang="en-US" u="sng" dirty="0" smtClean="0">
                <a:solidFill>
                  <a:srgbClr val="FF0000"/>
                </a:solidFill>
              </a:rPr>
              <a:t>Praise </a:t>
            </a:r>
            <a:r>
              <a:rPr lang="en-US" dirty="0" smtClean="0"/>
              <a:t>– Each of the 5 books end with a Psalm of praise and the last book ends with five psalms of praise </a:t>
            </a:r>
          </a:p>
          <a:p>
            <a:pPr lvl="1"/>
            <a:r>
              <a:rPr lang="en-US" sz="2700" dirty="0">
                <a:solidFill>
                  <a:srgbClr val="0070C0"/>
                </a:solidFill>
              </a:rPr>
              <a:t>(</a:t>
            </a:r>
            <a:r>
              <a:rPr lang="en-US" sz="2700" dirty="0" err="1">
                <a:solidFill>
                  <a:srgbClr val="0070C0"/>
                </a:solidFill>
              </a:rPr>
              <a:t>Psa</a:t>
            </a:r>
            <a:r>
              <a:rPr lang="en-US" sz="2700" dirty="0">
                <a:solidFill>
                  <a:srgbClr val="0070C0"/>
                </a:solidFill>
              </a:rPr>
              <a:t> 41:13)  Blessed be the LORD God of Israel from everlasting, and to everlasting. Amen, and Amen</a:t>
            </a:r>
            <a:r>
              <a:rPr lang="en-US" sz="2700" dirty="0" smtClean="0">
                <a:solidFill>
                  <a:srgbClr val="0070C0"/>
                </a:solidFill>
              </a:rPr>
              <a:t>.</a:t>
            </a:r>
            <a:endParaRPr lang="en-US" sz="2700" dirty="0">
              <a:solidFill>
                <a:srgbClr val="0070C0"/>
              </a:solidFill>
            </a:endParaRPr>
          </a:p>
        </p:txBody>
      </p:sp>
    </p:spTree>
    <p:extLst>
      <p:ext uri="{BB962C8B-B14F-4D97-AF65-F5344CB8AC3E}">
        <p14:creationId xmlns:p14="http://schemas.microsoft.com/office/powerpoint/2010/main" val="1730100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4800" y="1447800"/>
            <a:ext cx="8503920" cy="5178552"/>
          </a:xfrm>
        </p:spPr>
        <p:txBody>
          <a:bodyPr>
            <a:normAutofit/>
          </a:bodyPr>
          <a:lstStyle/>
          <a:p>
            <a:r>
              <a:rPr lang="en-US" u="sng" dirty="0" smtClean="0">
                <a:solidFill>
                  <a:srgbClr val="FF0000"/>
                </a:solidFill>
              </a:rPr>
              <a:t>Petition </a:t>
            </a:r>
            <a:r>
              <a:rPr lang="en-US" dirty="0" smtClean="0"/>
              <a:t>– a plea to God for help</a:t>
            </a:r>
          </a:p>
          <a:p>
            <a:pPr lvl="1"/>
            <a:r>
              <a:rPr lang="en-US" dirty="0">
                <a:solidFill>
                  <a:srgbClr val="0070C0"/>
                </a:solidFill>
              </a:rPr>
              <a:t>(</a:t>
            </a:r>
            <a:r>
              <a:rPr lang="en-US" dirty="0" err="1">
                <a:solidFill>
                  <a:srgbClr val="0070C0"/>
                </a:solidFill>
              </a:rPr>
              <a:t>Psa</a:t>
            </a:r>
            <a:r>
              <a:rPr lang="en-US" dirty="0">
                <a:solidFill>
                  <a:srgbClr val="0070C0"/>
                </a:solidFill>
              </a:rPr>
              <a:t> 16:1)  </a:t>
            </a:r>
            <a:r>
              <a:rPr lang="en-US" i="1" dirty="0" err="1">
                <a:solidFill>
                  <a:srgbClr val="0070C0"/>
                </a:solidFill>
              </a:rPr>
              <a:t>Michtam</a:t>
            </a:r>
            <a:r>
              <a:rPr lang="en-US" i="1" dirty="0">
                <a:solidFill>
                  <a:srgbClr val="0070C0"/>
                </a:solidFill>
              </a:rPr>
              <a:t> of David. </a:t>
            </a:r>
            <a:r>
              <a:rPr lang="en-US" dirty="0">
                <a:solidFill>
                  <a:srgbClr val="0070C0"/>
                </a:solidFill>
              </a:rPr>
              <a:t>Preserve me, O God: for in thee do I put my trust</a:t>
            </a:r>
            <a:r>
              <a:rPr lang="en-US" dirty="0" smtClean="0">
                <a:solidFill>
                  <a:srgbClr val="0070C0"/>
                </a:solidFill>
              </a:rPr>
              <a:t>.</a:t>
            </a:r>
          </a:p>
          <a:p>
            <a:r>
              <a:rPr lang="en-US" u="sng" dirty="0" smtClean="0">
                <a:solidFill>
                  <a:srgbClr val="FF0000"/>
                </a:solidFill>
              </a:rPr>
              <a:t>Penitence</a:t>
            </a:r>
            <a:r>
              <a:rPr lang="en-US" dirty="0" smtClean="0"/>
              <a:t> – a confession of sin (Ps.51)</a:t>
            </a:r>
          </a:p>
          <a:p>
            <a:pPr lvl="1"/>
            <a:r>
              <a:rPr lang="en-US" dirty="0">
                <a:solidFill>
                  <a:srgbClr val="0070C0"/>
                </a:solidFill>
              </a:rPr>
              <a:t>(</a:t>
            </a:r>
            <a:r>
              <a:rPr lang="en-US" dirty="0" err="1">
                <a:solidFill>
                  <a:srgbClr val="0070C0"/>
                </a:solidFill>
              </a:rPr>
              <a:t>Psa</a:t>
            </a:r>
            <a:r>
              <a:rPr lang="en-US" dirty="0">
                <a:solidFill>
                  <a:srgbClr val="0070C0"/>
                </a:solidFill>
              </a:rPr>
              <a:t> 51:1) </a:t>
            </a:r>
            <a:r>
              <a:rPr lang="en-US" i="1" dirty="0">
                <a:solidFill>
                  <a:srgbClr val="0070C0"/>
                </a:solidFill>
              </a:rPr>
              <a:t> To the chief Musician, A Psalm of David, when Nathan the prophet came unto him, after he had gone in to Bathsheba. </a:t>
            </a:r>
            <a:r>
              <a:rPr lang="en-US" dirty="0">
                <a:solidFill>
                  <a:srgbClr val="0070C0"/>
                </a:solidFill>
              </a:rPr>
              <a:t>Have mercy upon me, O God, according to thy </a:t>
            </a:r>
            <a:r>
              <a:rPr lang="en-US" dirty="0" err="1">
                <a:solidFill>
                  <a:srgbClr val="0070C0"/>
                </a:solidFill>
              </a:rPr>
              <a:t>lovingkindness</a:t>
            </a:r>
            <a:r>
              <a:rPr lang="en-US" dirty="0">
                <a:solidFill>
                  <a:srgbClr val="0070C0"/>
                </a:solidFill>
              </a:rPr>
              <a:t>: according unto the multitude of thy tender mercies blot out my transgressions</a:t>
            </a:r>
            <a:r>
              <a:rPr lang="en-US" dirty="0" smtClean="0">
                <a:solidFill>
                  <a:srgbClr val="0070C0"/>
                </a:solidFill>
              </a:rPr>
              <a:t>.</a:t>
            </a:r>
            <a:endParaRPr lang="en-US" dirty="0">
              <a:solidFill>
                <a:srgbClr val="0070C0"/>
              </a:solidFill>
            </a:endParaRPr>
          </a:p>
          <a:p>
            <a:pPr lvl="1"/>
            <a:r>
              <a:rPr lang="en-US" dirty="0">
                <a:solidFill>
                  <a:srgbClr val="0070C0"/>
                </a:solidFill>
              </a:rPr>
              <a:t>(</a:t>
            </a:r>
            <a:r>
              <a:rPr lang="en-US" dirty="0" err="1">
                <a:solidFill>
                  <a:srgbClr val="0070C0"/>
                </a:solidFill>
              </a:rPr>
              <a:t>Psa</a:t>
            </a:r>
            <a:r>
              <a:rPr lang="en-US" dirty="0">
                <a:solidFill>
                  <a:srgbClr val="0070C0"/>
                </a:solidFill>
              </a:rPr>
              <a:t> 51:2)  Wash me </a:t>
            </a:r>
            <a:r>
              <a:rPr lang="en-US" dirty="0" err="1">
                <a:solidFill>
                  <a:srgbClr val="0070C0"/>
                </a:solidFill>
              </a:rPr>
              <a:t>throughly</a:t>
            </a:r>
            <a:r>
              <a:rPr lang="en-US" dirty="0">
                <a:solidFill>
                  <a:srgbClr val="0070C0"/>
                </a:solidFill>
              </a:rPr>
              <a:t> from mine iniquity, and cleanse me from my sin</a:t>
            </a:r>
            <a:r>
              <a:rPr lang="en-US" dirty="0" smtClean="0">
                <a:solidFill>
                  <a:srgbClr val="0070C0"/>
                </a:solidFill>
              </a:rPr>
              <a:t>.</a:t>
            </a:r>
            <a:endParaRPr lang="en-US" dirty="0">
              <a:solidFill>
                <a:srgbClr val="0070C0"/>
              </a:solidFill>
            </a:endParaRPr>
          </a:p>
          <a:p>
            <a:pPr lvl="1"/>
            <a:r>
              <a:rPr lang="en-US" dirty="0">
                <a:solidFill>
                  <a:srgbClr val="0070C0"/>
                </a:solidFill>
              </a:rPr>
              <a:t>(</a:t>
            </a:r>
            <a:r>
              <a:rPr lang="en-US" dirty="0" err="1">
                <a:solidFill>
                  <a:srgbClr val="0070C0"/>
                </a:solidFill>
              </a:rPr>
              <a:t>Psa</a:t>
            </a:r>
            <a:r>
              <a:rPr lang="en-US" dirty="0">
                <a:solidFill>
                  <a:srgbClr val="0070C0"/>
                </a:solidFill>
              </a:rPr>
              <a:t> 51:3)  For I acknowledge my transgressions: and my sin is ever before me</a:t>
            </a:r>
            <a:r>
              <a:rPr lang="en-US" dirty="0" smtClean="0">
                <a:solidFill>
                  <a:srgbClr val="0070C0"/>
                </a:solidFill>
              </a:rPr>
              <a:t>.</a:t>
            </a:r>
            <a:endParaRPr lang="en-US" dirty="0">
              <a:solidFill>
                <a:srgbClr val="0070C0"/>
              </a:solidFill>
            </a:endParaRPr>
          </a:p>
          <a:p>
            <a:endParaRPr lang="en-US" dirty="0"/>
          </a:p>
        </p:txBody>
      </p:sp>
    </p:spTree>
    <p:extLst>
      <p:ext uri="{BB962C8B-B14F-4D97-AF65-F5344CB8AC3E}">
        <p14:creationId xmlns:p14="http://schemas.microsoft.com/office/powerpoint/2010/main" val="2415060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1752" y="1527048"/>
            <a:ext cx="8503920" cy="5026152"/>
          </a:xfrm>
        </p:spPr>
        <p:txBody>
          <a:bodyPr>
            <a:normAutofit/>
          </a:bodyPr>
          <a:lstStyle/>
          <a:p>
            <a:r>
              <a:rPr lang="en-US" sz="2600" u="sng" dirty="0">
                <a:solidFill>
                  <a:srgbClr val="FF0000"/>
                </a:solidFill>
              </a:rPr>
              <a:t>Pastoral – </a:t>
            </a:r>
            <a:r>
              <a:rPr lang="en-US" sz="2600" dirty="0"/>
              <a:t>Psalms of Gods care for His people as a shepherd takes care of the flock. </a:t>
            </a:r>
            <a:endParaRPr lang="en-US" sz="2600" dirty="0" smtClean="0"/>
          </a:p>
          <a:p>
            <a:pPr lvl="1"/>
            <a:r>
              <a:rPr lang="en-US" sz="2600" dirty="0">
                <a:solidFill>
                  <a:srgbClr val="0070C0"/>
                </a:solidFill>
              </a:rPr>
              <a:t>(</a:t>
            </a:r>
            <a:r>
              <a:rPr lang="en-US" sz="2600" dirty="0" err="1">
                <a:solidFill>
                  <a:srgbClr val="0070C0"/>
                </a:solidFill>
              </a:rPr>
              <a:t>Psa</a:t>
            </a:r>
            <a:r>
              <a:rPr lang="en-US" sz="2600" dirty="0">
                <a:solidFill>
                  <a:srgbClr val="0070C0"/>
                </a:solidFill>
              </a:rPr>
              <a:t> 23:1)  </a:t>
            </a:r>
            <a:r>
              <a:rPr lang="en-US" sz="2600" i="1" dirty="0">
                <a:solidFill>
                  <a:srgbClr val="0070C0"/>
                </a:solidFill>
              </a:rPr>
              <a:t>A Psalm of David</a:t>
            </a:r>
            <a:r>
              <a:rPr lang="en-US" sz="2600" dirty="0">
                <a:solidFill>
                  <a:srgbClr val="0070C0"/>
                </a:solidFill>
              </a:rPr>
              <a:t>. The LORD is my shepherd; I shall not want</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Psa</a:t>
            </a:r>
            <a:r>
              <a:rPr lang="en-US" sz="2600" dirty="0">
                <a:solidFill>
                  <a:srgbClr val="0070C0"/>
                </a:solidFill>
              </a:rPr>
              <a:t> 23:2)  He </a:t>
            </a:r>
            <a:r>
              <a:rPr lang="en-US" sz="2600" dirty="0" err="1">
                <a:solidFill>
                  <a:srgbClr val="0070C0"/>
                </a:solidFill>
              </a:rPr>
              <a:t>maketh</a:t>
            </a:r>
            <a:r>
              <a:rPr lang="en-US" sz="2600" dirty="0">
                <a:solidFill>
                  <a:srgbClr val="0070C0"/>
                </a:solidFill>
              </a:rPr>
              <a:t> me to lie down in green pastures: he </a:t>
            </a:r>
            <a:r>
              <a:rPr lang="en-US" sz="2600" dirty="0" err="1">
                <a:solidFill>
                  <a:srgbClr val="0070C0"/>
                </a:solidFill>
              </a:rPr>
              <a:t>leadeth</a:t>
            </a:r>
            <a:r>
              <a:rPr lang="en-US" sz="2600" dirty="0">
                <a:solidFill>
                  <a:srgbClr val="0070C0"/>
                </a:solidFill>
              </a:rPr>
              <a:t> me beside the still waters</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Psa</a:t>
            </a:r>
            <a:r>
              <a:rPr lang="en-US" sz="2600" dirty="0">
                <a:solidFill>
                  <a:srgbClr val="0070C0"/>
                </a:solidFill>
              </a:rPr>
              <a:t> 23:3)  He </a:t>
            </a:r>
            <a:r>
              <a:rPr lang="en-US" sz="2600" dirty="0" err="1">
                <a:solidFill>
                  <a:srgbClr val="0070C0"/>
                </a:solidFill>
              </a:rPr>
              <a:t>restoreth</a:t>
            </a:r>
            <a:r>
              <a:rPr lang="en-US" sz="2600" dirty="0">
                <a:solidFill>
                  <a:srgbClr val="0070C0"/>
                </a:solidFill>
              </a:rPr>
              <a:t> my soul: he </a:t>
            </a:r>
            <a:r>
              <a:rPr lang="en-US" sz="2600" dirty="0" err="1">
                <a:solidFill>
                  <a:srgbClr val="0070C0"/>
                </a:solidFill>
              </a:rPr>
              <a:t>leadeth</a:t>
            </a:r>
            <a:r>
              <a:rPr lang="en-US" sz="2600" dirty="0">
                <a:solidFill>
                  <a:srgbClr val="0070C0"/>
                </a:solidFill>
              </a:rPr>
              <a:t> me in the paths of righteousness for his name's sake</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Psa</a:t>
            </a:r>
            <a:r>
              <a:rPr lang="en-US" sz="2600" dirty="0">
                <a:solidFill>
                  <a:srgbClr val="0070C0"/>
                </a:solidFill>
              </a:rPr>
              <a:t> 23:4)  Yea, though I walk through the valley of the shadow of death, I will fear no evil: for thou art with me; thy rod and thy staff they comfort me</a:t>
            </a:r>
            <a:r>
              <a:rPr lang="en-US" sz="2600" dirty="0" smtClean="0">
                <a:solidFill>
                  <a:srgbClr val="0070C0"/>
                </a:solidFill>
              </a:rPr>
              <a:t>.</a:t>
            </a:r>
          </a:p>
          <a:p>
            <a:pPr marL="0" indent="0">
              <a:buNone/>
            </a:pPr>
            <a:endParaRPr lang="en-US" dirty="0"/>
          </a:p>
        </p:txBody>
      </p:sp>
    </p:spTree>
    <p:extLst>
      <p:ext uri="{BB962C8B-B14F-4D97-AF65-F5344CB8AC3E}">
        <p14:creationId xmlns:p14="http://schemas.microsoft.com/office/powerpoint/2010/main" val="1395463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4800" y="1371600"/>
            <a:ext cx="8503920" cy="5181600"/>
          </a:xfrm>
        </p:spPr>
        <p:txBody>
          <a:bodyPr>
            <a:normAutofit/>
          </a:bodyPr>
          <a:lstStyle/>
          <a:p>
            <a:r>
              <a:rPr lang="en-US" sz="2500" u="sng" dirty="0">
                <a:solidFill>
                  <a:srgbClr val="FF0000"/>
                </a:solidFill>
              </a:rPr>
              <a:t>Precept – </a:t>
            </a:r>
            <a:r>
              <a:rPr lang="en-US" sz="2500" dirty="0"/>
              <a:t>Psalm giving precepts for man’s spiritual and moral </a:t>
            </a:r>
            <a:r>
              <a:rPr lang="en-US" sz="2500" dirty="0" smtClean="0"/>
              <a:t>life.  Psalms is a handbook of doctrine and ethics (see also Ps. 19, 119)</a:t>
            </a:r>
          </a:p>
          <a:p>
            <a:pPr lvl="1"/>
            <a:r>
              <a:rPr lang="en-US" sz="2500" dirty="0">
                <a:solidFill>
                  <a:srgbClr val="0070C0"/>
                </a:solidFill>
              </a:rPr>
              <a:t>(</a:t>
            </a:r>
            <a:r>
              <a:rPr lang="en-US" sz="2500" dirty="0" err="1">
                <a:solidFill>
                  <a:srgbClr val="0070C0"/>
                </a:solidFill>
              </a:rPr>
              <a:t>Psa</a:t>
            </a:r>
            <a:r>
              <a:rPr lang="en-US" sz="2500" dirty="0">
                <a:solidFill>
                  <a:srgbClr val="0070C0"/>
                </a:solidFill>
              </a:rPr>
              <a:t> 37:1)  </a:t>
            </a:r>
            <a:r>
              <a:rPr lang="en-US" sz="2500" i="1" dirty="0">
                <a:solidFill>
                  <a:srgbClr val="0070C0"/>
                </a:solidFill>
              </a:rPr>
              <a:t>A Psalm of David</a:t>
            </a:r>
            <a:r>
              <a:rPr lang="en-US" sz="2500" dirty="0">
                <a:solidFill>
                  <a:srgbClr val="0070C0"/>
                </a:solidFill>
              </a:rPr>
              <a:t>. Fret not thyself because of evildoers, neither be thou envious against the workers of iniquity</a:t>
            </a:r>
            <a:r>
              <a:rPr lang="en-US" sz="2500" dirty="0" smtClean="0">
                <a:solidFill>
                  <a:srgbClr val="0070C0"/>
                </a:solidFill>
              </a:rPr>
              <a:t>.</a:t>
            </a:r>
            <a:endParaRPr lang="en-US" sz="2500" dirty="0">
              <a:solidFill>
                <a:srgbClr val="0070C0"/>
              </a:solidFill>
            </a:endParaRPr>
          </a:p>
          <a:p>
            <a:pPr lvl="1"/>
            <a:r>
              <a:rPr lang="en-US" sz="2500" dirty="0">
                <a:solidFill>
                  <a:srgbClr val="0070C0"/>
                </a:solidFill>
              </a:rPr>
              <a:t>(</a:t>
            </a:r>
            <a:r>
              <a:rPr lang="en-US" sz="2500" dirty="0" err="1">
                <a:solidFill>
                  <a:srgbClr val="0070C0"/>
                </a:solidFill>
              </a:rPr>
              <a:t>Psa</a:t>
            </a:r>
            <a:r>
              <a:rPr lang="en-US" sz="2500" dirty="0">
                <a:solidFill>
                  <a:srgbClr val="0070C0"/>
                </a:solidFill>
              </a:rPr>
              <a:t> 37:2)  For they shall soon be cut down like the grass, and wither as the green </a:t>
            </a:r>
            <a:r>
              <a:rPr lang="en-US" sz="2500" dirty="0" smtClean="0">
                <a:solidFill>
                  <a:srgbClr val="0070C0"/>
                </a:solidFill>
              </a:rPr>
              <a:t>herb.</a:t>
            </a:r>
            <a:endParaRPr lang="en-US" sz="2500" dirty="0">
              <a:solidFill>
                <a:srgbClr val="0070C0"/>
              </a:solidFill>
            </a:endParaRPr>
          </a:p>
          <a:p>
            <a:pPr lvl="1"/>
            <a:r>
              <a:rPr lang="en-US" sz="2500" dirty="0">
                <a:solidFill>
                  <a:srgbClr val="0070C0"/>
                </a:solidFill>
              </a:rPr>
              <a:t>(</a:t>
            </a:r>
            <a:r>
              <a:rPr lang="en-US" sz="2500" dirty="0" err="1">
                <a:solidFill>
                  <a:srgbClr val="0070C0"/>
                </a:solidFill>
              </a:rPr>
              <a:t>Psa</a:t>
            </a:r>
            <a:r>
              <a:rPr lang="en-US" sz="2500" dirty="0">
                <a:solidFill>
                  <a:srgbClr val="0070C0"/>
                </a:solidFill>
              </a:rPr>
              <a:t> 37:3)  Trust in the LORD, and do good; so shalt thou dwell in the land, and verily thou shalt be fed</a:t>
            </a:r>
            <a:r>
              <a:rPr lang="en-US" sz="2500" dirty="0" smtClean="0">
                <a:solidFill>
                  <a:srgbClr val="0070C0"/>
                </a:solidFill>
              </a:rPr>
              <a:t>.</a:t>
            </a:r>
          </a:p>
          <a:p>
            <a:pPr lvl="1"/>
            <a:r>
              <a:rPr lang="en-US" sz="2500" dirty="0" smtClean="0">
                <a:solidFill>
                  <a:srgbClr val="0070C0"/>
                </a:solidFill>
              </a:rPr>
              <a:t>(</a:t>
            </a:r>
            <a:r>
              <a:rPr lang="en-US" sz="2500" dirty="0" err="1">
                <a:solidFill>
                  <a:srgbClr val="0070C0"/>
                </a:solidFill>
              </a:rPr>
              <a:t>Psa</a:t>
            </a:r>
            <a:r>
              <a:rPr lang="en-US" sz="2500" dirty="0">
                <a:solidFill>
                  <a:srgbClr val="0070C0"/>
                </a:solidFill>
              </a:rPr>
              <a:t> 37:4)  Delight thyself also in the LORD; and he shall give thee the desires of thine heart</a:t>
            </a:r>
            <a:r>
              <a:rPr lang="en-US" sz="2500" dirty="0" smtClean="0">
                <a:solidFill>
                  <a:srgbClr val="0070C0"/>
                </a:solidFill>
              </a:rPr>
              <a:t>.</a:t>
            </a:r>
            <a:endParaRPr lang="en-US" sz="2500" dirty="0">
              <a:solidFill>
                <a:srgbClr val="0070C0"/>
              </a:solidFill>
            </a:endParaRPr>
          </a:p>
        </p:txBody>
      </p:sp>
    </p:spTree>
    <p:extLst>
      <p:ext uri="{BB962C8B-B14F-4D97-AF65-F5344CB8AC3E}">
        <p14:creationId xmlns:p14="http://schemas.microsoft.com/office/powerpoint/2010/main" val="2832129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sz="2800" u="sng" dirty="0">
                <a:solidFill>
                  <a:srgbClr val="FF0000"/>
                </a:solidFill>
              </a:rPr>
              <a:t>Prayer </a:t>
            </a:r>
            <a:r>
              <a:rPr lang="en-US" sz="2800" dirty="0"/>
              <a:t>– many take the form of general prayers </a:t>
            </a:r>
            <a:endParaRPr lang="en-US" sz="2800" dirty="0" smtClean="0"/>
          </a:p>
          <a:p>
            <a:r>
              <a:rPr lang="en-US" sz="2800" dirty="0" smtClean="0">
                <a:solidFill>
                  <a:srgbClr val="00B050"/>
                </a:solidFill>
              </a:rPr>
              <a:t>“The book of Psalms, more than any other scripture, has influenced the language of prayer of the Christian church”</a:t>
            </a:r>
          </a:p>
          <a:p>
            <a:pPr lvl="1"/>
            <a:r>
              <a:rPr lang="en-US" sz="2800" dirty="0">
                <a:solidFill>
                  <a:srgbClr val="0070C0"/>
                </a:solidFill>
              </a:rPr>
              <a:t> (</a:t>
            </a:r>
            <a:r>
              <a:rPr lang="en-US" sz="2800" dirty="0" err="1">
                <a:solidFill>
                  <a:srgbClr val="0070C0"/>
                </a:solidFill>
              </a:rPr>
              <a:t>Psa</a:t>
            </a:r>
            <a:r>
              <a:rPr lang="en-US" sz="2800" dirty="0">
                <a:solidFill>
                  <a:srgbClr val="0070C0"/>
                </a:solidFill>
              </a:rPr>
              <a:t> 86:1)  </a:t>
            </a:r>
            <a:r>
              <a:rPr lang="en-US" sz="2800" i="1" dirty="0">
                <a:solidFill>
                  <a:srgbClr val="0070C0"/>
                </a:solidFill>
              </a:rPr>
              <a:t>A Prayer of David</a:t>
            </a:r>
            <a:r>
              <a:rPr lang="en-US" sz="2800" dirty="0">
                <a:solidFill>
                  <a:srgbClr val="0070C0"/>
                </a:solidFill>
              </a:rPr>
              <a:t>. Bow down thine ear, O LORD, hear me: for I am poor and needy</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a:t>
            </a:r>
            <a:r>
              <a:rPr lang="en-US" sz="2800" dirty="0" err="1">
                <a:solidFill>
                  <a:srgbClr val="0070C0"/>
                </a:solidFill>
              </a:rPr>
              <a:t>Psa</a:t>
            </a:r>
            <a:r>
              <a:rPr lang="en-US" sz="2800" dirty="0">
                <a:solidFill>
                  <a:srgbClr val="0070C0"/>
                </a:solidFill>
              </a:rPr>
              <a:t> 86:2)  Preserve my soul; for I am holy: O thou my God, save thy servant that </a:t>
            </a:r>
            <a:r>
              <a:rPr lang="en-US" sz="2800" dirty="0" err="1">
                <a:solidFill>
                  <a:srgbClr val="0070C0"/>
                </a:solidFill>
              </a:rPr>
              <a:t>trusteth</a:t>
            </a:r>
            <a:r>
              <a:rPr lang="en-US" sz="2800" dirty="0">
                <a:solidFill>
                  <a:srgbClr val="0070C0"/>
                </a:solidFill>
              </a:rPr>
              <a:t> in thee</a:t>
            </a:r>
            <a:r>
              <a:rPr lang="en-US" sz="2800" dirty="0" smtClean="0">
                <a:solidFill>
                  <a:srgbClr val="0070C0"/>
                </a:solidFill>
              </a:rPr>
              <a:t>.</a:t>
            </a:r>
          </a:p>
          <a:p>
            <a:pPr marL="274320" lvl="1" indent="0">
              <a:buNone/>
            </a:pP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897176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1752" y="1527048"/>
            <a:ext cx="8503920" cy="5102352"/>
          </a:xfrm>
        </p:spPr>
        <p:txBody>
          <a:bodyPr>
            <a:normAutofit/>
          </a:bodyPr>
          <a:lstStyle/>
          <a:p>
            <a:r>
              <a:rPr lang="en-US" sz="2800" dirty="0" smtClean="0"/>
              <a:t>There are several major forms of poetry </a:t>
            </a:r>
          </a:p>
          <a:p>
            <a:pPr lvl="1"/>
            <a:r>
              <a:rPr lang="en-US" sz="2800" dirty="0" smtClean="0">
                <a:solidFill>
                  <a:schemeClr val="tx1"/>
                </a:solidFill>
              </a:rPr>
              <a:t>Dirge, drama,  elegy, epic, idyll, lyric, and ode</a:t>
            </a:r>
          </a:p>
          <a:p>
            <a:r>
              <a:rPr lang="en-US" sz="2800" dirty="0" smtClean="0"/>
              <a:t>Many represented in poetical sections of scripture</a:t>
            </a:r>
          </a:p>
          <a:p>
            <a:r>
              <a:rPr lang="en-US" sz="2800" dirty="0" smtClean="0"/>
              <a:t>E.g. </a:t>
            </a:r>
          </a:p>
          <a:p>
            <a:pPr lvl="1"/>
            <a:r>
              <a:rPr lang="en-US" sz="2800" dirty="0" smtClean="0">
                <a:solidFill>
                  <a:schemeClr val="tx1"/>
                </a:solidFill>
              </a:rPr>
              <a:t>Lamentations is a dirge, a song of terrible grief</a:t>
            </a:r>
          </a:p>
          <a:p>
            <a:pPr lvl="1"/>
            <a:r>
              <a:rPr lang="en-US" sz="2800" dirty="0" smtClean="0">
                <a:solidFill>
                  <a:schemeClr val="tx1"/>
                </a:solidFill>
              </a:rPr>
              <a:t>Psalms 22 is an example of lyrical poetry in which deep feelings of the heart are bared rather than </a:t>
            </a:r>
            <a:r>
              <a:rPr lang="en-US" sz="2800" dirty="0">
                <a:solidFill>
                  <a:schemeClr val="tx1"/>
                </a:solidFill>
              </a:rPr>
              <a:t>s</a:t>
            </a:r>
            <a:r>
              <a:rPr lang="en-US" sz="2800" dirty="0" smtClean="0">
                <a:solidFill>
                  <a:schemeClr val="tx1"/>
                </a:solidFill>
              </a:rPr>
              <a:t>ome outward incident described</a:t>
            </a:r>
          </a:p>
          <a:p>
            <a:pPr lvl="1"/>
            <a:r>
              <a:rPr lang="en-US" sz="2800" dirty="0" smtClean="0">
                <a:solidFill>
                  <a:schemeClr val="tx1"/>
                </a:solidFill>
              </a:rPr>
              <a:t>Psalms 78, 105, 106, and 136 are odes</a:t>
            </a:r>
            <a:endParaRPr lang="en-US" sz="2800" dirty="0">
              <a:solidFill>
                <a:schemeClr val="tx1"/>
              </a:solidFill>
            </a:endParaRPr>
          </a:p>
        </p:txBody>
      </p:sp>
      <p:sp>
        <p:nvSpPr>
          <p:cNvPr id="3" name="Title 2"/>
          <p:cNvSpPr>
            <a:spLocks noGrp="1"/>
          </p:cNvSpPr>
          <p:nvPr>
            <p:ph type="title"/>
          </p:nvPr>
        </p:nvSpPr>
        <p:spPr/>
        <p:txBody>
          <a:bodyPr/>
          <a:lstStyle/>
          <a:p>
            <a:r>
              <a:rPr lang="en-US" dirty="0" smtClean="0"/>
              <a:t>Hebrew poetry </a:t>
            </a:r>
            <a:endParaRPr lang="en-US" dirty="0"/>
          </a:p>
        </p:txBody>
      </p:sp>
    </p:spTree>
    <p:extLst>
      <p:ext uri="{BB962C8B-B14F-4D97-AF65-F5344CB8AC3E}">
        <p14:creationId xmlns:p14="http://schemas.microsoft.com/office/powerpoint/2010/main" val="3679427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r>
              <a:rPr lang="en-US" sz="2800" u="sng" dirty="0" smtClean="0">
                <a:solidFill>
                  <a:srgbClr val="FF0000"/>
                </a:solidFill>
              </a:rPr>
              <a:t>Profession – </a:t>
            </a:r>
            <a:r>
              <a:rPr lang="en-US" sz="2800" dirty="0" smtClean="0"/>
              <a:t>a profession of faith.  Not all psalms are addressed to God, but some to man.  </a:t>
            </a:r>
          </a:p>
          <a:p>
            <a:pPr lvl="1"/>
            <a:r>
              <a:rPr lang="en-US" sz="2800" dirty="0">
                <a:solidFill>
                  <a:srgbClr val="0070C0"/>
                </a:solidFill>
              </a:rPr>
              <a:t>(</a:t>
            </a:r>
            <a:r>
              <a:rPr lang="en-US" sz="2800" dirty="0" err="1">
                <a:solidFill>
                  <a:srgbClr val="0070C0"/>
                </a:solidFill>
              </a:rPr>
              <a:t>Psa</a:t>
            </a:r>
            <a:r>
              <a:rPr lang="en-US" sz="2800" dirty="0">
                <a:solidFill>
                  <a:srgbClr val="0070C0"/>
                </a:solidFill>
              </a:rPr>
              <a:t> 33:1)  Rejoice in the LORD, O ye righteous: for praise is comely for the upright</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a:t>
            </a:r>
            <a:r>
              <a:rPr lang="en-US" sz="2800" dirty="0" err="1">
                <a:solidFill>
                  <a:srgbClr val="0070C0"/>
                </a:solidFill>
              </a:rPr>
              <a:t>Psa</a:t>
            </a:r>
            <a:r>
              <a:rPr lang="en-US" sz="2800" dirty="0">
                <a:solidFill>
                  <a:srgbClr val="0070C0"/>
                </a:solidFill>
              </a:rPr>
              <a:t> 33:2)  Praise the LORD with harp: sing unto him with the psaltery and an instrument of ten strings</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a:t>
            </a:r>
            <a:r>
              <a:rPr lang="en-US" sz="2800" dirty="0" err="1">
                <a:solidFill>
                  <a:srgbClr val="0070C0"/>
                </a:solidFill>
              </a:rPr>
              <a:t>Psa</a:t>
            </a:r>
            <a:r>
              <a:rPr lang="en-US" sz="2800" dirty="0">
                <a:solidFill>
                  <a:srgbClr val="0070C0"/>
                </a:solidFill>
              </a:rPr>
              <a:t> 33:3)  Sing unto him a new song; play skilfully with a loud noise</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1147568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r>
              <a:rPr lang="en-US" sz="3000" u="sng" dirty="0" smtClean="0">
                <a:solidFill>
                  <a:srgbClr val="FF0000"/>
                </a:solidFill>
              </a:rPr>
              <a:t>Patriotic – </a:t>
            </a:r>
            <a:r>
              <a:rPr lang="en-US" sz="3000" dirty="0" smtClean="0"/>
              <a:t>dealing with Israel</a:t>
            </a:r>
          </a:p>
          <a:p>
            <a:pPr lvl="1"/>
            <a:r>
              <a:rPr lang="en-US" sz="3000" dirty="0">
                <a:solidFill>
                  <a:srgbClr val="0070C0"/>
                </a:solidFill>
              </a:rPr>
              <a:t>(</a:t>
            </a:r>
            <a:r>
              <a:rPr lang="en-US" sz="3000" dirty="0" err="1">
                <a:solidFill>
                  <a:srgbClr val="0070C0"/>
                </a:solidFill>
              </a:rPr>
              <a:t>Psa</a:t>
            </a:r>
            <a:r>
              <a:rPr lang="en-US" sz="3000" dirty="0">
                <a:solidFill>
                  <a:srgbClr val="0070C0"/>
                </a:solidFill>
              </a:rPr>
              <a:t> 126:1)  </a:t>
            </a:r>
            <a:r>
              <a:rPr lang="en-US" sz="3000" i="1" dirty="0">
                <a:solidFill>
                  <a:srgbClr val="0070C0"/>
                </a:solidFill>
              </a:rPr>
              <a:t>A Song of degrees</a:t>
            </a:r>
            <a:r>
              <a:rPr lang="en-US" sz="3000" dirty="0">
                <a:solidFill>
                  <a:srgbClr val="0070C0"/>
                </a:solidFill>
              </a:rPr>
              <a:t>. When the LORD turned again the captivity of Zion, we were like them that dream</a:t>
            </a:r>
            <a:r>
              <a:rPr lang="en-US" sz="3000" dirty="0" smtClean="0">
                <a:solidFill>
                  <a:srgbClr val="0070C0"/>
                </a:solidFill>
              </a:rPr>
              <a:t>.</a:t>
            </a:r>
            <a:endParaRPr lang="en-US" sz="3000" dirty="0">
              <a:solidFill>
                <a:srgbClr val="0070C0"/>
              </a:solidFill>
            </a:endParaRPr>
          </a:p>
          <a:p>
            <a:pPr lvl="1"/>
            <a:r>
              <a:rPr lang="en-US" sz="3000" dirty="0">
                <a:solidFill>
                  <a:srgbClr val="0070C0"/>
                </a:solidFill>
              </a:rPr>
              <a:t>(</a:t>
            </a:r>
            <a:r>
              <a:rPr lang="en-US" sz="3000" dirty="0" err="1">
                <a:solidFill>
                  <a:srgbClr val="0070C0"/>
                </a:solidFill>
              </a:rPr>
              <a:t>Psa</a:t>
            </a:r>
            <a:r>
              <a:rPr lang="en-US" sz="3000" dirty="0">
                <a:solidFill>
                  <a:srgbClr val="0070C0"/>
                </a:solidFill>
              </a:rPr>
              <a:t> 126:2)  Then was our mouth filled with laughter, and our tongue with singing: then said they among the heathen, The LORD hath done great things for </a:t>
            </a:r>
            <a:r>
              <a:rPr lang="en-US" sz="3000" dirty="0" smtClean="0">
                <a:solidFill>
                  <a:srgbClr val="0070C0"/>
                </a:solidFill>
              </a:rPr>
              <a:t>them.</a:t>
            </a:r>
          </a:p>
          <a:p>
            <a:pPr marL="0" indent="0">
              <a:buNone/>
            </a:pPr>
            <a:endParaRPr lang="en-US" dirty="0"/>
          </a:p>
        </p:txBody>
      </p:sp>
    </p:spTree>
    <p:extLst>
      <p:ext uri="{BB962C8B-B14F-4D97-AF65-F5344CB8AC3E}">
        <p14:creationId xmlns:p14="http://schemas.microsoft.com/office/powerpoint/2010/main" val="3965820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p:txBody>
          <a:bodyPr>
            <a:normAutofit/>
          </a:bodyPr>
          <a:lstStyle/>
          <a:p>
            <a:r>
              <a:rPr lang="en-US" sz="2800" u="sng" dirty="0">
                <a:solidFill>
                  <a:srgbClr val="FF0000"/>
                </a:solidFill>
              </a:rPr>
              <a:t>Pilgrimage – </a:t>
            </a:r>
            <a:r>
              <a:rPr lang="en-US" sz="2800" dirty="0"/>
              <a:t>songs on the way to pilgrimage festivals called songs of degrees </a:t>
            </a:r>
            <a:endParaRPr lang="en-US" sz="2800" dirty="0" smtClean="0"/>
          </a:p>
          <a:p>
            <a:pPr lvl="1"/>
            <a:r>
              <a:rPr lang="en-US" sz="2800" dirty="0">
                <a:solidFill>
                  <a:srgbClr val="0070C0"/>
                </a:solidFill>
              </a:rPr>
              <a:t>(</a:t>
            </a:r>
            <a:r>
              <a:rPr lang="en-US" sz="2800" dirty="0" err="1">
                <a:solidFill>
                  <a:srgbClr val="0070C0"/>
                </a:solidFill>
              </a:rPr>
              <a:t>Psa</a:t>
            </a:r>
            <a:r>
              <a:rPr lang="en-US" sz="2800" dirty="0">
                <a:solidFill>
                  <a:srgbClr val="0070C0"/>
                </a:solidFill>
              </a:rPr>
              <a:t> 134:1)  </a:t>
            </a:r>
            <a:r>
              <a:rPr lang="en-US" sz="2800" i="1" dirty="0">
                <a:solidFill>
                  <a:srgbClr val="0070C0"/>
                </a:solidFill>
              </a:rPr>
              <a:t>A Song of degrees</a:t>
            </a:r>
            <a:r>
              <a:rPr lang="en-US" sz="2800" dirty="0">
                <a:solidFill>
                  <a:srgbClr val="0070C0"/>
                </a:solidFill>
              </a:rPr>
              <a:t>. Behold, bless ye the LORD, all ye servants of the LORD, which by night stand in the house of the LORD</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a:t>
            </a:r>
            <a:r>
              <a:rPr lang="en-US" sz="2800" dirty="0" err="1">
                <a:solidFill>
                  <a:srgbClr val="0070C0"/>
                </a:solidFill>
              </a:rPr>
              <a:t>Psa</a:t>
            </a:r>
            <a:r>
              <a:rPr lang="en-US" sz="2800" dirty="0">
                <a:solidFill>
                  <a:srgbClr val="0070C0"/>
                </a:solidFill>
              </a:rPr>
              <a:t> 134:2)  Lift up your hands in the sanctuary, and bless the LORD</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a:t>
            </a:r>
            <a:r>
              <a:rPr lang="en-US" sz="2800" dirty="0" err="1">
                <a:solidFill>
                  <a:srgbClr val="0070C0"/>
                </a:solidFill>
              </a:rPr>
              <a:t>Psa</a:t>
            </a:r>
            <a:r>
              <a:rPr lang="en-US" sz="2800" dirty="0">
                <a:solidFill>
                  <a:srgbClr val="0070C0"/>
                </a:solidFill>
              </a:rPr>
              <a:t> 134:3)  The LORD that made heaven and earth bless thee out of Zion</a:t>
            </a:r>
            <a:r>
              <a:rPr lang="en-US" sz="2800" dirty="0" smtClean="0">
                <a:solidFill>
                  <a:srgbClr val="0070C0"/>
                </a:solidFill>
              </a:rPr>
              <a:t>.</a:t>
            </a:r>
            <a:endParaRPr lang="en-US" sz="2800" dirty="0">
              <a:solidFill>
                <a:srgbClr val="0070C0"/>
              </a:solidFill>
            </a:endParaRPr>
          </a:p>
          <a:p>
            <a:endParaRPr lang="en-US" dirty="0" smtClean="0"/>
          </a:p>
          <a:p>
            <a:endParaRPr lang="en-US" dirty="0"/>
          </a:p>
        </p:txBody>
      </p:sp>
    </p:spTree>
    <p:extLst>
      <p:ext uri="{BB962C8B-B14F-4D97-AF65-F5344CB8AC3E}">
        <p14:creationId xmlns:p14="http://schemas.microsoft.com/office/powerpoint/2010/main" val="3018557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the Psalms </a:t>
            </a:r>
            <a:endParaRPr lang="en-US" dirty="0"/>
          </a:p>
        </p:txBody>
      </p:sp>
      <p:sp>
        <p:nvSpPr>
          <p:cNvPr id="3" name="Content Placeholder 2"/>
          <p:cNvSpPr>
            <a:spLocks noGrp="1"/>
          </p:cNvSpPr>
          <p:nvPr>
            <p:ph sz="quarter" idx="1"/>
          </p:nvPr>
        </p:nvSpPr>
        <p:spPr>
          <a:xfrm>
            <a:off x="304800" y="1447800"/>
            <a:ext cx="8503920" cy="5181600"/>
          </a:xfrm>
        </p:spPr>
        <p:txBody>
          <a:bodyPr>
            <a:noAutofit/>
          </a:bodyPr>
          <a:lstStyle/>
          <a:p>
            <a:r>
              <a:rPr lang="en-US" sz="2600" u="sng" dirty="0">
                <a:solidFill>
                  <a:srgbClr val="FF0000"/>
                </a:solidFill>
              </a:rPr>
              <a:t>Imprecatory – </a:t>
            </a:r>
            <a:r>
              <a:rPr lang="en-US" sz="2600" dirty="0"/>
              <a:t>“to call down a curse” </a:t>
            </a:r>
            <a:endParaRPr lang="en-US" sz="2600" dirty="0" smtClean="0"/>
          </a:p>
          <a:p>
            <a:r>
              <a:rPr lang="en-US" sz="2600" dirty="0" smtClean="0"/>
              <a:t>Sometimes David or others would call down judgment on their enemies </a:t>
            </a:r>
          </a:p>
          <a:p>
            <a:pPr lvl="1"/>
            <a:r>
              <a:rPr lang="en-US" sz="2400" dirty="0">
                <a:solidFill>
                  <a:srgbClr val="0070C0"/>
                </a:solidFill>
              </a:rPr>
              <a:t>(</a:t>
            </a:r>
            <a:r>
              <a:rPr lang="en-US" sz="2400" dirty="0" err="1">
                <a:solidFill>
                  <a:srgbClr val="0070C0"/>
                </a:solidFill>
              </a:rPr>
              <a:t>Psa</a:t>
            </a:r>
            <a:r>
              <a:rPr lang="en-US" sz="2400" dirty="0">
                <a:solidFill>
                  <a:srgbClr val="0070C0"/>
                </a:solidFill>
              </a:rPr>
              <a:t> 109:7)  When he shall be judged, let him be condemned: and let his prayer become sin</a:t>
            </a:r>
            <a:r>
              <a:rPr lang="en-US" sz="2400" dirty="0" smtClean="0">
                <a:solidFill>
                  <a:srgbClr val="0070C0"/>
                </a:solidFill>
              </a:rPr>
              <a:t>.</a:t>
            </a:r>
            <a:endParaRPr lang="en-US" sz="2400" dirty="0">
              <a:solidFill>
                <a:srgbClr val="0070C0"/>
              </a:solidFill>
            </a:endParaRPr>
          </a:p>
          <a:p>
            <a:pPr lvl="1"/>
            <a:r>
              <a:rPr lang="en-US" sz="2400" dirty="0">
                <a:solidFill>
                  <a:srgbClr val="0070C0"/>
                </a:solidFill>
              </a:rPr>
              <a:t>(</a:t>
            </a:r>
            <a:r>
              <a:rPr lang="en-US" sz="2400" dirty="0" err="1">
                <a:solidFill>
                  <a:srgbClr val="0070C0"/>
                </a:solidFill>
              </a:rPr>
              <a:t>Psa</a:t>
            </a:r>
            <a:r>
              <a:rPr lang="en-US" sz="2400" dirty="0">
                <a:solidFill>
                  <a:srgbClr val="0070C0"/>
                </a:solidFill>
              </a:rPr>
              <a:t> 109:8)  Let his days be few; and let another take his office</a:t>
            </a:r>
            <a:r>
              <a:rPr lang="en-US" sz="2400" dirty="0" smtClean="0">
                <a:solidFill>
                  <a:srgbClr val="0070C0"/>
                </a:solidFill>
              </a:rPr>
              <a:t>.</a:t>
            </a:r>
            <a:endParaRPr lang="en-US" sz="2400" dirty="0">
              <a:solidFill>
                <a:srgbClr val="0070C0"/>
              </a:solidFill>
            </a:endParaRPr>
          </a:p>
          <a:p>
            <a:pPr lvl="1"/>
            <a:r>
              <a:rPr lang="en-US" sz="2400" dirty="0">
                <a:solidFill>
                  <a:srgbClr val="0070C0"/>
                </a:solidFill>
              </a:rPr>
              <a:t>(</a:t>
            </a:r>
            <a:r>
              <a:rPr lang="en-US" sz="2400" dirty="0" err="1">
                <a:solidFill>
                  <a:srgbClr val="0070C0"/>
                </a:solidFill>
              </a:rPr>
              <a:t>Psa</a:t>
            </a:r>
            <a:r>
              <a:rPr lang="en-US" sz="2400" dirty="0">
                <a:solidFill>
                  <a:srgbClr val="0070C0"/>
                </a:solidFill>
              </a:rPr>
              <a:t> 109:9)  Let his children be fatherless, and his wife a widow</a:t>
            </a:r>
            <a:r>
              <a:rPr lang="en-US" sz="2400" dirty="0" smtClean="0">
                <a:solidFill>
                  <a:srgbClr val="0070C0"/>
                </a:solidFill>
              </a:rPr>
              <a:t>.</a:t>
            </a:r>
            <a:endParaRPr lang="en-US" sz="2400" dirty="0">
              <a:solidFill>
                <a:srgbClr val="0070C0"/>
              </a:solidFill>
            </a:endParaRPr>
          </a:p>
          <a:p>
            <a:pPr lvl="1"/>
            <a:r>
              <a:rPr lang="en-US" sz="2400" dirty="0">
                <a:solidFill>
                  <a:srgbClr val="0070C0"/>
                </a:solidFill>
              </a:rPr>
              <a:t>(</a:t>
            </a:r>
            <a:r>
              <a:rPr lang="en-US" sz="2400" dirty="0" err="1">
                <a:solidFill>
                  <a:srgbClr val="0070C0"/>
                </a:solidFill>
              </a:rPr>
              <a:t>Psa</a:t>
            </a:r>
            <a:r>
              <a:rPr lang="en-US" sz="2400" dirty="0">
                <a:solidFill>
                  <a:srgbClr val="0070C0"/>
                </a:solidFill>
              </a:rPr>
              <a:t> 109:10)  Let his children be continually vagabonds, and beg: let them seek their bread also out of their desolate places</a:t>
            </a:r>
            <a:r>
              <a:rPr lang="en-US" sz="2400" dirty="0" smtClean="0">
                <a:solidFill>
                  <a:srgbClr val="0070C0"/>
                </a:solidFill>
              </a:rPr>
              <a:t>.</a:t>
            </a:r>
            <a:endParaRPr lang="en-US" sz="2400" dirty="0">
              <a:solidFill>
                <a:srgbClr val="0070C0"/>
              </a:solidFill>
            </a:endParaRPr>
          </a:p>
        </p:txBody>
      </p:sp>
    </p:spTree>
    <p:extLst>
      <p:ext uri="{BB962C8B-B14F-4D97-AF65-F5344CB8AC3E}">
        <p14:creationId xmlns:p14="http://schemas.microsoft.com/office/powerpoint/2010/main" val="4019736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Christ’s use of the Psalms </a:t>
            </a:r>
          </a:p>
        </p:txBody>
      </p:sp>
      <p:sp>
        <p:nvSpPr>
          <p:cNvPr id="3" name="Content Placeholder 2"/>
          <p:cNvSpPr>
            <a:spLocks noGrp="1"/>
          </p:cNvSpPr>
          <p:nvPr>
            <p:ph sz="quarter" idx="1"/>
          </p:nvPr>
        </p:nvSpPr>
        <p:spPr>
          <a:xfrm>
            <a:off x="301752" y="1527048"/>
            <a:ext cx="8503920" cy="4873752"/>
          </a:xfrm>
        </p:spPr>
        <p:txBody>
          <a:bodyPr>
            <a:normAutofit/>
          </a:bodyPr>
          <a:lstStyle/>
          <a:p>
            <a:r>
              <a:rPr lang="en-US" sz="2600" dirty="0" smtClean="0"/>
              <a:t>The Psalms in our Bible are arranged in the same order they were in he days of Jesus</a:t>
            </a:r>
          </a:p>
          <a:p>
            <a:r>
              <a:rPr lang="en-US" sz="2600" dirty="0" smtClean="0">
                <a:solidFill>
                  <a:srgbClr val="00B050"/>
                </a:solidFill>
              </a:rPr>
              <a:t>“We are reading the words known and loved and memorized by Him”</a:t>
            </a:r>
          </a:p>
          <a:p>
            <a:r>
              <a:rPr lang="en-US" sz="2600" dirty="0" smtClean="0"/>
              <a:t>We see him using the Psalms throughout his entire life and ministry</a:t>
            </a:r>
          </a:p>
          <a:p>
            <a:r>
              <a:rPr lang="en-US" sz="2600" dirty="0" smtClean="0"/>
              <a:t>During his childhood he revealed knowledge of Ps. 26:8 and 27:4</a:t>
            </a:r>
          </a:p>
          <a:p>
            <a:pPr lvl="1"/>
            <a:r>
              <a:rPr lang="en-US" sz="2600" dirty="0">
                <a:solidFill>
                  <a:srgbClr val="0070C0"/>
                </a:solidFill>
              </a:rPr>
              <a:t>(</a:t>
            </a:r>
            <a:r>
              <a:rPr lang="en-US" sz="2600" dirty="0" err="1">
                <a:solidFill>
                  <a:srgbClr val="0070C0"/>
                </a:solidFill>
              </a:rPr>
              <a:t>Luk</a:t>
            </a:r>
            <a:r>
              <a:rPr lang="en-US" sz="2600" dirty="0">
                <a:solidFill>
                  <a:srgbClr val="0070C0"/>
                </a:solidFill>
              </a:rPr>
              <a:t> 2:49)  And he said unto them, How is it that ye sought me? </a:t>
            </a:r>
            <a:r>
              <a:rPr lang="en-US" sz="2600" dirty="0" err="1">
                <a:solidFill>
                  <a:srgbClr val="0070C0"/>
                </a:solidFill>
              </a:rPr>
              <a:t>wist</a:t>
            </a:r>
            <a:r>
              <a:rPr lang="en-US" sz="2600" dirty="0">
                <a:solidFill>
                  <a:srgbClr val="0070C0"/>
                </a:solidFill>
              </a:rPr>
              <a:t> ye not that I must be about my Father's business</a:t>
            </a:r>
            <a:r>
              <a:rPr lang="en-US" sz="2600" dirty="0" smtClean="0">
                <a:solidFill>
                  <a:srgbClr val="0070C0"/>
                </a:solidFill>
              </a:rPr>
              <a:t>?</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019611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Christ’s use of the Psalms </a:t>
            </a:r>
          </a:p>
        </p:txBody>
      </p:sp>
      <p:sp>
        <p:nvSpPr>
          <p:cNvPr id="3" name="Content Placeholder 2"/>
          <p:cNvSpPr>
            <a:spLocks noGrp="1"/>
          </p:cNvSpPr>
          <p:nvPr>
            <p:ph sz="quarter" idx="1"/>
          </p:nvPr>
        </p:nvSpPr>
        <p:spPr>
          <a:xfrm>
            <a:off x="301752" y="1527048"/>
            <a:ext cx="8503920" cy="5102352"/>
          </a:xfrm>
        </p:spPr>
        <p:txBody>
          <a:bodyPr>
            <a:normAutofit/>
          </a:bodyPr>
          <a:lstStyle/>
          <a:p>
            <a:r>
              <a:rPr lang="en-US" sz="2600" dirty="0" smtClean="0"/>
              <a:t>In the Sermon on the Mount he quoted Ps </a:t>
            </a:r>
            <a:r>
              <a:rPr lang="en-US" sz="2600" dirty="0" smtClean="0"/>
              <a:t>6:8</a:t>
            </a:r>
            <a:endParaRPr lang="en-US" sz="2600" dirty="0" smtClean="0"/>
          </a:p>
          <a:p>
            <a:pPr lvl="1"/>
            <a:r>
              <a:rPr lang="en-US" sz="2600" dirty="0" smtClean="0">
                <a:solidFill>
                  <a:srgbClr val="0070C0"/>
                </a:solidFill>
              </a:rPr>
              <a:t>(</a:t>
            </a:r>
            <a:r>
              <a:rPr lang="en-US" sz="2600" dirty="0">
                <a:solidFill>
                  <a:srgbClr val="0070C0"/>
                </a:solidFill>
              </a:rPr>
              <a:t>Mat 7:23)  And then will I profess unto them, I never knew you: </a:t>
            </a:r>
            <a:r>
              <a:rPr lang="en-US" sz="2600" b="1" dirty="0">
                <a:solidFill>
                  <a:srgbClr val="0070C0"/>
                </a:solidFill>
              </a:rPr>
              <a:t>depart from me, ye that work iniquity</a:t>
            </a:r>
            <a:r>
              <a:rPr lang="en-US" sz="2600" dirty="0" smtClean="0">
                <a:solidFill>
                  <a:srgbClr val="0070C0"/>
                </a:solidFill>
              </a:rPr>
              <a:t>.</a:t>
            </a:r>
          </a:p>
          <a:p>
            <a:r>
              <a:rPr lang="en-US" sz="2600" dirty="0" smtClean="0"/>
              <a:t>Teaching the multitude he cited Ps. 78:2</a:t>
            </a:r>
          </a:p>
          <a:p>
            <a:r>
              <a:rPr lang="en-US" sz="2600" dirty="0" smtClean="0"/>
              <a:t>Cleansing the temple he quoted Ps. 8:2</a:t>
            </a:r>
          </a:p>
          <a:p>
            <a:r>
              <a:rPr lang="en-US" sz="2600" dirty="0" smtClean="0"/>
              <a:t>His reply to the priest he cited Ps. 118:22-23</a:t>
            </a:r>
          </a:p>
          <a:p>
            <a:r>
              <a:rPr lang="en-US" sz="2600" dirty="0" smtClean="0"/>
              <a:t>His reply to the Jews he quoted Ps. 82:6</a:t>
            </a:r>
          </a:p>
          <a:p>
            <a:pPr lvl="1"/>
            <a:endParaRPr lang="en-US" dirty="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2660132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Christ’s use of the Psalms </a:t>
            </a:r>
          </a:p>
        </p:txBody>
      </p:sp>
      <p:sp>
        <p:nvSpPr>
          <p:cNvPr id="3" name="Content Placeholder 2"/>
          <p:cNvSpPr>
            <a:spLocks noGrp="1"/>
          </p:cNvSpPr>
          <p:nvPr>
            <p:ph sz="quarter" idx="1"/>
          </p:nvPr>
        </p:nvSpPr>
        <p:spPr>
          <a:xfrm>
            <a:off x="301752" y="1527048"/>
            <a:ext cx="8503920" cy="5102352"/>
          </a:xfrm>
        </p:spPr>
        <p:txBody>
          <a:bodyPr>
            <a:normAutofit fontScale="92500" lnSpcReduction="10000"/>
          </a:bodyPr>
          <a:lstStyle/>
          <a:p>
            <a:r>
              <a:rPr lang="en-US" sz="2600" dirty="0" smtClean="0"/>
              <a:t>In the upper room He and His disciples would have sang Psalms 113-118 at the last supper (</a:t>
            </a:r>
            <a:r>
              <a:rPr lang="en-US" sz="2600" dirty="0" err="1" smtClean="0"/>
              <a:t>Hallel</a:t>
            </a:r>
            <a:r>
              <a:rPr lang="en-US" sz="2600" dirty="0" smtClean="0"/>
              <a:t>)</a:t>
            </a:r>
          </a:p>
          <a:p>
            <a:r>
              <a:rPr lang="en-US" sz="2600" dirty="0" smtClean="0"/>
              <a:t>A Psalm of praise </a:t>
            </a:r>
          </a:p>
          <a:p>
            <a:r>
              <a:rPr lang="en-US" sz="2600" dirty="0" smtClean="0"/>
              <a:t>Before the Passover meal the Jews sang Ps. 113-114</a:t>
            </a:r>
          </a:p>
          <a:p>
            <a:r>
              <a:rPr lang="en-US" sz="2600" dirty="0" smtClean="0"/>
              <a:t>At the close of the meal they sang Ps. 115-118</a:t>
            </a:r>
          </a:p>
          <a:p>
            <a:pPr lvl="1"/>
            <a:r>
              <a:rPr lang="en-US" sz="2600" dirty="0">
                <a:solidFill>
                  <a:srgbClr val="0070C0"/>
                </a:solidFill>
              </a:rPr>
              <a:t>(</a:t>
            </a:r>
            <a:r>
              <a:rPr lang="en-US" sz="2600" dirty="0" err="1">
                <a:solidFill>
                  <a:srgbClr val="0070C0"/>
                </a:solidFill>
              </a:rPr>
              <a:t>Psa</a:t>
            </a:r>
            <a:r>
              <a:rPr lang="en-US" sz="2600" dirty="0">
                <a:solidFill>
                  <a:srgbClr val="0070C0"/>
                </a:solidFill>
              </a:rPr>
              <a:t> 118:21)  I will praise thee: for thou hast heard me, and art become my salvation</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Psa</a:t>
            </a:r>
            <a:r>
              <a:rPr lang="en-US" sz="2600" dirty="0">
                <a:solidFill>
                  <a:srgbClr val="0070C0"/>
                </a:solidFill>
              </a:rPr>
              <a:t> 118:22)  The stone which the builders refused is become the head stone of the corner</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Psa</a:t>
            </a:r>
            <a:r>
              <a:rPr lang="en-US" sz="2600" dirty="0">
                <a:solidFill>
                  <a:srgbClr val="0070C0"/>
                </a:solidFill>
              </a:rPr>
              <a:t> 118:23)  This is the LORD'S doing; it is </a:t>
            </a:r>
            <a:r>
              <a:rPr lang="en-US" sz="2600" dirty="0" err="1">
                <a:solidFill>
                  <a:srgbClr val="0070C0"/>
                </a:solidFill>
              </a:rPr>
              <a:t>marvellous</a:t>
            </a:r>
            <a:r>
              <a:rPr lang="en-US" sz="2600" dirty="0">
                <a:solidFill>
                  <a:srgbClr val="0070C0"/>
                </a:solidFill>
              </a:rPr>
              <a:t> in our eyes</a:t>
            </a:r>
            <a:r>
              <a:rPr lang="en-US" sz="2600" dirty="0" smtClean="0">
                <a:solidFill>
                  <a:srgbClr val="0070C0"/>
                </a:solidFill>
              </a:rPr>
              <a:t>.</a:t>
            </a:r>
            <a:endParaRPr lang="en-US" sz="2600" dirty="0">
              <a:solidFill>
                <a:srgbClr val="0070C0"/>
              </a:solidFill>
            </a:endParaRPr>
          </a:p>
          <a:p>
            <a:pPr lvl="1"/>
            <a:r>
              <a:rPr lang="en-US" sz="2600" dirty="0">
                <a:solidFill>
                  <a:srgbClr val="0070C0"/>
                </a:solidFill>
              </a:rPr>
              <a:t>(</a:t>
            </a:r>
            <a:r>
              <a:rPr lang="en-US" sz="2600" dirty="0" err="1">
                <a:solidFill>
                  <a:srgbClr val="0070C0"/>
                </a:solidFill>
              </a:rPr>
              <a:t>Psa</a:t>
            </a:r>
            <a:r>
              <a:rPr lang="en-US" sz="2600" dirty="0">
                <a:solidFill>
                  <a:srgbClr val="0070C0"/>
                </a:solidFill>
              </a:rPr>
              <a:t> 118:24)  This is the day which the LORD hath made; we will rejoice and be glad in it</a:t>
            </a:r>
            <a:r>
              <a:rPr lang="en-US" sz="2600" dirty="0" smtClean="0">
                <a:solidFill>
                  <a:srgbClr val="0070C0"/>
                </a:solidFill>
              </a:rPr>
              <a:t>.</a:t>
            </a:r>
          </a:p>
          <a:p>
            <a:endParaRPr lang="en-US" dirty="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068303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Christ’s use of the Psalms </a:t>
            </a:r>
          </a:p>
        </p:txBody>
      </p:sp>
      <p:sp>
        <p:nvSpPr>
          <p:cNvPr id="3" name="Content Placeholder 2"/>
          <p:cNvSpPr>
            <a:spLocks noGrp="1"/>
          </p:cNvSpPr>
          <p:nvPr>
            <p:ph sz="quarter" idx="1"/>
          </p:nvPr>
        </p:nvSpPr>
        <p:spPr>
          <a:xfrm>
            <a:off x="301752" y="1527048"/>
            <a:ext cx="8503920" cy="5026152"/>
          </a:xfrm>
        </p:spPr>
        <p:txBody>
          <a:bodyPr>
            <a:normAutofit lnSpcReduction="10000"/>
          </a:bodyPr>
          <a:lstStyle/>
          <a:p>
            <a:r>
              <a:rPr lang="en-US" sz="2800" dirty="0" smtClean="0"/>
              <a:t>On the cross He quoted the Psalms twice</a:t>
            </a:r>
          </a:p>
          <a:p>
            <a:pPr lvl="1"/>
            <a:r>
              <a:rPr lang="en-US" sz="2800" dirty="0">
                <a:solidFill>
                  <a:srgbClr val="0070C0"/>
                </a:solidFill>
              </a:rPr>
              <a:t>(</a:t>
            </a:r>
            <a:r>
              <a:rPr lang="en-US" sz="2800" dirty="0" err="1">
                <a:solidFill>
                  <a:srgbClr val="0070C0"/>
                </a:solidFill>
              </a:rPr>
              <a:t>Psa</a:t>
            </a:r>
            <a:r>
              <a:rPr lang="en-US" sz="2800" dirty="0">
                <a:solidFill>
                  <a:srgbClr val="0070C0"/>
                </a:solidFill>
              </a:rPr>
              <a:t> 22:1)  To the chief Musician upon </a:t>
            </a:r>
            <a:r>
              <a:rPr lang="en-US" sz="2800" dirty="0" err="1">
                <a:solidFill>
                  <a:srgbClr val="0070C0"/>
                </a:solidFill>
              </a:rPr>
              <a:t>Aijeleth</a:t>
            </a:r>
            <a:r>
              <a:rPr lang="en-US" sz="2800" dirty="0">
                <a:solidFill>
                  <a:srgbClr val="0070C0"/>
                </a:solidFill>
              </a:rPr>
              <a:t> </a:t>
            </a:r>
            <a:r>
              <a:rPr lang="en-US" sz="2800" dirty="0" err="1">
                <a:solidFill>
                  <a:srgbClr val="0070C0"/>
                </a:solidFill>
              </a:rPr>
              <a:t>Shahar</a:t>
            </a:r>
            <a:r>
              <a:rPr lang="en-US" sz="2800" dirty="0">
                <a:solidFill>
                  <a:srgbClr val="0070C0"/>
                </a:solidFill>
              </a:rPr>
              <a:t>, A Psalm of David. </a:t>
            </a:r>
            <a:r>
              <a:rPr lang="en-US" sz="2800" b="1" dirty="0">
                <a:solidFill>
                  <a:srgbClr val="0070C0"/>
                </a:solidFill>
              </a:rPr>
              <a:t>My God, my God, why hast thou forsaken me</a:t>
            </a:r>
            <a:r>
              <a:rPr lang="en-US" sz="2800" dirty="0">
                <a:solidFill>
                  <a:srgbClr val="0070C0"/>
                </a:solidFill>
              </a:rPr>
              <a:t>? why art thou so far from helping me, and from the words of my roaring</a:t>
            </a:r>
            <a:r>
              <a:rPr lang="en-US" sz="2800" dirty="0" smtClean="0">
                <a:solidFill>
                  <a:srgbClr val="0070C0"/>
                </a:solidFill>
              </a:rPr>
              <a:t>?</a:t>
            </a:r>
          </a:p>
          <a:p>
            <a:pPr lvl="1"/>
            <a:r>
              <a:rPr lang="en-US" sz="2800" dirty="0">
                <a:solidFill>
                  <a:srgbClr val="0070C0"/>
                </a:solidFill>
              </a:rPr>
              <a:t>(</a:t>
            </a:r>
            <a:r>
              <a:rPr lang="en-US" sz="2800" dirty="0" err="1">
                <a:solidFill>
                  <a:srgbClr val="0070C0"/>
                </a:solidFill>
              </a:rPr>
              <a:t>Psa</a:t>
            </a:r>
            <a:r>
              <a:rPr lang="en-US" sz="2800" dirty="0">
                <a:solidFill>
                  <a:srgbClr val="0070C0"/>
                </a:solidFill>
              </a:rPr>
              <a:t> 31:5)  </a:t>
            </a:r>
            <a:r>
              <a:rPr lang="en-US" sz="2800" b="1" dirty="0">
                <a:solidFill>
                  <a:srgbClr val="0070C0"/>
                </a:solidFill>
              </a:rPr>
              <a:t>Into thine hand I commit my spirit</a:t>
            </a:r>
            <a:r>
              <a:rPr lang="en-US" sz="2800" dirty="0">
                <a:solidFill>
                  <a:srgbClr val="0070C0"/>
                </a:solidFill>
              </a:rPr>
              <a:t>: thou hast redeemed me, O LORD God of truth</a:t>
            </a:r>
            <a:r>
              <a:rPr lang="en-US" sz="2800" dirty="0" smtClean="0">
                <a:solidFill>
                  <a:srgbClr val="0070C0"/>
                </a:solidFill>
              </a:rPr>
              <a:t>.</a:t>
            </a:r>
          </a:p>
          <a:p>
            <a:r>
              <a:rPr lang="en-US" sz="2800" dirty="0" smtClean="0"/>
              <a:t>After the resurrection Jesus referred to the whole Book of Psalms  (</a:t>
            </a:r>
            <a:r>
              <a:rPr lang="en-US" sz="2800" dirty="0" err="1"/>
              <a:t>Luk</a:t>
            </a:r>
            <a:r>
              <a:rPr lang="en-US" sz="2800" dirty="0"/>
              <a:t> 24:44</a:t>
            </a:r>
            <a:r>
              <a:rPr lang="en-US" sz="2800" dirty="0" smtClean="0"/>
              <a:t>)</a:t>
            </a:r>
          </a:p>
          <a:p>
            <a:pPr lvl="1"/>
            <a:endParaRPr lang="en-US" dirty="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044472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Predicted (or depicted) in the Psalms</a:t>
            </a:r>
            <a:endParaRPr lang="en-US" dirty="0"/>
          </a:p>
        </p:txBody>
      </p:sp>
      <p:sp>
        <p:nvSpPr>
          <p:cNvPr id="4" name="Content Placeholder 3"/>
          <p:cNvSpPr>
            <a:spLocks noGrp="1"/>
          </p:cNvSpPr>
          <p:nvPr>
            <p:ph sz="half" idx="1"/>
          </p:nvPr>
        </p:nvSpPr>
        <p:spPr/>
        <p:txBody>
          <a:bodyPr/>
          <a:lstStyle/>
          <a:p>
            <a:r>
              <a:rPr lang="en-US" dirty="0" smtClean="0"/>
              <a:t>Birth </a:t>
            </a:r>
          </a:p>
          <a:p>
            <a:r>
              <a:rPr lang="en-US" dirty="0" smtClean="0"/>
              <a:t>Humiliation</a:t>
            </a:r>
          </a:p>
          <a:p>
            <a:r>
              <a:rPr lang="en-US" dirty="0" smtClean="0"/>
              <a:t>Deity</a:t>
            </a:r>
          </a:p>
          <a:p>
            <a:r>
              <a:rPr lang="en-US" dirty="0" smtClean="0"/>
              <a:t>Ministry</a:t>
            </a:r>
          </a:p>
          <a:p>
            <a:r>
              <a:rPr lang="en-US" dirty="0" smtClean="0"/>
              <a:t>Rejection</a:t>
            </a:r>
          </a:p>
          <a:p>
            <a:r>
              <a:rPr lang="en-US" dirty="0" smtClean="0"/>
              <a:t>Betrayal</a:t>
            </a:r>
          </a:p>
          <a:p>
            <a:r>
              <a:rPr lang="en-US" dirty="0" smtClean="0"/>
              <a:t>Crucifixion</a:t>
            </a:r>
          </a:p>
          <a:p>
            <a:r>
              <a:rPr lang="en-US" dirty="0" smtClean="0"/>
              <a:t>Resurrection </a:t>
            </a:r>
          </a:p>
          <a:p>
            <a:r>
              <a:rPr lang="en-US" dirty="0" smtClean="0"/>
              <a:t>Ascension</a:t>
            </a:r>
          </a:p>
          <a:p>
            <a:r>
              <a:rPr lang="en-US" dirty="0"/>
              <a:t>R</a:t>
            </a:r>
            <a:r>
              <a:rPr lang="en-US" dirty="0" smtClean="0"/>
              <a:t>eign</a:t>
            </a:r>
            <a:endParaRPr lang="en-US" dirty="0"/>
          </a:p>
        </p:txBody>
      </p:sp>
      <p:sp>
        <p:nvSpPr>
          <p:cNvPr id="5" name="Content Placeholder 4"/>
          <p:cNvSpPr>
            <a:spLocks noGrp="1"/>
          </p:cNvSpPr>
          <p:nvPr>
            <p:ph sz="half" idx="2"/>
          </p:nvPr>
        </p:nvSpPr>
        <p:spPr/>
        <p:txBody>
          <a:bodyPr/>
          <a:lstStyle/>
          <a:p>
            <a:r>
              <a:rPr lang="en-US" dirty="0" smtClean="0"/>
              <a:t>104:4</a:t>
            </a:r>
          </a:p>
          <a:p>
            <a:r>
              <a:rPr lang="en-US" dirty="0" smtClean="0"/>
              <a:t>8:4</a:t>
            </a:r>
          </a:p>
          <a:p>
            <a:r>
              <a:rPr lang="en-US" dirty="0" smtClean="0"/>
              <a:t>45:6</a:t>
            </a:r>
          </a:p>
          <a:p>
            <a:r>
              <a:rPr lang="en-US" dirty="0" smtClean="0"/>
              <a:t>69:9</a:t>
            </a:r>
          </a:p>
          <a:p>
            <a:r>
              <a:rPr lang="en-US" dirty="0" smtClean="0"/>
              <a:t>118:22</a:t>
            </a:r>
          </a:p>
          <a:p>
            <a:r>
              <a:rPr lang="en-US" dirty="0" smtClean="0"/>
              <a:t>41:9</a:t>
            </a:r>
          </a:p>
          <a:p>
            <a:r>
              <a:rPr lang="en-US" dirty="0" smtClean="0"/>
              <a:t>22</a:t>
            </a:r>
          </a:p>
          <a:p>
            <a:r>
              <a:rPr lang="en-US" dirty="0" smtClean="0"/>
              <a:t>2 and 16</a:t>
            </a:r>
          </a:p>
          <a:p>
            <a:r>
              <a:rPr lang="en-US" dirty="0" smtClean="0"/>
              <a:t>68:18</a:t>
            </a:r>
          </a:p>
          <a:p>
            <a:r>
              <a:rPr lang="en-US" dirty="0" smtClean="0"/>
              <a:t>102:26</a:t>
            </a:r>
            <a:endParaRPr lang="en-US" dirty="0"/>
          </a:p>
        </p:txBody>
      </p:sp>
    </p:spTree>
    <p:extLst>
      <p:ext uri="{BB962C8B-B14F-4D97-AF65-F5344CB8AC3E}">
        <p14:creationId xmlns:p14="http://schemas.microsoft.com/office/powerpoint/2010/main" val="884856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David was the most prolific songwriter of Israel </a:t>
            </a:r>
          </a:p>
          <a:p>
            <a:r>
              <a:rPr lang="en-US" dirty="0" smtClean="0"/>
              <a:t>We can divide David’s life into 3 periods and fit many of his psalms into each of the periods</a:t>
            </a:r>
          </a:p>
          <a:p>
            <a:pPr marL="571500" indent="-571500">
              <a:buFont typeface="+mj-lt"/>
              <a:buAutoNum type="romanUcPeriod"/>
            </a:pPr>
            <a:r>
              <a:rPr lang="en-US" sz="4400" dirty="0" smtClean="0"/>
              <a:t>The Period of </a:t>
            </a:r>
            <a:r>
              <a:rPr lang="en-US" sz="4400" dirty="0" err="1" smtClean="0"/>
              <a:t>Testings</a:t>
            </a:r>
            <a:endParaRPr lang="en-US" sz="4400" dirty="0" smtClean="0"/>
          </a:p>
          <a:p>
            <a:pPr marL="571500" indent="-571500">
              <a:buFont typeface="+mj-lt"/>
              <a:buAutoNum type="romanUcPeriod"/>
            </a:pPr>
            <a:r>
              <a:rPr lang="en-US" sz="4400" dirty="0" smtClean="0"/>
              <a:t>The Period of Triumphs</a:t>
            </a:r>
          </a:p>
          <a:p>
            <a:pPr marL="571500" indent="-571500">
              <a:buFont typeface="+mj-lt"/>
              <a:buAutoNum type="romanUcPeriod"/>
            </a:pPr>
            <a:r>
              <a:rPr lang="en-US" sz="4400" dirty="0" smtClean="0"/>
              <a:t>The Period of Troubles</a:t>
            </a:r>
          </a:p>
          <a:p>
            <a:pPr marL="0" indent="0">
              <a:buNone/>
            </a:pPr>
            <a:endParaRPr lang="en-US" dirty="0" smtClean="0"/>
          </a:p>
          <a:p>
            <a:endParaRPr lang="en-US" dirty="0"/>
          </a:p>
        </p:txBody>
      </p:sp>
    </p:spTree>
    <p:extLst>
      <p:ext uri="{BB962C8B-B14F-4D97-AF65-F5344CB8AC3E}">
        <p14:creationId xmlns:p14="http://schemas.microsoft.com/office/powerpoint/2010/main" val="1239195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1752" y="1527048"/>
            <a:ext cx="8503920" cy="4873752"/>
          </a:xfrm>
        </p:spPr>
        <p:txBody>
          <a:bodyPr>
            <a:normAutofit lnSpcReduction="10000"/>
          </a:bodyPr>
          <a:lstStyle/>
          <a:p>
            <a:r>
              <a:rPr lang="en-US" sz="2800" dirty="0" smtClean="0"/>
              <a:t>western poetry has rhyme and rhythm </a:t>
            </a:r>
          </a:p>
          <a:p>
            <a:r>
              <a:rPr lang="en-US" sz="2800" dirty="0" smtClean="0">
                <a:solidFill>
                  <a:srgbClr val="00B050"/>
                </a:solidFill>
              </a:rPr>
              <a:t>“Hebrew </a:t>
            </a:r>
            <a:r>
              <a:rPr lang="en-US" sz="2800" dirty="0" smtClean="0">
                <a:solidFill>
                  <a:srgbClr val="00B050"/>
                </a:solidFill>
              </a:rPr>
              <a:t>poetry depends on parallelism of thought rather than a phonetic coupling of </a:t>
            </a:r>
            <a:r>
              <a:rPr lang="en-US" sz="2800" dirty="0" smtClean="0">
                <a:solidFill>
                  <a:srgbClr val="00B050"/>
                </a:solidFill>
              </a:rPr>
              <a:t>words”</a:t>
            </a:r>
            <a:endParaRPr lang="en-US" sz="2800" dirty="0" smtClean="0">
              <a:solidFill>
                <a:srgbClr val="00B050"/>
              </a:solidFill>
            </a:endParaRPr>
          </a:p>
          <a:p>
            <a:r>
              <a:rPr lang="en-US" sz="2800" dirty="0" smtClean="0"/>
              <a:t>An idea is stated one way and then repeated another and is done in 4 ways </a:t>
            </a:r>
          </a:p>
          <a:p>
            <a:r>
              <a:rPr lang="en-US" sz="2800" u="sng" dirty="0" smtClean="0">
                <a:solidFill>
                  <a:srgbClr val="FF0000"/>
                </a:solidFill>
              </a:rPr>
              <a:t>Synonymous </a:t>
            </a:r>
            <a:r>
              <a:rPr lang="en-US" sz="2800" u="sng" dirty="0">
                <a:solidFill>
                  <a:srgbClr val="FF0000"/>
                </a:solidFill>
              </a:rPr>
              <a:t>Parallelism </a:t>
            </a:r>
            <a:r>
              <a:rPr lang="en-US" sz="2800" dirty="0"/>
              <a:t>- The second half of the verse repeats the content of the first half, only in different </a:t>
            </a:r>
            <a:r>
              <a:rPr lang="en-US" sz="2800" dirty="0" smtClean="0"/>
              <a:t>words</a:t>
            </a:r>
          </a:p>
          <a:p>
            <a:r>
              <a:rPr lang="en-US" sz="2800" dirty="0">
                <a:solidFill>
                  <a:srgbClr val="0070C0"/>
                </a:solidFill>
              </a:rPr>
              <a:t>(</a:t>
            </a:r>
            <a:r>
              <a:rPr lang="en-US" sz="2800" dirty="0" err="1">
                <a:solidFill>
                  <a:srgbClr val="0070C0"/>
                </a:solidFill>
              </a:rPr>
              <a:t>Psa</a:t>
            </a:r>
            <a:r>
              <a:rPr lang="en-US" sz="2800" dirty="0">
                <a:solidFill>
                  <a:srgbClr val="0070C0"/>
                </a:solidFill>
              </a:rPr>
              <a:t> 140:1)  </a:t>
            </a:r>
            <a:r>
              <a:rPr lang="en-US" sz="2800" i="1" dirty="0">
                <a:solidFill>
                  <a:srgbClr val="0070C0"/>
                </a:solidFill>
              </a:rPr>
              <a:t>To the chief Musician, A Psalm of David</a:t>
            </a:r>
            <a:r>
              <a:rPr lang="en-US" sz="2800" dirty="0">
                <a:solidFill>
                  <a:srgbClr val="0070C0"/>
                </a:solidFill>
              </a:rPr>
              <a:t>. Deliver me, O LORD, from the evil man: preserve me from the violent man;</a:t>
            </a:r>
          </a:p>
          <a:p>
            <a:pPr marL="0" indent="0">
              <a:buNone/>
            </a:pPr>
            <a:endParaRPr lang="en-US" sz="3100" dirty="0"/>
          </a:p>
          <a:p>
            <a:endParaRPr lang="en-US" sz="3100"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Hebrew poetry </a:t>
            </a:r>
            <a:endParaRPr lang="en-US" dirty="0"/>
          </a:p>
        </p:txBody>
      </p:sp>
    </p:spTree>
    <p:extLst>
      <p:ext uri="{BB962C8B-B14F-4D97-AF65-F5344CB8AC3E}">
        <p14:creationId xmlns:p14="http://schemas.microsoft.com/office/powerpoint/2010/main" val="6786379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The Period of </a:t>
            </a:r>
            <a:r>
              <a:rPr lang="en-US" dirty="0" err="1" smtClean="0"/>
              <a:t>Testings</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sz="2800" dirty="0" smtClean="0"/>
              <a:t>During this period David was a shepherd, a courtier, and an outlaw</a:t>
            </a:r>
          </a:p>
          <a:p>
            <a:r>
              <a:rPr lang="en-US" sz="2800" dirty="0" smtClean="0"/>
              <a:t>We see him in the country, at the court, or in the cave </a:t>
            </a:r>
          </a:p>
          <a:p>
            <a:r>
              <a:rPr lang="en-US" sz="2800" dirty="0" smtClean="0"/>
              <a:t>Wrote over 24 psalms during this period</a:t>
            </a:r>
          </a:p>
          <a:p>
            <a:pPr marL="514350" lvl="0" indent="-514350">
              <a:buClr>
                <a:srgbClr val="D16349"/>
              </a:buClr>
              <a:buFont typeface="+mj-lt"/>
              <a:buAutoNum type="alphaUcPeriod"/>
            </a:pPr>
            <a:r>
              <a:rPr lang="en-US" sz="2800" b="1" u="sng" dirty="0">
                <a:solidFill>
                  <a:prstClr val="black"/>
                </a:solidFill>
              </a:rPr>
              <a:t>In the Country:  As a Shepherd </a:t>
            </a:r>
            <a:endParaRPr lang="en-US" sz="2800" b="1" u="sng" dirty="0" smtClean="0">
              <a:solidFill>
                <a:prstClr val="black"/>
              </a:solidFill>
            </a:endParaRPr>
          </a:p>
          <a:p>
            <a:pPr lvl="1">
              <a:buClr>
                <a:srgbClr val="D16349"/>
              </a:buClr>
            </a:pPr>
            <a:r>
              <a:rPr lang="en-US" sz="2800" dirty="0">
                <a:solidFill>
                  <a:srgbClr val="0070C0"/>
                </a:solidFill>
              </a:rPr>
              <a:t>(</a:t>
            </a:r>
            <a:r>
              <a:rPr lang="en-US" sz="2800" dirty="0" err="1">
                <a:solidFill>
                  <a:srgbClr val="0070C0"/>
                </a:solidFill>
              </a:rPr>
              <a:t>Psa</a:t>
            </a:r>
            <a:r>
              <a:rPr lang="en-US" sz="2800" dirty="0">
                <a:solidFill>
                  <a:srgbClr val="0070C0"/>
                </a:solidFill>
              </a:rPr>
              <a:t> 23:1)  </a:t>
            </a:r>
            <a:r>
              <a:rPr lang="en-US" sz="2800" i="1" dirty="0">
                <a:solidFill>
                  <a:srgbClr val="0070C0"/>
                </a:solidFill>
              </a:rPr>
              <a:t>A Psalm of David</a:t>
            </a:r>
            <a:r>
              <a:rPr lang="en-US" sz="2800" dirty="0">
                <a:solidFill>
                  <a:srgbClr val="0070C0"/>
                </a:solidFill>
              </a:rPr>
              <a:t>. The LORD is my shepherd; I shall not want</a:t>
            </a:r>
            <a:r>
              <a:rPr lang="en-US" sz="2800" dirty="0" smtClean="0">
                <a:solidFill>
                  <a:srgbClr val="0070C0"/>
                </a:solidFill>
              </a:rPr>
              <a:t>.</a:t>
            </a:r>
            <a:endParaRPr lang="en-US" sz="2800" dirty="0">
              <a:solidFill>
                <a:srgbClr val="0070C0"/>
              </a:solidFill>
            </a:endParaRPr>
          </a:p>
          <a:p>
            <a:pPr lvl="1">
              <a:buClr>
                <a:srgbClr val="D16349"/>
              </a:buClr>
            </a:pPr>
            <a:r>
              <a:rPr lang="en-US" sz="2800" dirty="0">
                <a:solidFill>
                  <a:srgbClr val="0070C0"/>
                </a:solidFill>
              </a:rPr>
              <a:t>(</a:t>
            </a:r>
            <a:r>
              <a:rPr lang="en-US" sz="2800" dirty="0" err="1">
                <a:solidFill>
                  <a:srgbClr val="0070C0"/>
                </a:solidFill>
              </a:rPr>
              <a:t>Psa</a:t>
            </a:r>
            <a:r>
              <a:rPr lang="en-US" sz="2800" dirty="0">
                <a:solidFill>
                  <a:srgbClr val="0070C0"/>
                </a:solidFill>
              </a:rPr>
              <a:t> 23:2)  He </a:t>
            </a:r>
            <a:r>
              <a:rPr lang="en-US" sz="2800" dirty="0" err="1">
                <a:solidFill>
                  <a:srgbClr val="0070C0"/>
                </a:solidFill>
              </a:rPr>
              <a:t>maketh</a:t>
            </a:r>
            <a:r>
              <a:rPr lang="en-US" sz="2800" dirty="0">
                <a:solidFill>
                  <a:srgbClr val="0070C0"/>
                </a:solidFill>
              </a:rPr>
              <a:t> me to lie down in green pastures: he </a:t>
            </a:r>
            <a:r>
              <a:rPr lang="en-US" sz="2800" dirty="0" err="1">
                <a:solidFill>
                  <a:srgbClr val="0070C0"/>
                </a:solidFill>
              </a:rPr>
              <a:t>leadeth</a:t>
            </a:r>
            <a:r>
              <a:rPr lang="en-US" sz="2800" dirty="0">
                <a:solidFill>
                  <a:srgbClr val="0070C0"/>
                </a:solidFill>
              </a:rPr>
              <a:t> me beside the still waters.</a:t>
            </a:r>
          </a:p>
          <a:p>
            <a:pPr lvl="1">
              <a:buClr>
                <a:srgbClr val="D16349"/>
              </a:buClr>
            </a:pPr>
            <a:endParaRPr lang="en-US" dirty="0">
              <a:solidFill>
                <a:prstClr val="black"/>
              </a:solidFill>
            </a:endParaRP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794779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The Period of </a:t>
            </a:r>
            <a:r>
              <a:rPr lang="en-US" dirty="0" err="1" smtClean="0"/>
              <a:t>Testings</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pPr>
              <a:buClr>
                <a:srgbClr val="D16349"/>
              </a:buClr>
            </a:pPr>
            <a:r>
              <a:rPr lang="en-US" sz="2600" dirty="0" smtClean="0">
                <a:solidFill>
                  <a:srgbClr val="00B050"/>
                </a:solidFill>
              </a:rPr>
              <a:t>“We can see the youthful David as the sun sinks to its rest across the distant rim of the western sky…the sheep have settled down and David’s fingers roam restlessly across the chords of a 10 stringed lyre”</a:t>
            </a:r>
          </a:p>
          <a:p>
            <a:pPr marL="514350" lvl="0" indent="-514350">
              <a:buClr>
                <a:srgbClr val="D16349"/>
              </a:buClr>
              <a:buAutoNum type="alphaUcPeriod" startAt="2"/>
            </a:pPr>
            <a:r>
              <a:rPr lang="en-US" sz="2600" b="1" u="sng" dirty="0" smtClean="0">
                <a:solidFill>
                  <a:prstClr val="black"/>
                </a:solidFill>
              </a:rPr>
              <a:t>At the Court:  As a Courtier </a:t>
            </a:r>
          </a:p>
          <a:p>
            <a:pPr lvl="1">
              <a:buClr>
                <a:srgbClr val="D16349"/>
              </a:buClr>
            </a:pPr>
            <a:r>
              <a:rPr lang="en-US" sz="2600" dirty="0" smtClean="0">
                <a:solidFill>
                  <a:prstClr val="black"/>
                </a:solidFill>
              </a:rPr>
              <a:t>He was not popular at the court </a:t>
            </a:r>
          </a:p>
          <a:p>
            <a:pPr lvl="1">
              <a:buClr>
                <a:srgbClr val="D16349"/>
              </a:buClr>
            </a:pPr>
            <a:r>
              <a:rPr lang="en-US" sz="2600" dirty="0" smtClean="0">
                <a:solidFill>
                  <a:prstClr val="black"/>
                </a:solidFill>
              </a:rPr>
              <a:t>He was the King’s private musician </a:t>
            </a:r>
          </a:p>
          <a:p>
            <a:pPr lvl="1">
              <a:buClr>
                <a:srgbClr val="D16349"/>
              </a:buClr>
            </a:pPr>
            <a:r>
              <a:rPr lang="en-US" sz="2600" dirty="0" smtClean="0">
                <a:solidFill>
                  <a:prstClr val="black"/>
                </a:solidFill>
              </a:rPr>
              <a:t>The King was jealous and suspicious of him</a:t>
            </a:r>
          </a:p>
          <a:p>
            <a:pPr lvl="1">
              <a:buClr>
                <a:srgbClr val="D16349"/>
              </a:buClr>
            </a:pPr>
            <a:r>
              <a:rPr lang="en-US" sz="2600" dirty="0">
                <a:solidFill>
                  <a:srgbClr val="0070C0"/>
                </a:solidFill>
              </a:rPr>
              <a:t>(</a:t>
            </a:r>
            <a:r>
              <a:rPr lang="en-US" sz="2600" dirty="0" err="1">
                <a:solidFill>
                  <a:srgbClr val="0070C0"/>
                </a:solidFill>
              </a:rPr>
              <a:t>Psa</a:t>
            </a:r>
            <a:r>
              <a:rPr lang="en-US" sz="2600" dirty="0">
                <a:solidFill>
                  <a:srgbClr val="0070C0"/>
                </a:solidFill>
              </a:rPr>
              <a:t> 140:1)  To the chief Musician, A Psalm of David. Deliver me, O LORD, from the evil man: preserve me from the violent man</a:t>
            </a:r>
            <a:r>
              <a:rPr lang="en-US" sz="2600" dirty="0" smtClean="0">
                <a:solidFill>
                  <a:srgbClr val="0070C0"/>
                </a:solidFill>
              </a:rPr>
              <a:t>;</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687838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The Period of </a:t>
            </a:r>
            <a:r>
              <a:rPr lang="en-US" dirty="0" err="1" smtClean="0"/>
              <a:t>Testings</a:t>
            </a:r>
            <a:endParaRPr lang="en-US" dirty="0"/>
          </a:p>
        </p:txBody>
      </p:sp>
      <p:sp>
        <p:nvSpPr>
          <p:cNvPr id="3" name="Content Placeholder 2"/>
          <p:cNvSpPr>
            <a:spLocks noGrp="1"/>
          </p:cNvSpPr>
          <p:nvPr>
            <p:ph sz="quarter" idx="1"/>
          </p:nvPr>
        </p:nvSpPr>
        <p:spPr>
          <a:xfrm>
            <a:off x="301752" y="1527048"/>
            <a:ext cx="8503920" cy="5330952"/>
          </a:xfrm>
        </p:spPr>
        <p:txBody>
          <a:bodyPr>
            <a:normAutofit/>
          </a:bodyPr>
          <a:lstStyle/>
          <a:p>
            <a:pPr lvl="1">
              <a:buClr>
                <a:srgbClr val="D16349"/>
              </a:buClr>
            </a:pPr>
            <a:r>
              <a:rPr lang="en-US" sz="2700" dirty="0" smtClean="0">
                <a:solidFill>
                  <a:prstClr val="black"/>
                </a:solidFill>
              </a:rPr>
              <a:t>But the Bible says that David “Behaved himself wisely”</a:t>
            </a:r>
          </a:p>
          <a:p>
            <a:pPr lvl="1">
              <a:buClr>
                <a:srgbClr val="D16349"/>
              </a:buClr>
            </a:pPr>
            <a:r>
              <a:rPr lang="en-US" sz="2700" dirty="0" smtClean="0">
                <a:solidFill>
                  <a:srgbClr val="00B050"/>
                </a:solidFill>
              </a:rPr>
              <a:t>“David’s wisdom stemmed from the same source as ours does – a daily communion with God”</a:t>
            </a:r>
          </a:p>
          <a:p>
            <a:pPr marL="514350" indent="-514350">
              <a:buClr>
                <a:srgbClr val="D16349"/>
              </a:buClr>
              <a:buAutoNum type="alphaUcPeriod" startAt="3"/>
            </a:pPr>
            <a:r>
              <a:rPr lang="en-US" b="1" u="sng" dirty="0" smtClean="0">
                <a:solidFill>
                  <a:prstClr val="black"/>
                </a:solidFill>
              </a:rPr>
              <a:t>In the Cave:  As an Outlaw</a:t>
            </a:r>
          </a:p>
          <a:p>
            <a:pPr lvl="1">
              <a:buClr>
                <a:srgbClr val="D16349"/>
              </a:buClr>
            </a:pPr>
            <a:r>
              <a:rPr lang="en-US" sz="2700" dirty="0" smtClean="0">
                <a:solidFill>
                  <a:prstClr val="black"/>
                </a:solidFill>
              </a:rPr>
              <a:t>During 2 periods David was an outlaw – Saul and Absalom</a:t>
            </a:r>
          </a:p>
          <a:p>
            <a:pPr lvl="1">
              <a:buClr>
                <a:srgbClr val="D16349"/>
              </a:buClr>
            </a:pPr>
            <a:r>
              <a:rPr lang="en-US" sz="2700" dirty="0">
                <a:solidFill>
                  <a:srgbClr val="0070C0"/>
                </a:solidFill>
              </a:rPr>
              <a:t>(</a:t>
            </a:r>
            <a:r>
              <a:rPr lang="en-US" sz="2700" dirty="0" err="1">
                <a:solidFill>
                  <a:srgbClr val="0070C0"/>
                </a:solidFill>
              </a:rPr>
              <a:t>Psa</a:t>
            </a:r>
            <a:r>
              <a:rPr lang="en-US" sz="2700" dirty="0">
                <a:solidFill>
                  <a:srgbClr val="0070C0"/>
                </a:solidFill>
              </a:rPr>
              <a:t> 3:1)  A Psalm of David, when he fled from Absalom his son. LORD, how are they increased that trouble me! many are they that rise up against me</a:t>
            </a:r>
            <a:r>
              <a:rPr lang="en-US" sz="2700" dirty="0" smtClean="0">
                <a:solidFill>
                  <a:srgbClr val="0070C0"/>
                </a:solidFill>
              </a:rPr>
              <a:t>.</a:t>
            </a:r>
          </a:p>
          <a:p>
            <a:pPr lvl="1">
              <a:buClr>
                <a:srgbClr val="D16349"/>
              </a:buClr>
            </a:pPr>
            <a:endParaRPr lang="en-US" dirty="0" smtClean="0">
              <a:solidFill>
                <a:prstClr val="black"/>
              </a:solidFill>
            </a:endParaRPr>
          </a:p>
          <a:p>
            <a:pPr lvl="1">
              <a:buClr>
                <a:srgbClr val="D16349"/>
              </a:buClr>
            </a:pPr>
            <a:endParaRPr lang="en-US" dirty="0">
              <a:solidFill>
                <a:prstClr val="black"/>
              </a:solidFill>
            </a:endParaRP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234452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The Period of Triumphs</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sz="3000" dirty="0" smtClean="0">
                <a:solidFill>
                  <a:srgbClr val="00B050"/>
                </a:solidFill>
              </a:rPr>
              <a:t>“David reigned through glorious years when the smile of God rested upon him and all his foes fled before him”</a:t>
            </a:r>
          </a:p>
          <a:p>
            <a:r>
              <a:rPr lang="en-US" sz="3000" dirty="0" smtClean="0"/>
              <a:t>At least 23 Psalms were written by David during these prosperous and powerful years of Israel</a:t>
            </a:r>
          </a:p>
          <a:p>
            <a:r>
              <a:rPr lang="en-US" sz="3000" dirty="0" smtClean="0"/>
              <a:t>One of the greatest psalms being 139 in which David sings of Gods omniscience, omnipotence, and omnipresence where written during this time</a:t>
            </a:r>
          </a:p>
          <a:p>
            <a:pPr marL="0" indent="0">
              <a:buNone/>
            </a:pPr>
            <a:endParaRPr lang="en-US" dirty="0" smtClean="0"/>
          </a:p>
        </p:txBody>
      </p:sp>
    </p:spTree>
    <p:extLst>
      <p:ext uri="{BB962C8B-B14F-4D97-AF65-F5344CB8AC3E}">
        <p14:creationId xmlns:p14="http://schemas.microsoft.com/office/powerpoint/2010/main" val="2590794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The Period of Triumphs</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smtClean="0">
                <a:solidFill>
                  <a:srgbClr val="0070C0"/>
                </a:solidFill>
              </a:rPr>
              <a:t>(</a:t>
            </a:r>
            <a:r>
              <a:rPr lang="en-US" dirty="0" err="1">
                <a:solidFill>
                  <a:srgbClr val="0070C0"/>
                </a:solidFill>
              </a:rPr>
              <a:t>Psa</a:t>
            </a:r>
            <a:r>
              <a:rPr lang="en-US" dirty="0">
                <a:solidFill>
                  <a:srgbClr val="0070C0"/>
                </a:solidFill>
              </a:rPr>
              <a:t> 139:14)  I will praise thee; for I am fearfully and wonderfully made: </a:t>
            </a:r>
            <a:r>
              <a:rPr lang="en-US" dirty="0" err="1">
                <a:solidFill>
                  <a:srgbClr val="0070C0"/>
                </a:solidFill>
              </a:rPr>
              <a:t>marvellous</a:t>
            </a:r>
            <a:r>
              <a:rPr lang="en-US" dirty="0">
                <a:solidFill>
                  <a:srgbClr val="0070C0"/>
                </a:solidFill>
              </a:rPr>
              <a:t> are thy works; and that my soul </a:t>
            </a:r>
            <a:r>
              <a:rPr lang="en-US" dirty="0" err="1">
                <a:solidFill>
                  <a:srgbClr val="0070C0"/>
                </a:solidFill>
              </a:rPr>
              <a:t>knoweth</a:t>
            </a:r>
            <a:r>
              <a:rPr lang="en-US" dirty="0">
                <a:solidFill>
                  <a:srgbClr val="0070C0"/>
                </a:solidFill>
              </a:rPr>
              <a:t> right well</a:t>
            </a:r>
            <a:r>
              <a:rPr lang="en-US" dirty="0" smtClean="0">
                <a:solidFill>
                  <a:srgbClr val="0070C0"/>
                </a:solidFill>
              </a:rPr>
              <a:t>.</a:t>
            </a:r>
          </a:p>
          <a:p>
            <a:r>
              <a:rPr lang="en-US" dirty="0">
                <a:solidFill>
                  <a:srgbClr val="0070C0"/>
                </a:solidFill>
              </a:rPr>
              <a:t>(</a:t>
            </a:r>
            <a:r>
              <a:rPr lang="en-US" dirty="0" err="1">
                <a:solidFill>
                  <a:srgbClr val="0070C0"/>
                </a:solidFill>
              </a:rPr>
              <a:t>Psa</a:t>
            </a:r>
            <a:r>
              <a:rPr lang="en-US" dirty="0">
                <a:solidFill>
                  <a:srgbClr val="0070C0"/>
                </a:solidFill>
              </a:rPr>
              <a:t> 139:17)  How precious also are thy thoughts unto me, O God! how great is the sum of them!(</a:t>
            </a:r>
            <a:r>
              <a:rPr lang="en-US" dirty="0" err="1">
                <a:solidFill>
                  <a:srgbClr val="0070C0"/>
                </a:solidFill>
              </a:rPr>
              <a:t>Psa</a:t>
            </a:r>
            <a:r>
              <a:rPr lang="en-US" dirty="0">
                <a:solidFill>
                  <a:srgbClr val="0070C0"/>
                </a:solidFill>
              </a:rPr>
              <a:t> 139:18)  If I should count them, they are more in number than the sand: when I awake, I am still with thee.</a:t>
            </a:r>
            <a:endParaRPr lang="en-US" dirty="0" smtClean="0">
              <a:solidFill>
                <a:srgbClr val="0070C0"/>
              </a:solidFill>
            </a:endParaRPr>
          </a:p>
          <a:p>
            <a:r>
              <a:rPr lang="en-US" dirty="0" smtClean="0"/>
              <a:t>But then later he forgot God and sinned</a:t>
            </a:r>
          </a:p>
          <a:p>
            <a:endParaRPr lang="en-US" dirty="0" smtClean="0"/>
          </a:p>
        </p:txBody>
      </p:sp>
    </p:spTree>
    <p:extLst>
      <p:ext uri="{BB962C8B-B14F-4D97-AF65-F5344CB8AC3E}">
        <p14:creationId xmlns:p14="http://schemas.microsoft.com/office/powerpoint/2010/main" val="3189728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The Period of Troubles </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sz="3000" dirty="0" smtClean="0">
                <a:solidFill>
                  <a:srgbClr val="00B050"/>
                </a:solidFill>
              </a:rPr>
              <a:t>“Over 2 dozen psalms are related to David's sin and his consequent sorrow and suffering”</a:t>
            </a:r>
          </a:p>
          <a:p>
            <a:r>
              <a:rPr lang="en-US" sz="3000" dirty="0" smtClean="0"/>
              <a:t>David was able to find spiritual truths and gain profit from his losses  </a:t>
            </a:r>
          </a:p>
          <a:p>
            <a:r>
              <a:rPr lang="en-US" sz="3000" dirty="0">
                <a:solidFill>
                  <a:srgbClr val="0070C0"/>
                </a:solidFill>
              </a:rPr>
              <a:t>(</a:t>
            </a:r>
            <a:r>
              <a:rPr lang="en-US" sz="3000" dirty="0" err="1">
                <a:solidFill>
                  <a:srgbClr val="0070C0"/>
                </a:solidFill>
              </a:rPr>
              <a:t>Psa</a:t>
            </a:r>
            <a:r>
              <a:rPr lang="en-US" sz="3000" dirty="0">
                <a:solidFill>
                  <a:srgbClr val="0070C0"/>
                </a:solidFill>
              </a:rPr>
              <a:t> 32:5)  I acknowledged my sin unto thee, and mine iniquity have I not hid. I said, I will confess my transgressions unto the LORD; and thou </a:t>
            </a:r>
            <a:r>
              <a:rPr lang="en-US" sz="3000" dirty="0" err="1">
                <a:solidFill>
                  <a:srgbClr val="0070C0"/>
                </a:solidFill>
              </a:rPr>
              <a:t>forgavest</a:t>
            </a:r>
            <a:r>
              <a:rPr lang="en-US" sz="3000" dirty="0">
                <a:solidFill>
                  <a:srgbClr val="0070C0"/>
                </a:solidFill>
              </a:rPr>
              <a:t> the iniquity of my sin. Selah</a:t>
            </a:r>
            <a:r>
              <a:rPr lang="en-US" sz="3000" dirty="0" smtClean="0">
                <a:solidFill>
                  <a:srgbClr val="0070C0"/>
                </a:solidFill>
              </a:rPr>
              <a:t>.</a:t>
            </a:r>
            <a:endParaRPr lang="en-US" sz="3000" dirty="0">
              <a:solidFill>
                <a:srgbClr val="0070C0"/>
              </a:solidFill>
            </a:endParaRPr>
          </a:p>
        </p:txBody>
      </p:sp>
    </p:spTree>
    <p:extLst>
      <p:ext uri="{BB962C8B-B14F-4D97-AF65-F5344CB8AC3E}">
        <p14:creationId xmlns:p14="http://schemas.microsoft.com/office/powerpoint/2010/main" val="1255880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The Period of Troubles </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sz="2800" dirty="0" smtClean="0">
                <a:solidFill>
                  <a:srgbClr val="00B050"/>
                </a:solidFill>
              </a:rPr>
              <a:t>“it is worth remembering, when we read the Psalms, that we are reading words known and loved and memorized by Him…He sang Psalms in the upper room, He quoted them on the cross, and they were on His lips when he rose from the dead.  So when we meditate on the Psalms we are pondering pages dearly loved by our Lord”  </a:t>
            </a:r>
          </a:p>
          <a:p>
            <a:r>
              <a:rPr lang="en-US" sz="2800" dirty="0" smtClean="0"/>
              <a:t>If Jesus Christ could get help from the Psalms in many different circumstance then so can we  </a:t>
            </a:r>
          </a:p>
          <a:p>
            <a:endParaRPr lang="en-US" sz="2800" dirty="0" smtClean="0">
              <a:solidFill>
                <a:srgbClr val="00B050"/>
              </a:solidFill>
            </a:endParaRPr>
          </a:p>
          <a:p>
            <a:endParaRPr lang="en-US" sz="3000" dirty="0">
              <a:solidFill>
                <a:srgbClr val="0070C0"/>
              </a:solidFill>
            </a:endParaRPr>
          </a:p>
        </p:txBody>
      </p:sp>
    </p:spTree>
    <p:extLst>
      <p:ext uri="{BB962C8B-B14F-4D97-AF65-F5344CB8AC3E}">
        <p14:creationId xmlns:p14="http://schemas.microsoft.com/office/powerpoint/2010/main" val="863592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The Period of Troubles </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sz="2800" dirty="0" smtClean="0">
                <a:solidFill>
                  <a:srgbClr val="00B050"/>
                </a:solidFill>
              </a:rPr>
              <a:t>Do we have trouble knowing how to pray? We should take the psalms and pray them back to God.  Do we have difficulty overcoming doubt and depression?  We should go and live for a while in the psalms.  Do we have a horror and </a:t>
            </a:r>
            <a:r>
              <a:rPr lang="en-US" sz="2800" smtClean="0">
                <a:solidFill>
                  <a:srgbClr val="00B050"/>
                </a:solidFill>
              </a:rPr>
              <a:t>fear of </a:t>
            </a:r>
            <a:r>
              <a:rPr lang="en-US" sz="2800" dirty="0" smtClean="0">
                <a:solidFill>
                  <a:srgbClr val="00B050"/>
                </a:solidFill>
              </a:rPr>
              <a:t>death?  The psalms will help us put death where it belongs.  Do we have a burden of guilt and shame, a deep awareness of sin?  Then we should allow God to speak to us in the psalms.” </a:t>
            </a:r>
          </a:p>
          <a:p>
            <a:r>
              <a:rPr lang="en-US" sz="2800" dirty="0">
                <a:solidFill>
                  <a:srgbClr val="0070C0"/>
                </a:solidFill>
              </a:rPr>
              <a:t>(</a:t>
            </a:r>
            <a:r>
              <a:rPr lang="en-US" sz="2800" dirty="0" err="1">
                <a:solidFill>
                  <a:srgbClr val="0070C0"/>
                </a:solidFill>
              </a:rPr>
              <a:t>Psa</a:t>
            </a:r>
            <a:r>
              <a:rPr lang="en-US" sz="2800" dirty="0">
                <a:solidFill>
                  <a:srgbClr val="0070C0"/>
                </a:solidFill>
              </a:rPr>
              <a:t> 1:2)  But his delight is in the law of the LORD; and in his law doth he meditate day and night.</a:t>
            </a:r>
            <a:endParaRPr lang="en-US" sz="2800" dirty="0" smtClean="0">
              <a:solidFill>
                <a:srgbClr val="0070C0"/>
              </a:solidFill>
            </a:endParaRPr>
          </a:p>
          <a:p>
            <a:endParaRPr lang="en-US" sz="3000" dirty="0">
              <a:solidFill>
                <a:srgbClr val="0070C0"/>
              </a:solidFill>
            </a:endParaRPr>
          </a:p>
        </p:txBody>
      </p:sp>
    </p:spTree>
    <p:extLst>
      <p:ext uri="{BB962C8B-B14F-4D97-AF65-F5344CB8AC3E}">
        <p14:creationId xmlns:p14="http://schemas.microsoft.com/office/powerpoint/2010/main" val="1356195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503920" cy="5102352"/>
          </a:xfrm>
        </p:spPr>
        <p:txBody>
          <a:bodyPr>
            <a:normAutofit lnSpcReduction="10000"/>
          </a:bodyPr>
          <a:lstStyle/>
          <a:p>
            <a:r>
              <a:rPr lang="en-US" sz="2800" u="sng" dirty="0" smtClean="0">
                <a:solidFill>
                  <a:srgbClr val="FF0000"/>
                </a:solidFill>
              </a:rPr>
              <a:t>Antithetic </a:t>
            </a:r>
            <a:r>
              <a:rPr lang="en-US" sz="2800" u="sng" dirty="0">
                <a:solidFill>
                  <a:srgbClr val="FF0000"/>
                </a:solidFill>
              </a:rPr>
              <a:t>Parallelism </a:t>
            </a:r>
            <a:r>
              <a:rPr lang="en-US" sz="2800" dirty="0" smtClean="0"/>
              <a:t>– </a:t>
            </a:r>
            <a:r>
              <a:rPr lang="en-US" sz="2800" dirty="0"/>
              <a:t>A thought is stated in the first verse, only to se bet out in contrast, or antithesis, in the second </a:t>
            </a:r>
            <a:endParaRPr lang="en-US" sz="2800" dirty="0" smtClean="0"/>
          </a:p>
          <a:p>
            <a:r>
              <a:rPr lang="en-US" sz="2800" dirty="0">
                <a:solidFill>
                  <a:srgbClr val="0070C0"/>
                </a:solidFill>
              </a:rPr>
              <a:t>(Pro 14:34)  Righteousness </a:t>
            </a:r>
            <a:r>
              <a:rPr lang="en-US" sz="2800" dirty="0" err="1">
                <a:solidFill>
                  <a:srgbClr val="0070C0"/>
                </a:solidFill>
              </a:rPr>
              <a:t>exalteth</a:t>
            </a:r>
            <a:r>
              <a:rPr lang="en-US" sz="2800" dirty="0">
                <a:solidFill>
                  <a:srgbClr val="0070C0"/>
                </a:solidFill>
              </a:rPr>
              <a:t> a nation: but sin is a reproach to any people</a:t>
            </a:r>
            <a:r>
              <a:rPr lang="en-US" sz="2800" dirty="0" smtClean="0">
                <a:solidFill>
                  <a:srgbClr val="0070C0"/>
                </a:solidFill>
              </a:rPr>
              <a:t>.</a:t>
            </a:r>
          </a:p>
          <a:p>
            <a:r>
              <a:rPr lang="en-US" sz="2800" u="sng" dirty="0" smtClean="0">
                <a:solidFill>
                  <a:srgbClr val="FF0000"/>
                </a:solidFill>
              </a:rPr>
              <a:t>Synthetic Parallelism </a:t>
            </a:r>
            <a:r>
              <a:rPr lang="en-US" sz="2800" dirty="0" smtClean="0"/>
              <a:t>- </a:t>
            </a:r>
            <a:r>
              <a:rPr lang="en-US" sz="2800" dirty="0"/>
              <a:t>A thought is given and then expanded in succeeding lines, each line building on the first </a:t>
            </a:r>
          </a:p>
          <a:p>
            <a:r>
              <a:rPr lang="en-US" sz="2800" dirty="0">
                <a:solidFill>
                  <a:srgbClr val="0070C0"/>
                </a:solidFill>
              </a:rPr>
              <a:t>(</a:t>
            </a:r>
            <a:r>
              <a:rPr lang="en-US" sz="2800" dirty="0" err="1">
                <a:solidFill>
                  <a:srgbClr val="0070C0"/>
                </a:solidFill>
              </a:rPr>
              <a:t>Psa</a:t>
            </a:r>
            <a:r>
              <a:rPr lang="en-US" sz="2800" dirty="0">
                <a:solidFill>
                  <a:srgbClr val="0070C0"/>
                </a:solidFill>
              </a:rPr>
              <a:t> 1:3)  And he shall be like a tree planted by the rivers of water, that </a:t>
            </a:r>
            <a:r>
              <a:rPr lang="en-US" sz="2800" dirty="0" err="1">
                <a:solidFill>
                  <a:srgbClr val="0070C0"/>
                </a:solidFill>
              </a:rPr>
              <a:t>bringeth</a:t>
            </a:r>
            <a:r>
              <a:rPr lang="en-US" sz="2800" dirty="0">
                <a:solidFill>
                  <a:srgbClr val="0070C0"/>
                </a:solidFill>
              </a:rPr>
              <a:t> forth his fruit in his season; his leaf also shall not wither; and whatsoever he doeth shall prosper.</a:t>
            </a:r>
          </a:p>
          <a:p>
            <a:endParaRPr lang="en-US" sz="2800" dirty="0">
              <a:solidFill>
                <a:srgbClr val="0070C0"/>
              </a:solidFill>
            </a:endParaRPr>
          </a:p>
          <a:p>
            <a:pPr marL="0" indent="0">
              <a:buNone/>
            </a:pPr>
            <a:endParaRPr lang="en-US" sz="3100" dirty="0"/>
          </a:p>
          <a:p>
            <a:endParaRPr lang="en-US" sz="3100"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Hebrew poetry </a:t>
            </a:r>
            <a:endParaRPr lang="en-US" dirty="0"/>
          </a:p>
        </p:txBody>
      </p:sp>
    </p:spTree>
    <p:extLst>
      <p:ext uri="{BB962C8B-B14F-4D97-AF65-F5344CB8AC3E}">
        <p14:creationId xmlns:p14="http://schemas.microsoft.com/office/powerpoint/2010/main" val="4161521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503920" cy="5102352"/>
          </a:xfrm>
        </p:spPr>
        <p:txBody>
          <a:bodyPr>
            <a:normAutofit/>
          </a:bodyPr>
          <a:lstStyle/>
          <a:p>
            <a:r>
              <a:rPr lang="en-US" sz="3200" u="sng" dirty="0" smtClean="0">
                <a:solidFill>
                  <a:srgbClr val="FF0000"/>
                </a:solidFill>
              </a:rPr>
              <a:t>Exemplar </a:t>
            </a:r>
            <a:r>
              <a:rPr lang="en-US" sz="3200" u="sng" dirty="0">
                <a:solidFill>
                  <a:srgbClr val="FF0000"/>
                </a:solidFill>
              </a:rPr>
              <a:t>Parallelism </a:t>
            </a:r>
            <a:r>
              <a:rPr lang="en-US" sz="3200" dirty="0" smtClean="0"/>
              <a:t>– </a:t>
            </a:r>
            <a:r>
              <a:rPr lang="en-US" sz="3200" dirty="0"/>
              <a:t>One line is a metaphorical illustration of the literal truth of the other </a:t>
            </a:r>
          </a:p>
          <a:p>
            <a:pPr marL="274320" lvl="1">
              <a:buClr>
                <a:schemeClr val="accent1"/>
              </a:buClr>
              <a:buSzPct val="85000"/>
              <a:buFont typeface="Wingdings 2"/>
              <a:buChar char=""/>
            </a:pPr>
            <a:r>
              <a:rPr lang="en-US" sz="3200" dirty="0">
                <a:solidFill>
                  <a:srgbClr val="0070C0"/>
                </a:solidFill>
              </a:rPr>
              <a:t>(Pro 27:15)  A continual dropping in a very rainy day and a contentious woman are alike.</a:t>
            </a:r>
          </a:p>
          <a:p>
            <a:r>
              <a:rPr lang="en-US" sz="3200" dirty="0"/>
              <a:t>The parallels can be in couplets, triplets, and quatrains</a:t>
            </a:r>
          </a:p>
          <a:p>
            <a:pPr lvl="1"/>
            <a:endParaRPr lang="en-US" sz="2300" dirty="0">
              <a:solidFill>
                <a:srgbClr val="0070C0"/>
              </a:solidFill>
            </a:endParaRPr>
          </a:p>
          <a:p>
            <a:pPr marL="0" indent="0">
              <a:buNone/>
            </a:pPr>
            <a:endParaRPr lang="en-US" sz="3100" dirty="0"/>
          </a:p>
          <a:p>
            <a:endParaRPr lang="en-US" sz="3100"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Hebrew poetry </a:t>
            </a:r>
            <a:endParaRPr lang="en-US" dirty="0"/>
          </a:p>
        </p:txBody>
      </p:sp>
    </p:spTree>
    <p:extLst>
      <p:ext uri="{BB962C8B-B14F-4D97-AF65-F5344CB8AC3E}">
        <p14:creationId xmlns:p14="http://schemas.microsoft.com/office/powerpoint/2010/main" val="2644984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600" dirty="0" smtClean="0"/>
              <a:t>Hebrew hymn book and Hebrew prayer book </a:t>
            </a:r>
          </a:p>
          <a:p>
            <a:r>
              <a:rPr lang="en-US" sz="2600" dirty="0" smtClean="0">
                <a:solidFill>
                  <a:srgbClr val="00B050"/>
                </a:solidFill>
              </a:rPr>
              <a:t>“touch's the chords of human experience and sounds all the notes of prayer, confession, petition, intercession, adoration, thanksgiving and praise”</a:t>
            </a:r>
          </a:p>
          <a:p>
            <a:r>
              <a:rPr lang="en-US" sz="2600" dirty="0" smtClean="0"/>
              <a:t>A prophetic messianic conscious of Jesus Christ </a:t>
            </a:r>
          </a:p>
          <a:p>
            <a:pPr lvl="1"/>
            <a:r>
              <a:rPr lang="en-US" sz="2600" dirty="0" smtClean="0">
                <a:solidFill>
                  <a:schemeClr val="tx1"/>
                </a:solidFill>
              </a:rPr>
              <a:t>The faithful man of Psalm 1 </a:t>
            </a:r>
          </a:p>
          <a:p>
            <a:pPr lvl="1"/>
            <a:r>
              <a:rPr lang="en-US" sz="2600" dirty="0" smtClean="0">
                <a:solidFill>
                  <a:schemeClr val="tx1"/>
                </a:solidFill>
              </a:rPr>
              <a:t>Became the forsaken man of Psalm 22</a:t>
            </a:r>
          </a:p>
          <a:p>
            <a:pPr lvl="1"/>
            <a:r>
              <a:rPr lang="en-US" sz="2600" dirty="0" smtClean="0">
                <a:solidFill>
                  <a:schemeClr val="tx1"/>
                </a:solidFill>
              </a:rPr>
              <a:t>So that the filthy man of Psalm 14</a:t>
            </a:r>
          </a:p>
          <a:p>
            <a:pPr lvl="1"/>
            <a:r>
              <a:rPr lang="en-US" sz="2600" dirty="0" smtClean="0">
                <a:solidFill>
                  <a:schemeClr val="tx1"/>
                </a:solidFill>
              </a:rPr>
              <a:t>Might become the forgiven man of Psalm 32  </a:t>
            </a:r>
            <a:endParaRPr lang="en-US" sz="2600" dirty="0">
              <a:solidFill>
                <a:schemeClr val="tx1"/>
              </a:solidFill>
            </a:endParaRPr>
          </a:p>
        </p:txBody>
      </p:sp>
      <p:sp>
        <p:nvSpPr>
          <p:cNvPr id="3" name="Title 2"/>
          <p:cNvSpPr>
            <a:spLocks noGrp="1"/>
          </p:cNvSpPr>
          <p:nvPr>
            <p:ph type="title"/>
          </p:nvPr>
        </p:nvSpPr>
        <p:spPr/>
        <p:txBody>
          <a:bodyPr/>
          <a:lstStyle/>
          <a:p>
            <a:r>
              <a:rPr lang="en-US" dirty="0" smtClean="0"/>
              <a:t>Psalms:  The Way to pray</a:t>
            </a:r>
            <a:endParaRPr lang="en-US" dirty="0"/>
          </a:p>
        </p:txBody>
      </p:sp>
    </p:spTree>
    <p:extLst>
      <p:ext uri="{BB962C8B-B14F-4D97-AF65-F5344CB8AC3E}">
        <p14:creationId xmlns:p14="http://schemas.microsoft.com/office/powerpoint/2010/main" val="125827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The Psalms are a mine of information about Bible prophecy</a:t>
            </a:r>
          </a:p>
          <a:p>
            <a:pPr lvl="1"/>
            <a:r>
              <a:rPr lang="en-US" sz="2800" dirty="0" smtClean="0">
                <a:solidFill>
                  <a:schemeClr val="tx1"/>
                </a:solidFill>
              </a:rPr>
              <a:t>The two advents of Christ </a:t>
            </a:r>
          </a:p>
          <a:p>
            <a:pPr lvl="1"/>
            <a:r>
              <a:rPr lang="en-US" sz="2800" dirty="0" smtClean="0">
                <a:solidFill>
                  <a:schemeClr val="tx1"/>
                </a:solidFill>
              </a:rPr>
              <a:t>The great tribulation</a:t>
            </a:r>
          </a:p>
          <a:p>
            <a:pPr lvl="1"/>
            <a:r>
              <a:rPr lang="en-US" sz="2800" dirty="0" smtClean="0">
                <a:solidFill>
                  <a:schemeClr val="tx1"/>
                </a:solidFill>
              </a:rPr>
              <a:t>End-times judgment</a:t>
            </a:r>
          </a:p>
          <a:p>
            <a:pPr lvl="1"/>
            <a:r>
              <a:rPr lang="en-US" sz="2800" dirty="0" smtClean="0">
                <a:solidFill>
                  <a:schemeClr val="tx1"/>
                </a:solidFill>
              </a:rPr>
              <a:t>The millennial reign of Christ</a:t>
            </a:r>
          </a:p>
          <a:p>
            <a:r>
              <a:rPr lang="en-US" sz="2800" dirty="0" smtClean="0"/>
              <a:t>Also on the life and times of David, Hezekiah, and other historical figures of the Old Testament </a:t>
            </a:r>
          </a:p>
          <a:p>
            <a:pPr marL="365760" lvl="1" indent="0">
              <a:buNone/>
            </a:pPr>
            <a:endParaRPr lang="en-US" sz="2400" dirty="0" smtClean="0"/>
          </a:p>
          <a:p>
            <a:pPr lvl="1"/>
            <a:endParaRPr lang="en-US" sz="2400" dirty="0" smtClean="0"/>
          </a:p>
          <a:p>
            <a:pPr lvl="1"/>
            <a:endParaRPr lang="en-US" sz="2400" dirty="0" smtClean="0"/>
          </a:p>
          <a:p>
            <a:pPr lvl="1"/>
            <a:endParaRPr lang="en-US" sz="2400" dirty="0"/>
          </a:p>
        </p:txBody>
      </p:sp>
      <p:sp>
        <p:nvSpPr>
          <p:cNvPr id="3" name="Title 2"/>
          <p:cNvSpPr>
            <a:spLocks noGrp="1"/>
          </p:cNvSpPr>
          <p:nvPr>
            <p:ph type="title"/>
          </p:nvPr>
        </p:nvSpPr>
        <p:spPr/>
        <p:txBody>
          <a:bodyPr/>
          <a:lstStyle/>
          <a:p>
            <a:r>
              <a:rPr lang="en-US" dirty="0" smtClean="0"/>
              <a:t>Psalms:  The Way to pray</a:t>
            </a:r>
            <a:endParaRPr lang="en-US" dirty="0"/>
          </a:p>
        </p:txBody>
      </p:sp>
    </p:spTree>
    <p:extLst>
      <p:ext uri="{BB962C8B-B14F-4D97-AF65-F5344CB8AC3E}">
        <p14:creationId xmlns:p14="http://schemas.microsoft.com/office/powerpoint/2010/main" val="1530553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sz="quarter" idx="1"/>
          </p:nvPr>
        </p:nvSpPr>
        <p:spPr/>
        <p:txBody>
          <a:bodyPr>
            <a:normAutofit/>
          </a:bodyPr>
          <a:lstStyle/>
          <a:p>
            <a:r>
              <a:rPr lang="en-US" sz="2900" dirty="0" smtClean="0"/>
              <a:t>Psalms is the largest book in the Old Testament</a:t>
            </a:r>
          </a:p>
          <a:p>
            <a:r>
              <a:rPr lang="en-US" sz="2900" dirty="0" smtClean="0"/>
              <a:t>It is the most quoted book in the New Testament </a:t>
            </a:r>
          </a:p>
          <a:p>
            <a:r>
              <a:rPr lang="en-US" sz="2900" dirty="0" smtClean="0"/>
              <a:t>It was written by men spanning all periods of the Old Testament history</a:t>
            </a:r>
          </a:p>
          <a:p>
            <a:r>
              <a:rPr lang="en-US" sz="2900" dirty="0" smtClean="0"/>
              <a:t>But since David wrote more than anyone else his name is most often associated with the book</a:t>
            </a:r>
          </a:p>
          <a:p>
            <a:r>
              <a:rPr lang="en-US" sz="2900" dirty="0" smtClean="0"/>
              <a:t>There were many different authors of the Psalms </a:t>
            </a:r>
            <a:endParaRPr lang="en-US" sz="2900" dirty="0"/>
          </a:p>
        </p:txBody>
      </p:sp>
    </p:spTree>
    <p:extLst>
      <p:ext uri="{BB962C8B-B14F-4D97-AF65-F5344CB8AC3E}">
        <p14:creationId xmlns:p14="http://schemas.microsoft.com/office/powerpoint/2010/main" val="2480640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a:t>
            </a:r>
            <a:endParaRPr lang="en-US" dirty="0"/>
          </a:p>
        </p:txBody>
      </p:sp>
      <p:sp>
        <p:nvSpPr>
          <p:cNvPr id="3" name="Content Placeholder 2"/>
          <p:cNvSpPr>
            <a:spLocks noGrp="1"/>
          </p:cNvSpPr>
          <p:nvPr>
            <p:ph sz="quarter" idx="1"/>
          </p:nvPr>
        </p:nvSpPr>
        <p:spPr>
          <a:xfrm>
            <a:off x="301752" y="1527048"/>
            <a:ext cx="8503920" cy="4949952"/>
          </a:xfrm>
        </p:spPr>
        <p:txBody>
          <a:bodyPr/>
          <a:lstStyle/>
          <a:p>
            <a:r>
              <a:rPr lang="en-US" sz="2400" dirty="0" smtClean="0"/>
              <a:t>Of the 150 Psalms, 100 are directly attributed to various authors, and 50 are anonymous</a:t>
            </a:r>
          </a:p>
          <a:p>
            <a:pPr lvl="1"/>
            <a:r>
              <a:rPr lang="en-US" sz="2400" dirty="0" smtClean="0">
                <a:solidFill>
                  <a:schemeClr val="tx1"/>
                </a:solidFill>
              </a:rPr>
              <a:t>David – 73</a:t>
            </a:r>
          </a:p>
          <a:p>
            <a:pPr lvl="1"/>
            <a:r>
              <a:rPr lang="en-US" sz="2400" dirty="0" err="1" smtClean="0">
                <a:solidFill>
                  <a:schemeClr val="tx1"/>
                </a:solidFill>
              </a:rPr>
              <a:t>Asaph</a:t>
            </a:r>
            <a:r>
              <a:rPr lang="en-US" sz="2400" dirty="0" smtClean="0">
                <a:solidFill>
                  <a:schemeClr val="tx1"/>
                </a:solidFill>
              </a:rPr>
              <a:t> – 12 (50, 73-83)</a:t>
            </a:r>
          </a:p>
          <a:p>
            <a:pPr lvl="1"/>
            <a:r>
              <a:rPr lang="en-US" sz="2400" dirty="0" err="1" smtClean="0">
                <a:solidFill>
                  <a:schemeClr val="tx1"/>
                </a:solidFill>
              </a:rPr>
              <a:t>Heman</a:t>
            </a:r>
            <a:r>
              <a:rPr lang="en-US" sz="2400" dirty="0" smtClean="0">
                <a:solidFill>
                  <a:schemeClr val="tx1"/>
                </a:solidFill>
              </a:rPr>
              <a:t> – 1 (88)</a:t>
            </a:r>
          </a:p>
          <a:p>
            <a:pPr lvl="1"/>
            <a:r>
              <a:rPr lang="en-US" sz="2400" dirty="0" smtClean="0">
                <a:solidFill>
                  <a:schemeClr val="tx1"/>
                </a:solidFill>
              </a:rPr>
              <a:t>Ethan – 1 (89)</a:t>
            </a:r>
          </a:p>
          <a:p>
            <a:pPr lvl="1"/>
            <a:r>
              <a:rPr lang="en-US" sz="2400" dirty="0" smtClean="0">
                <a:solidFill>
                  <a:schemeClr val="tx1"/>
                </a:solidFill>
              </a:rPr>
              <a:t>Solomon – 1 (127)</a:t>
            </a:r>
          </a:p>
          <a:p>
            <a:pPr lvl="1"/>
            <a:r>
              <a:rPr lang="en-US" sz="2400" dirty="0" smtClean="0">
                <a:solidFill>
                  <a:schemeClr val="tx1"/>
                </a:solidFill>
              </a:rPr>
              <a:t>Moses – 1 (90)</a:t>
            </a:r>
          </a:p>
          <a:p>
            <a:pPr lvl="1"/>
            <a:r>
              <a:rPr lang="en-US" sz="2400" dirty="0" smtClean="0">
                <a:solidFill>
                  <a:schemeClr val="tx1"/>
                </a:solidFill>
              </a:rPr>
              <a:t>The sons of </a:t>
            </a:r>
            <a:r>
              <a:rPr lang="en-US" sz="2400" dirty="0" err="1" smtClean="0">
                <a:solidFill>
                  <a:schemeClr val="tx1"/>
                </a:solidFill>
              </a:rPr>
              <a:t>Korah</a:t>
            </a:r>
            <a:r>
              <a:rPr lang="en-US" sz="2400" dirty="0" smtClean="0">
                <a:solidFill>
                  <a:schemeClr val="tx1"/>
                </a:solidFill>
              </a:rPr>
              <a:t> – 10 (42-49, 85, 87)</a:t>
            </a:r>
          </a:p>
          <a:p>
            <a:pPr lvl="1"/>
            <a:r>
              <a:rPr lang="en-US" sz="2400" dirty="0" smtClean="0">
                <a:solidFill>
                  <a:schemeClr val="tx1"/>
                </a:solidFill>
              </a:rPr>
              <a:t>The rest are by authors unknown</a:t>
            </a:r>
          </a:p>
          <a:p>
            <a:pPr lvl="1"/>
            <a:r>
              <a:rPr lang="en-US" sz="2400" dirty="0" smtClean="0">
                <a:solidFill>
                  <a:schemeClr val="tx1"/>
                </a:solidFill>
              </a:rPr>
              <a:t>Hezekiah *  (Song of Degrees Ps. 120-134)</a:t>
            </a:r>
          </a:p>
          <a:p>
            <a:pPr lvl="1"/>
            <a:endParaRPr lang="en-US" dirty="0" smtClean="0"/>
          </a:p>
          <a:p>
            <a:endParaRPr lang="en-US" dirty="0"/>
          </a:p>
        </p:txBody>
      </p:sp>
    </p:spTree>
    <p:extLst>
      <p:ext uri="{BB962C8B-B14F-4D97-AF65-F5344CB8AC3E}">
        <p14:creationId xmlns:p14="http://schemas.microsoft.com/office/powerpoint/2010/main" val="279773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647</TotalTime>
  <Words>2941</Words>
  <Application>Microsoft Office PowerPoint</Application>
  <PresentationFormat>On-screen Show (4:3)</PresentationFormat>
  <Paragraphs>257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Civic</vt:lpstr>
      <vt:lpstr>THE PSALMS</vt:lpstr>
      <vt:lpstr>Hebrew poetry </vt:lpstr>
      <vt:lpstr>Hebrew poetry </vt:lpstr>
      <vt:lpstr>Hebrew poetry </vt:lpstr>
      <vt:lpstr>Hebrew poetry </vt:lpstr>
      <vt:lpstr>Psalms:  The Way to pray</vt:lpstr>
      <vt:lpstr>Psalms:  The Way to pray</vt:lpstr>
      <vt:lpstr>Interesting Facts </vt:lpstr>
      <vt:lpstr>Authors</vt:lpstr>
      <vt:lpstr>Authors</vt:lpstr>
      <vt:lpstr>Value of Psalms</vt:lpstr>
      <vt:lpstr>Musical Terms in the Psalms</vt:lpstr>
      <vt:lpstr>Relation to the Five Books of Moses </vt:lpstr>
      <vt:lpstr>Relation to the Five Books of Moses </vt:lpstr>
      <vt:lpstr>Classification of the Psalms (Geisler) </vt:lpstr>
      <vt:lpstr>Classification of the Psalms </vt:lpstr>
      <vt:lpstr>Classification of the Psalms </vt:lpstr>
      <vt:lpstr>Classification of the Psalms </vt:lpstr>
      <vt:lpstr>Classification of the Psalms </vt:lpstr>
      <vt:lpstr>Classification of the Psalms </vt:lpstr>
      <vt:lpstr>Classification of the Psalms </vt:lpstr>
      <vt:lpstr>Classification of the Psalms </vt:lpstr>
      <vt:lpstr>Classification of the Psalms </vt:lpstr>
      <vt:lpstr>Christ’s use of the Psalms </vt:lpstr>
      <vt:lpstr>Christ’s use of the Psalms </vt:lpstr>
      <vt:lpstr>Christ’s use of the Psalms </vt:lpstr>
      <vt:lpstr>Christ’s use of the Psalms </vt:lpstr>
      <vt:lpstr>Christ Predicted (or depicted) in the Psalms</vt:lpstr>
      <vt:lpstr>Outline</vt:lpstr>
      <vt:lpstr>I.  The Period of Testings</vt:lpstr>
      <vt:lpstr>I.  The Period of Testings</vt:lpstr>
      <vt:lpstr>I.  The Period of Testings</vt:lpstr>
      <vt:lpstr>II.  The Period of Triumphs</vt:lpstr>
      <vt:lpstr>II.  The Period of Triumphs</vt:lpstr>
      <vt:lpstr>III.  The Period of Troubles </vt:lpstr>
      <vt:lpstr>III.  The Period of Troubles </vt:lpstr>
      <vt:lpstr>III.  The Period of Troubles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PSALMS</dc:title>
  <dc:creator>sparks4562003</dc:creator>
  <cp:lastModifiedBy>Jason Sparks </cp:lastModifiedBy>
  <cp:revision>39</cp:revision>
  <dcterms:created xsi:type="dcterms:W3CDTF">2013-12-31T14:56:15Z</dcterms:created>
  <dcterms:modified xsi:type="dcterms:W3CDTF">2016-12-07T20:30:19Z</dcterms:modified>
</cp:coreProperties>
</file>