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9" r:id="rId20"/>
    <p:sldId id="273" r:id="rId21"/>
    <p:sldId id="274" r:id="rId22"/>
    <p:sldId id="275" r:id="rId23"/>
    <p:sldId id="276" r:id="rId24"/>
    <p:sldId id="277" r:id="rId25"/>
    <p:sldId id="290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9BBFA9-67B9-43CD-AFCF-A02939488C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F96FB2-2AFF-454A-933E-566F1D318650}" type="datetimeFigureOut">
              <a:rPr lang="en-US" smtClean="0"/>
              <a:t>9/23/2014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Gospel of Luke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Son of 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II.  Events </a:t>
            </a:r>
            <a:r>
              <a:rPr lang="en-US" sz="2400" dirty="0"/>
              <a:t>Relating to the Savior’s Coming (1:5-4:13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lphaUcPeriod" startAt="2"/>
            </a:pPr>
            <a:r>
              <a:rPr lang="en-US" dirty="0" smtClean="0"/>
              <a:t>His Boyhood at Nazareth (2:40-52)</a:t>
            </a:r>
          </a:p>
          <a:p>
            <a:pPr marL="916686" lvl="1" indent="-514350"/>
            <a:r>
              <a:rPr lang="en-US" dirty="0" smtClean="0"/>
              <a:t>Only Luke records the incident when Jesus was 12 years old </a:t>
            </a:r>
          </a:p>
          <a:p>
            <a:pPr marL="624078" indent="-514350"/>
            <a:r>
              <a:rPr lang="en-US" dirty="0"/>
              <a:t>(</a:t>
            </a:r>
            <a:r>
              <a:rPr lang="en-US" dirty="0" err="1"/>
              <a:t>Luk</a:t>
            </a:r>
            <a:r>
              <a:rPr lang="en-US" dirty="0"/>
              <a:t> 2:46)  And it came to pass, that after three days they found him in the temple, sitting in the midst of the doctors, both hearing them, and asking them questions</a:t>
            </a:r>
            <a:r>
              <a:rPr lang="en-US" dirty="0" smtClean="0"/>
              <a:t>.</a:t>
            </a:r>
            <a:endParaRPr lang="en-US" dirty="0"/>
          </a:p>
          <a:p>
            <a:pPr marL="624078" indent="-514350"/>
            <a:r>
              <a:rPr lang="en-US" dirty="0"/>
              <a:t>(</a:t>
            </a:r>
            <a:r>
              <a:rPr lang="en-US" dirty="0" err="1"/>
              <a:t>Luk</a:t>
            </a:r>
            <a:r>
              <a:rPr lang="en-US" dirty="0"/>
              <a:t> 2:47)  And all that heard him were astonished at his understanding and answers</a:t>
            </a:r>
            <a:r>
              <a:rPr lang="en-US" dirty="0" smtClean="0"/>
              <a:t>.</a:t>
            </a:r>
            <a:endParaRPr lang="en-US" dirty="0"/>
          </a:p>
          <a:p>
            <a:pPr marL="624078" indent="-514350"/>
            <a:r>
              <a:rPr lang="en-US" dirty="0"/>
              <a:t>(</a:t>
            </a:r>
            <a:r>
              <a:rPr lang="en-US" dirty="0" err="1"/>
              <a:t>Luk</a:t>
            </a:r>
            <a:r>
              <a:rPr lang="en-US" dirty="0"/>
              <a:t> 2:48)  And when they saw him, they were amazed: and his mother said unto him, Son, why hast thou thus dealt with us? </a:t>
            </a:r>
            <a:r>
              <a:rPr lang="en-US" dirty="0" smtClean="0"/>
              <a:t>behold</a:t>
            </a:r>
            <a:r>
              <a:rPr lang="en-US" dirty="0"/>
              <a:t>, thy father and I have sought thee sorrowing</a:t>
            </a:r>
            <a:r>
              <a:rPr lang="en-US" dirty="0" smtClean="0"/>
              <a:t>.</a:t>
            </a:r>
            <a:endParaRPr lang="en-US" dirty="0"/>
          </a:p>
          <a:p>
            <a:pPr marL="624078" indent="-514350"/>
            <a:r>
              <a:rPr lang="en-US" dirty="0"/>
              <a:t>(</a:t>
            </a:r>
            <a:r>
              <a:rPr lang="en-US" dirty="0" err="1"/>
              <a:t>Luk</a:t>
            </a:r>
            <a:r>
              <a:rPr lang="en-US" dirty="0"/>
              <a:t> 2:49)  And he said unto them, How is it that ye sought me? </a:t>
            </a:r>
            <a:r>
              <a:rPr lang="en-US" dirty="0" err="1"/>
              <a:t>wist</a:t>
            </a:r>
            <a:r>
              <a:rPr lang="en-US" dirty="0"/>
              <a:t> ye not that I must be about my Father's business</a:t>
            </a:r>
            <a:r>
              <a:rPr lang="en-US" dirty="0" smtClean="0"/>
              <a:t>?</a:t>
            </a:r>
          </a:p>
          <a:p>
            <a:pPr marL="916686" lvl="1" indent="-514350"/>
            <a:r>
              <a:rPr lang="en-US" dirty="0" smtClean="0"/>
              <a:t>Jesus’ first recorded words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II.  Events </a:t>
            </a:r>
            <a:r>
              <a:rPr lang="en-US" sz="2400" dirty="0"/>
              <a:t>Relating to the Savior’s Coming (1:5-4:13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AutoNum type="alphaUcPeriod" startAt="3"/>
            </a:pPr>
            <a:r>
              <a:rPr lang="en-US" sz="2400" dirty="0" smtClean="0"/>
              <a:t>His Baptism in Jordan (3:1-22)</a:t>
            </a:r>
          </a:p>
          <a:p>
            <a:pPr marL="916686" lvl="1" indent="-514350"/>
            <a:r>
              <a:rPr lang="en-US" sz="2400" dirty="0" smtClean="0"/>
              <a:t>John has aroused a great interest in Jesus through his preaching </a:t>
            </a:r>
          </a:p>
          <a:p>
            <a:pPr marL="916686" lvl="1" indent="-514350"/>
            <a:r>
              <a:rPr lang="en-US" sz="2400" dirty="0" smtClean="0"/>
              <a:t>“Then Jesus came and identified Himself with the race He had come to save by being baptized in the Jordan”</a:t>
            </a:r>
          </a:p>
          <a:p>
            <a:pPr marL="624078" indent="-514350">
              <a:buAutoNum type="alphaUcPeriod" startAt="4"/>
            </a:pPr>
            <a:r>
              <a:rPr lang="en-US" sz="2400" dirty="0" smtClean="0"/>
              <a:t>His Background in History (3:23-38)</a:t>
            </a:r>
          </a:p>
          <a:p>
            <a:pPr marL="916686" lvl="1" indent="-514350"/>
            <a:r>
              <a:rPr lang="en-US" sz="2400" dirty="0" smtClean="0"/>
              <a:t>Luke traces his background back to Adam </a:t>
            </a:r>
          </a:p>
          <a:p>
            <a:pPr marL="1181862" lvl="2" indent="-514350"/>
            <a:r>
              <a:rPr lang="en-US" sz="2400" dirty="0" smtClean="0"/>
              <a:t>Not </a:t>
            </a:r>
            <a:r>
              <a:rPr lang="en-US" sz="2400" dirty="0" smtClean="0"/>
              <a:t>David – founder of Hebrew royal family</a:t>
            </a:r>
          </a:p>
          <a:p>
            <a:pPr marL="1181862" lvl="2" indent="-514350"/>
            <a:r>
              <a:rPr lang="en-US" sz="2400" dirty="0" smtClean="0"/>
              <a:t>Not </a:t>
            </a:r>
            <a:r>
              <a:rPr lang="en-US" sz="2400" dirty="0" smtClean="0"/>
              <a:t>Abraham – founder of Hebrew racial </a:t>
            </a:r>
            <a:r>
              <a:rPr lang="en-US" sz="2400" dirty="0" smtClean="0"/>
              <a:t>family</a:t>
            </a:r>
          </a:p>
          <a:p>
            <a:pPr marL="1181862" lvl="2" indent="-514350"/>
            <a:r>
              <a:rPr lang="en-US" sz="2400" dirty="0" smtClean="0"/>
              <a:t>But Adam – founder of the human race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75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II.  Events </a:t>
            </a:r>
            <a:r>
              <a:rPr lang="en-US" sz="2400" dirty="0"/>
              <a:t>Relating to the Savior’s Coming (1:5-4:13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5"/>
            </a:pPr>
            <a:r>
              <a:rPr lang="en-US" sz="2800" dirty="0" smtClean="0"/>
              <a:t>His Battle with Satan (4:1-13)</a:t>
            </a:r>
          </a:p>
          <a:p>
            <a:pPr marL="916686" lvl="1" indent="-514350"/>
            <a:r>
              <a:rPr lang="en-US" sz="2800" dirty="0"/>
              <a:t>(</a:t>
            </a:r>
            <a:r>
              <a:rPr lang="en-US" sz="2800" dirty="0" err="1"/>
              <a:t>Luk</a:t>
            </a:r>
            <a:r>
              <a:rPr lang="en-US" sz="2800" dirty="0"/>
              <a:t> 4:1)  And Jesus being full of the Holy Ghost returned from Jordan, and was led by the Spirit into the wilderness,</a:t>
            </a:r>
          </a:p>
          <a:p>
            <a:pPr marL="916686" lvl="1" indent="-514350"/>
            <a:r>
              <a:rPr lang="en-US" sz="2800" dirty="0" smtClean="0"/>
              <a:t>(</a:t>
            </a:r>
            <a:r>
              <a:rPr lang="en-US" sz="2800" dirty="0" err="1"/>
              <a:t>Luk</a:t>
            </a:r>
            <a:r>
              <a:rPr lang="en-US" sz="2800" dirty="0"/>
              <a:t> 4:2)  Being forty days tempted of the devil. </a:t>
            </a:r>
            <a:endParaRPr lang="en-US" sz="2800" dirty="0" smtClean="0"/>
          </a:p>
          <a:p>
            <a:pPr marL="916686" lvl="1" indent="-514350"/>
            <a:r>
              <a:rPr lang="en-US" sz="2800" dirty="0"/>
              <a:t>Luke notates that is was one long temptation for 40 days 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2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AutoNum type="alphaUcPeriod"/>
            </a:pPr>
            <a:r>
              <a:rPr lang="en-US" sz="2600" dirty="0" smtClean="0"/>
              <a:t>A Work in Galilee: His Anointing in Focus (4:14-9:50)</a:t>
            </a:r>
          </a:p>
          <a:p>
            <a:pPr marL="916686" lvl="1" indent="-514350">
              <a:buAutoNum type="arabicPeriod"/>
            </a:pPr>
            <a:r>
              <a:rPr lang="en-US" sz="2600" dirty="0" smtClean="0"/>
              <a:t>The Work Commenced (4:14-5:6)</a:t>
            </a:r>
          </a:p>
          <a:p>
            <a:pPr marL="916686" lvl="1" indent="-514350"/>
            <a:r>
              <a:rPr lang="en-US" sz="2600" dirty="0" smtClean="0"/>
              <a:t>First we see the Lord preaching in his home town of Nazareth</a:t>
            </a:r>
          </a:p>
          <a:p>
            <a:pPr marL="916686" lvl="1" indent="-514350"/>
            <a:r>
              <a:rPr lang="en-US" sz="2600" dirty="0" smtClean="0"/>
              <a:t>Then we see him in the synagogue at Capernaum where he then lived – Heals a demoniac </a:t>
            </a:r>
          </a:p>
          <a:p>
            <a:pPr marL="916686" lvl="1" indent="-514350"/>
            <a:r>
              <a:rPr lang="en-US" sz="2600" dirty="0" smtClean="0"/>
              <a:t>Then at Simon Peter’s home – heals Peter’s mother-n-law and many others later</a:t>
            </a:r>
          </a:p>
          <a:p>
            <a:pPr marL="916686" lvl="1" indent="-514350"/>
            <a:r>
              <a:rPr lang="en-US" sz="2600" dirty="0" smtClean="0"/>
              <a:t>Then later teaching in Simon’s boat </a:t>
            </a:r>
          </a:p>
        </p:txBody>
      </p:sp>
    </p:spTree>
    <p:extLst>
      <p:ext uri="{BB962C8B-B14F-4D97-AF65-F5344CB8AC3E}">
        <p14:creationId xmlns:p14="http://schemas.microsoft.com/office/powerpoint/2010/main" val="18674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6686" lvl="1" indent="-514350">
              <a:buAutoNum type="arabicPeriod" startAt="2"/>
            </a:pPr>
            <a:r>
              <a:rPr lang="en-US" sz="2400" dirty="0" smtClean="0"/>
              <a:t>The Work Criticized (5:17-6:11)</a:t>
            </a:r>
          </a:p>
          <a:p>
            <a:pPr marL="916686" lvl="1" indent="-514350"/>
            <a:r>
              <a:rPr lang="en-US" sz="2400" b="1" i="1" u="sng" dirty="0" smtClean="0"/>
              <a:t>4 instance of Jesus receiving criticism</a:t>
            </a:r>
            <a:r>
              <a:rPr lang="en-US" sz="2400" dirty="0" smtClean="0"/>
              <a:t> </a:t>
            </a:r>
          </a:p>
          <a:p>
            <a:pPr marL="916686" lvl="1" indent="-514350"/>
            <a:r>
              <a:rPr lang="en-US" sz="2400" dirty="0" smtClean="0"/>
              <a:t>He healed the man with palsy and forgave his sins – he perceived the Pharisees thoughts </a:t>
            </a:r>
          </a:p>
          <a:p>
            <a:pPr marL="916686" lvl="1" indent="-514350"/>
            <a:r>
              <a:rPr lang="en-US" sz="2400" dirty="0"/>
              <a:t> </a:t>
            </a:r>
            <a:r>
              <a:rPr lang="en-US" sz="2400" dirty="0" smtClean="0"/>
              <a:t>After he called Matthew he ate with the publicans – The Pharisees murmured against his disciples </a:t>
            </a:r>
          </a:p>
          <a:p>
            <a:pPr marL="1181862" lvl="2" indent="-514350"/>
            <a:r>
              <a:rPr lang="en-US" sz="2400" dirty="0"/>
              <a:t>(</a:t>
            </a:r>
            <a:r>
              <a:rPr lang="en-US" sz="2400" dirty="0" err="1"/>
              <a:t>Luk</a:t>
            </a:r>
            <a:r>
              <a:rPr lang="en-US" sz="2400" dirty="0"/>
              <a:t> 5:31)  And Jesus answering said unto them, They that are whole need not a physician; but they that are sick</a:t>
            </a:r>
            <a:r>
              <a:rPr lang="en-US" sz="2400" dirty="0" smtClean="0"/>
              <a:t>.</a:t>
            </a:r>
            <a:endParaRPr lang="en-US" sz="2400" dirty="0"/>
          </a:p>
          <a:p>
            <a:pPr marL="1181862" lvl="2" indent="-514350"/>
            <a:r>
              <a:rPr lang="en-US" sz="2400" dirty="0"/>
              <a:t>(</a:t>
            </a:r>
            <a:r>
              <a:rPr lang="en-US" sz="2400" dirty="0" err="1"/>
              <a:t>Luk</a:t>
            </a:r>
            <a:r>
              <a:rPr lang="en-US" sz="2400" dirty="0"/>
              <a:t> 5:32)  I came not to call the righteous, but sinners to repentance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52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6686" lvl="1" indent="-514350"/>
            <a:r>
              <a:rPr lang="en-US" sz="2800" dirty="0" smtClean="0"/>
              <a:t>The disciple plucked corn on the Sabbath day</a:t>
            </a:r>
          </a:p>
          <a:p>
            <a:pPr marL="916686" lvl="1" indent="-514350"/>
            <a:r>
              <a:rPr lang="en-US" sz="2800" dirty="0" smtClean="0"/>
              <a:t>On the Sabbath Jesus healed the man with the withered hand </a:t>
            </a:r>
            <a:r>
              <a:rPr lang="en-US" sz="2800" dirty="0" smtClean="0"/>
              <a:t>The </a:t>
            </a:r>
            <a:r>
              <a:rPr lang="en-US" sz="2800" dirty="0" smtClean="0"/>
              <a:t>Work Climaxed (6:12-9:50)</a:t>
            </a:r>
          </a:p>
          <a:p>
            <a:pPr marL="916686" lvl="1" indent="-514350"/>
            <a:r>
              <a:rPr lang="en-US" sz="2800" b="1" i="1" u="sng" dirty="0" smtClean="0"/>
              <a:t>Luke gives 4 quick glimpses of the Lord </a:t>
            </a:r>
          </a:p>
          <a:p>
            <a:pPr marL="916686" lvl="1" indent="-514350"/>
            <a:r>
              <a:rPr lang="en-US" sz="2800" dirty="0" smtClean="0"/>
              <a:t>A dependent savior – he prayed all night and then called his disciples </a:t>
            </a:r>
          </a:p>
          <a:p>
            <a:pPr marL="916686" lvl="1" indent="-514350"/>
            <a:r>
              <a:rPr lang="en-US" sz="2800" dirty="0" smtClean="0"/>
              <a:t>A dynamic savior – healing, raising the dead, casting out demons, feeding multitudes, stilling the storm, </a:t>
            </a:r>
          </a:p>
        </p:txBody>
      </p:sp>
    </p:spTree>
    <p:extLst>
      <p:ext uri="{BB962C8B-B14F-4D97-AF65-F5344CB8AC3E}">
        <p14:creationId xmlns:p14="http://schemas.microsoft.com/office/powerpoint/2010/main" val="13347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6686" lvl="1" indent="-514350"/>
            <a:r>
              <a:rPr lang="en-US" sz="2600" dirty="0" smtClean="0"/>
              <a:t>A Divine Savior – he takes Peter, James, and John upon the mount of transfiguration </a:t>
            </a:r>
          </a:p>
          <a:p>
            <a:pPr marL="916686" lvl="1" indent="-514350"/>
            <a:r>
              <a:rPr lang="en-US" sz="2600" dirty="0" smtClean="0"/>
              <a:t>A Discerning Savior – Knowing that Calvary was close “He seeks to teach his disciple the path of quiet humility and cooperation”</a:t>
            </a:r>
          </a:p>
          <a:p>
            <a:pPr marL="1181862" lvl="2" indent="-514350"/>
            <a:r>
              <a:rPr lang="en-US" sz="2600" dirty="0"/>
              <a:t>(</a:t>
            </a:r>
            <a:r>
              <a:rPr lang="en-US" sz="2600" dirty="0" err="1"/>
              <a:t>Luk</a:t>
            </a:r>
            <a:r>
              <a:rPr lang="en-US" sz="2600" dirty="0"/>
              <a:t> 9:49)  And John answered and said, Master, we saw one casting out devils in thy name; and we forbad him, because he </a:t>
            </a:r>
            <a:r>
              <a:rPr lang="en-US" sz="2600" dirty="0" err="1"/>
              <a:t>followeth</a:t>
            </a:r>
            <a:r>
              <a:rPr lang="en-US" sz="2600" dirty="0"/>
              <a:t> not with us</a:t>
            </a:r>
            <a:r>
              <a:rPr lang="en-US" sz="2600" dirty="0" smtClean="0"/>
              <a:t>.</a:t>
            </a:r>
            <a:endParaRPr lang="en-US" sz="2600" dirty="0"/>
          </a:p>
          <a:p>
            <a:pPr marL="1181862" lvl="2" indent="-514350"/>
            <a:r>
              <a:rPr lang="en-US" sz="2600" dirty="0"/>
              <a:t>(</a:t>
            </a:r>
            <a:r>
              <a:rPr lang="en-US" sz="2600" dirty="0" err="1"/>
              <a:t>Luk</a:t>
            </a:r>
            <a:r>
              <a:rPr lang="en-US" sz="2600" dirty="0"/>
              <a:t> 9:50)  And Jesus said unto him, Forbid him not: for he that is not against us is for us</a:t>
            </a:r>
            <a:r>
              <a:rPr lang="en-US" sz="2600" dirty="0" smtClean="0"/>
              <a:t>.</a:t>
            </a:r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27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2"/>
            </a:pPr>
            <a:r>
              <a:rPr lang="en-US" sz="2800" dirty="0" smtClean="0"/>
              <a:t>The Way to </a:t>
            </a:r>
            <a:r>
              <a:rPr lang="en-US" sz="2800" dirty="0" err="1" smtClean="0"/>
              <a:t>Golgatha</a:t>
            </a:r>
            <a:r>
              <a:rPr lang="en-US" sz="2800" dirty="0" smtClean="0"/>
              <a:t>:  His Adversaries in Focus (9:51-21:38)</a:t>
            </a:r>
          </a:p>
          <a:p>
            <a:pPr marL="916686" lvl="1" indent="-514350"/>
            <a:r>
              <a:rPr lang="en-US" sz="2800" dirty="0" smtClean="0"/>
              <a:t>This is the turning point of the gospel</a:t>
            </a:r>
          </a:p>
          <a:p>
            <a:pPr marL="916686" lvl="1" indent="-514350"/>
            <a:r>
              <a:rPr lang="en-US" sz="2800" dirty="0"/>
              <a:t>(</a:t>
            </a:r>
            <a:r>
              <a:rPr lang="en-US" sz="2800" dirty="0" err="1"/>
              <a:t>Luk</a:t>
            </a:r>
            <a:r>
              <a:rPr lang="en-US" sz="2800" dirty="0"/>
              <a:t> 9:51)  And it came to pass, when the time was come that he should be received up, he </a:t>
            </a:r>
            <a:r>
              <a:rPr lang="en-US" sz="2800" dirty="0" err="1"/>
              <a:t>stedfastly</a:t>
            </a:r>
            <a:r>
              <a:rPr lang="en-US" sz="2800" dirty="0"/>
              <a:t> set his face to go to Jerusalem,</a:t>
            </a:r>
          </a:p>
          <a:p>
            <a:pPr marL="916686" lvl="1" indent="-514350"/>
            <a:r>
              <a:rPr lang="en-US" sz="2800" dirty="0" smtClean="0"/>
              <a:t>We then begin to see all his enemies surface </a:t>
            </a:r>
          </a:p>
          <a:p>
            <a:pPr marL="916686" lvl="1" indent="-514350"/>
            <a:r>
              <a:rPr lang="en-US" sz="2800" dirty="0" smtClean="0"/>
              <a:t>They tried many different approached to attack him </a:t>
            </a:r>
          </a:p>
          <a:p>
            <a:pPr marL="624078" indent="-514350">
              <a:buAutoNum type="alphaU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/>
          </a:bodyPr>
          <a:lstStyle/>
          <a:p>
            <a:pPr marL="816102" lvl="1" indent="-514350"/>
            <a:r>
              <a:rPr lang="en-US" sz="2800" b="1" dirty="0"/>
              <a:t>Scholastic approach </a:t>
            </a:r>
            <a:r>
              <a:rPr lang="en-US" sz="2800" dirty="0"/>
              <a:t>- (</a:t>
            </a:r>
            <a:r>
              <a:rPr lang="en-US" sz="2800" dirty="0" err="1"/>
              <a:t>Luk</a:t>
            </a:r>
            <a:r>
              <a:rPr lang="en-US" sz="2800" dirty="0"/>
              <a:t> 10:25)  And, behold, a certain lawyer stood up, and tempted him, saying, Master, what shall I do to inherit eternal life?</a:t>
            </a:r>
          </a:p>
          <a:p>
            <a:pPr marL="816102" lvl="1" indent="-514350"/>
            <a:r>
              <a:rPr lang="en-US" sz="2800" b="1" dirty="0" smtClean="0"/>
              <a:t>Sophisticated approach </a:t>
            </a:r>
            <a:r>
              <a:rPr lang="en-US" sz="2800" dirty="0" smtClean="0"/>
              <a:t>– Pharisee invited Jesus to dinner and then sneered at him for not washing his hands </a:t>
            </a:r>
          </a:p>
          <a:p>
            <a:pPr marL="816102" lvl="1" indent="-514350"/>
            <a:r>
              <a:rPr lang="en-US" sz="2800" b="1" dirty="0" smtClean="0"/>
              <a:t>Scare approach </a:t>
            </a:r>
            <a:r>
              <a:rPr lang="en-US" sz="2800" dirty="0" smtClean="0"/>
              <a:t>– some warned that Herod would kill him </a:t>
            </a:r>
          </a:p>
        </p:txBody>
      </p:sp>
    </p:spTree>
    <p:extLst>
      <p:ext uri="{BB962C8B-B14F-4D97-AF65-F5344CB8AC3E}">
        <p14:creationId xmlns:p14="http://schemas.microsoft.com/office/powerpoint/2010/main" val="20075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III.  Events </a:t>
            </a:r>
            <a:r>
              <a:rPr lang="en-US" sz="2400" dirty="0"/>
              <a:t>Relating to the Savior’s Career (4:14-21:38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/>
          </a:bodyPr>
          <a:lstStyle/>
          <a:p>
            <a:pPr marL="816102" lvl="1" indent="-514350"/>
            <a:r>
              <a:rPr lang="en-US" sz="2800" b="1" dirty="0"/>
              <a:t>Sarcastic approach </a:t>
            </a:r>
            <a:r>
              <a:rPr lang="en-US" sz="2800" dirty="0"/>
              <a:t>– “this man </a:t>
            </a:r>
            <a:r>
              <a:rPr lang="en-US" sz="2800" dirty="0" err="1"/>
              <a:t>recieveth</a:t>
            </a:r>
            <a:r>
              <a:rPr lang="en-US" sz="2800" dirty="0"/>
              <a:t> sinners, and </a:t>
            </a:r>
            <a:r>
              <a:rPr lang="en-US" sz="2800" dirty="0" err="1"/>
              <a:t>eateth</a:t>
            </a:r>
            <a:r>
              <a:rPr lang="en-US" sz="2800" dirty="0"/>
              <a:t> with them” (15:2)</a:t>
            </a:r>
          </a:p>
          <a:p>
            <a:pPr marL="816102" lvl="1" indent="-514350"/>
            <a:r>
              <a:rPr lang="en-US" sz="2800" b="1" dirty="0"/>
              <a:t>Straightforward approach </a:t>
            </a:r>
            <a:r>
              <a:rPr lang="en-US" sz="2800" dirty="0"/>
              <a:t>– “The chief priest and the scribes…sought to destroy him” (19:47)</a:t>
            </a:r>
          </a:p>
          <a:p>
            <a:pPr marL="816102" lvl="1" indent="-514350"/>
            <a:r>
              <a:rPr lang="en-US" sz="2800" dirty="0"/>
              <a:t>Slanderous, systematic, sermonic, subtle, scoffing, selfish, snobbish, and seductive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22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Luke </a:t>
            </a:r>
            <a:r>
              <a:rPr lang="en-US" sz="2800" dirty="0" smtClean="0"/>
              <a:t>is </a:t>
            </a:r>
            <a:r>
              <a:rPr lang="en-US" sz="2800" dirty="0" smtClean="0"/>
              <a:t>mentioned </a:t>
            </a:r>
            <a:r>
              <a:rPr lang="en-US" sz="2800" dirty="0" smtClean="0"/>
              <a:t>by name 3 </a:t>
            </a:r>
            <a:r>
              <a:rPr lang="en-US" sz="2800" dirty="0" smtClean="0"/>
              <a:t>times in the NT</a:t>
            </a:r>
          </a:p>
          <a:p>
            <a:r>
              <a:rPr lang="en-US" sz="2800" dirty="0" smtClean="0"/>
              <a:t>Luke was a physician (Col. 4:14)</a:t>
            </a:r>
          </a:p>
          <a:p>
            <a:r>
              <a:rPr lang="en-US" sz="2800" dirty="0" smtClean="0"/>
              <a:t>He </a:t>
            </a:r>
            <a:r>
              <a:rPr lang="en-US" sz="2800" dirty="0" smtClean="0"/>
              <a:t>was a companion of Paul (2 Tim. 4:11)</a:t>
            </a:r>
          </a:p>
          <a:p>
            <a:pPr lvl="1"/>
            <a:r>
              <a:rPr lang="en-US" sz="2800" dirty="0" smtClean="0"/>
              <a:t> with him in last </a:t>
            </a:r>
            <a:r>
              <a:rPr lang="en-US" sz="2800" dirty="0" smtClean="0"/>
              <a:t>imprisonment and </a:t>
            </a:r>
            <a:r>
              <a:rPr lang="en-US" sz="2800" dirty="0" smtClean="0"/>
              <a:t>on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missionary journey</a:t>
            </a:r>
          </a:p>
          <a:p>
            <a:r>
              <a:rPr lang="en-US" sz="2800" dirty="0" smtClean="0"/>
              <a:t>Most certainly a Gentile </a:t>
            </a:r>
          </a:p>
          <a:p>
            <a:r>
              <a:rPr lang="en-US" sz="2800" dirty="0" smtClean="0"/>
              <a:t>author </a:t>
            </a:r>
            <a:r>
              <a:rPr lang="en-US" sz="2800" dirty="0" smtClean="0"/>
              <a:t>of the Gospel of Luke and </a:t>
            </a:r>
            <a:r>
              <a:rPr lang="en-US" sz="2800" dirty="0" smtClean="0"/>
              <a:t>Acts</a:t>
            </a:r>
          </a:p>
          <a:p>
            <a:pPr lvl="1"/>
            <a:r>
              <a:rPr lang="en-US" sz="2800" dirty="0"/>
              <a:t>medical terms, Greek interest, language and style </a:t>
            </a:r>
            <a:r>
              <a:rPr lang="en-US" sz="2800" dirty="0" smtClean="0"/>
              <a:t>like </a:t>
            </a:r>
            <a:r>
              <a:rPr lang="en-US" sz="2800" dirty="0"/>
              <a:t>Acts 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78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en-US" sz="2800" dirty="0" smtClean="0"/>
              <a:t>The Table (22:1-38)</a:t>
            </a:r>
          </a:p>
          <a:p>
            <a:pPr lvl="1"/>
            <a:r>
              <a:rPr lang="en-US" sz="2800" dirty="0" smtClean="0"/>
              <a:t>We come to the last Passover</a:t>
            </a:r>
            <a:endParaRPr lang="en-US" sz="2800" dirty="0"/>
          </a:p>
          <a:p>
            <a:pPr lvl="1"/>
            <a:r>
              <a:rPr lang="en-US" sz="2800" dirty="0"/>
              <a:t>(</a:t>
            </a:r>
            <a:r>
              <a:rPr lang="en-US" sz="2800" dirty="0" err="1"/>
              <a:t>Luk</a:t>
            </a:r>
            <a:r>
              <a:rPr lang="en-US" sz="2800" dirty="0"/>
              <a:t> 22:19)  And he took bread, and gave thanks, and brake it, and gave unto them, saying, This is my body which is given for you: this do in remembrance of me</a:t>
            </a:r>
            <a:r>
              <a:rPr lang="en-US" sz="2800" dirty="0" smtClean="0"/>
              <a:t>.</a:t>
            </a:r>
          </a:p>
          <a:p>
            <a:pPr marL="624078" indent="-514350">
              <a:buAutoNum type="alphaUcPeriod" startAt="2"/>
            </a:pPr>
            <a:r>
              <a:rPr lang="en-US" sz="2800" dirty="0" smtClean="0"/>
              <a:t>The Tears (22:39-53)</a:t>
            </a:r>
          </a:p>
          <a:p>
            <a:pPr marL="916686" lvl="1" indent="-514350"/>
            <a:r>
              <a:rPr lang="en-US" sz="2800" dirty="0" smtClean="0"/>
              <a:t>Luke takes us to Gethsemane</a:t>
            </a:r>
          </a:p>
          <a:p>
            <a:pPr marL="916686" lvl="1" indent="-514350"/>
            <a:r>
              <a:rPr lang="en-US" sz="2800" dirty="0"/>
              <a:t> (</a:t>
            </a:r>
            <a:r>
              <a:rPr lang="en-US" sz="2800" dirty="0" err="1"/>
              <a:t>Luk</a:t>
            </a:r>
            <a:r>
              <a:rPr lang="en-US" sz="2800" dirty="0"/>
              <a:t> 22:44)  And being in an agony he prayed more earnestly: and his sweat was as it were great drops of blood falling down to the ground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lphaUcPeriod" startAt="3"/>
            </a:pPr>
            <a:r>
              <a:rPr lang="en-US" sz="2600" dirty="0" smtClean="0"/>
              <a:t>The Trials (22:54-23:31)</a:t>
            </a:r>
          </a:p>
          <a:p>
            <a:pPr marL="916686" lvl="1" indent="-514350"/>
            <a:r>
              <a:rPr lang="en-US" sz="2600" dirty="0" smtClean="0"/>
              <a:t>Luke takes us first to the palace of the high priest</a:t>
            </a:r>
          </a:p>
          <a:p>
            <a:pPr marL="916686" lvl="1" indent="-514350"/>
            <a:r>
              <a:rPr lang="en-US" sz="2600" dirty="0" smtClean="0"/>
              <a:t>Then to Pilate’s judgment hall</a:t>
            </a:r>
          </a:p>
          <a:p>
            <a:pPr marL="916686" lvl="1" indent="-514350"/>
            <a:r>
              <a:rPr lang="en-US" sz="2600" dirty="0" smtClean="0"/>
              <a:t>Then to Herod and then back to Pilate’s judgment seat </a:t>
            </a:r>
          </a:p>
          <a:p>
            <a:pPr marL="1181862" lvl="2" indent="-514350"/>
            <a:r>
              <a:rPr lang="en-US" sz="2600" dirty="0" smtClean="0"/>
              <a:t>Pilate makes 3 appeals to the Jews with no avail</a:t>
            </a:r>
          </a:p>
          <a:p>
            <a:pPr marL="916686" lvl="1" indent="-514350"/>
            <a:r>
              <a:rPr lang="en-US" sz="2600" dirty="0" smtClean="0"/>
              <a:t>Then onto the road to Calvary</a:t>
            </a:r>
          </a:p>
          <a:p>
            <a:pPr marL="1181862" lvl="2" indent="-514350"/>
            <a:r>
              <a:rPr lang="en-US" sz="2600" dirty="0" smtClean="0"/>
              <a:t>Simon the </a:t>
            </a:r>
            <a:r>
              <a:rPr lang="en-US" sz="2600" dirty="0" err="1" smtClean="0"/>
              <a:t>Cyrenian</a:t>
            </a:r>
            <a:r>
              <a:rPr lang="en-US" sz="2600" dirty="0" smtClean="0"/>
              <a:t> “and on him they laid the cross”</a:t>
            </a:r>
          </a:p>
          <a:p>
            <a:pPr marL="667512" lvl="2" indent="0">
              <a:buNone/>
            </a:pPr>
            <a:r>
              <a:rPr lang="en-US" dirty="0" smtClean="0"/>
              <a:t>	</a:t>
            </a:r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4"/>
            </a:pPr>
            <a:r>
              <a:rPr lang="en-US" sz="2800" dirty="0" smtClean="0"/>
              <a:t>The Tree (23:32-49)</a:t>
            </a:r>
          </a:p>
          <a:p>
            <a:pPr marL="916686" lvl="1" indent="-514350"/>
            <a:r>
              <a:rPr lang="en-US" sz="2800" dirty="0" smtClean="0"/>
              <a:t>Luke is the only place we find the word Calvary</a:t>
            </a:r>
          </a:p>
          <a:p>
            <a:pPr marL="916686" lvl="1" indent="-514350"/>
            <a:r>
              <a:rPr lang="en-US" sz="2800" dirty="0"/>
              <a:t>(</a:t>
            </a:r>
            <a:r>
              <a:rPr lang="en-US" sz="2800" dirty="0" err="1"/>
              <a:t>Luk</a:t>
            </a:r>
            <a:r>
              <a:rPr lang="en-US" sz="2800" dirty="0"/>
              <a:t> 23:33)  And when they were come to the place, which is called Calvary, there they crucified him, and the malefactors, one on the right hand, and the other on the left</a:t>
            </a:r>
            <a:r>
              <a:rPr lang="en-US" sz="2800" dirty="0" smtClean="0"/>
              <a:t>.</a:t>
            </a:r>
          </a:p>
          <a:p>
            <a:pPr marL="916686" lvl="1" indent="-514350"/>
            <a:r>
              <a:rPr lang="en-US" sz="2800" dirty="0" smtClean="0"/>
              <a:t>Greek for “a skull”</a:t>
            </a:r>
          </a:p>
          <a:p>
            <a:pPr marL="916686" lvl="1" indent="-514350"/>
            <a:r>
              <a:rPr lang="en-US" sz="2800" dirty="0" smtClean="0"/>
              <a:t>Luke speaks of the mocking, the darkness, and Christ’s death</a:t>
            </a:r>
            <a:endParaRPr lang="en-US" sz="2800" dirty="0"/>
          </a:p>
          <a:p>
            <a:pPr marL="916686" lvl="1" indent="-514350"/>
            <a:endParaRPr lang="en-US" dirty="0" smtClean="0"/>
          </a:p>
          <a:p>
            <a:pPr marL="916686" lvl="1" indent="-514350"/>
            <a:endParaRPr lang="en-US" dirty="0" smtClean="0"/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0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5"/>
            </a:pPr>
            <a:r>
              <a:rPr lang="en-US" sz="2800" dirty="0" smtClean="0"/>
              <a:t>The Tomb (23:50-56)</a:t>
            </a:r>
          </a:p>
          <a:p>
            <a:pPr marL="916686" lvl="1" indent="-514350"/>
            <a:r>
              <a:rPr lang="en-US" sz="2800" dirty="0" smtClean="0"/>
              <a:t>We learn of a man named Joseph </a:t>
            </a:r>
          </a:p>
          <a:p>
            <a:pPr marL="916686" lvl="1" indent="-514350"/>
            <a:r>
              <a:rPr lang="en-US" sz="2800" dirty="0" smtClean="0"/>
              <a:t>He was a member of the Sanhedrin but is described as a “good man”</a:t>
            </a:r>
          </a:p>
          <a:p>
            <a:pPr marL="916686" lvl="1" indent="-514350"/>
            <a:r>
              <a:rPr lang="en-US" sz="2800" dirty="0" smtClean="0"/>
              <a:t>“Thus the life of the Lord Jesus on earth is bounded by two Josephs – one to serve Him when He was born; the other to serve Him when He was buried”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916686" lvl="1" indent="-514350"/>
            <a:endParaRPr lang="en-US" dirty="0" smtClean="0"/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1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6"/>
            </a:pPr>
            <a:r>
              <a:rPr lang="en-US" sz="2800" dirty="0" smtClean="0"/>
              <a:t>The Triumph (24)</a:t>
            </a:r>
          </a:p>
          <a:p>
            <a:pPr marL="916686" lvl="1" indent="-514350"/>
            <a:r>
              <a:rPr lang="en-US" sz="2800" dirty="0" smtClean="0"/>
              <a:t>Death could not keep the savior </a:t>
            </a:r>
          </a:p>
          <a:p>
            <a:pPr marL="916686" lvl="1" indent="-514350"/>
            <a:r>
              <a:rPr lang="en-US" sz="2800" dirty="0" smtClean="0"/>
              <a:t>Luke tells of the woman that visited the tomb</a:t>
            </a:r>
          </a:p>
          <a:p>
            <a:pPr marL="916686" lvl="1" indent="-514350"/>
            <a:r>
              <a:rPr lang="en-US" sz="2800" dirty="0" smtClean="0"/>
              <a:t>The men on the road to Emmaus </a:t>
            </a:r>
          </a:p>
          <a:p>
            <a:pPr marL="916686" lvl="1" indent="-514350"/>
            <a:r>
              <a:rPr lang="en-US" sz="2800" dirty="0" smtClean="0"/>
              <a:t>To the upper room where Christ appeared </a:t>
            </a:r>
          </a:p>
          <a:p>
            <a:pPr marL="916686" lvl="1" indent="-514350"/>
            <a:r>
              <a:rPr lang="en-US" sz="2800" dirty="0" smtClean="0"/>
              <a:t>Luke goes farther than any other gospel writer and show us the ascension out on the mount of olives </a:t>
            </a:r>
          </a:p>
          <a:p>
            <a:pPr marL="916686" lvl="1" indent="-514350"/>
            <a:endParaRPr lang="en-US" dirty="0" smtClean="0"/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0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6"/>
            </a:pPr>
            <a:r>
              <a:rPr lang="en-US" sz="2800" dirty="0" smtClean="0"/>
              <a:t>The Triumph (24)</a:t>
            </a:r>
          </a:p>
          <a:p>
            <a:pPr marL="916686" lvl="1" indent="-514350"/>
            <a:r>
              <a:rPr lang="en-US" sz="2800" dirty="0" smtClean="0"/>
              <a:t>Death could not keep the savior </a:t>
            </a:r>
          </a:p>
          <a:p>
            <a:pPr marL="916686" lvl="1" indent="-514350"/>
            <a:r>
              <a:rPr lang="en-US" sz="2800" dirty="0" smtClean="0"/>
              <a:t>Luke tells of the woman that visited the tomb</a:t>
            </a:r>
          </a:p>
          <a:p>
            <a:pPr marL="916686" lvl="1" indent="-514350"/>
            <a:r>
              <a:rPr lang="en-US" sz="2800" dirty="0" smtClean="0"/>
              <a:t>The men on the road to Emmaus </a:t>
            </a:r>
          </a:p>
          <a:p>
            <a:pPr marL="916686" lvl="1" indent="-514350"/>
            <a:r>
              <a:rPr lang="en-US" sz="2800" dirty="0" smtClean="0"/>
              <a:t>To the upper room where Christ appeared </a:t>
            </a:r>
          </a:p>
          <a:p>
            <a:pPr marL="916686" lvl="1" indent="-514350"/>
            <a:r>
              <a:rPr lang="en-US" sz="2800" dirty="0" smtClean="0"/>
              <a:t>Luke goes farther than any other gospel writer and show us the ascension out on the mount of olives </a:t>
            </a:r>
          </a:p>
          <a:p>
            <a:pPr marL="916686" lvl="1" indent="-514350"/>
            <a:endParaRPr lang="en-US" dirty="0" smtClean="0"/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2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IV.  Events </a:t>
            </a:r>
            <a:r>
              <a:rPr lang="en-US" sz="2700" dirty="0"/>
              <a:t>Relating to the Savior’s Cross (</a:t>
            </a:r>
            <a:r>
              <a:rPr lang="en-US" sz="2700" dirty="0" smtClean="0"/>
              <a:t>22-24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9506" indent="-514350"/>
            <a:r>
              <a:rPr lang="en-US" sz="3600" dirty="0"/>
              <a:t>(</a:t>
            </a:r>
            <a:r>
              <a:rPr lang="en-US" sz="3600" dirty="0" err="1"/>
              <a:t>Luk</a:t>
            </a:r>
            <a:r>
              <a:rPr lang="en-US" sz="3600" dirty="0"/>
              <a:t> 19:10)  For the Son of man is come to seek and to save that which was lost.</a:t>
            </a:r>
          </a:p>
          <a:p>
            <a:pPr marL="105156" indent="0">
              <a:buNone/>
            </a:pPr>
            <a:r>
              <a:rPr lang="en-US" sz="2400" dirty="0" smtClean="0"/>
              <a:t>	He </a:t>
            </a:r>
            <a:r>
              <a:rPr lang="en-US" sz="2400" dirty="0"/>
              <a:t>came to me when I was bound in chains of </a:t>
            </a:r>
            <a:r>
              <a:rPr lang="en-US" sz="2400" dirty="0" smtClean="0"/>
              <a:t>sin,</a:t>
            </a:r>
          </a:p>
          <a:p>
            <a:pPr marL="105156" indent="0">
              <a:buNone/>
            </a:pPr>
            <a:r>
              <a:rPr lang="en-US" sz="2400" dirty="0" smtClean="0"/>
              <a:t>	He </a:t>
            </a:r>
            <a:r>
              <a:rPr lang="en-US" sz="2400" dirty="0"/>
              <a:t>came to me when I possessed no hope </a:t>
            </a:r>
            <a:r>
              <a:rPr lang="en-US" sz="2400" dirty="0" smtClean="0"/>
              <a:t>within,</a:t>
            </a:r>
          </a:p>
          <a:p>
            <a:pPr marL="105156" indent="0">
              <a:buNone/>
            </a:pPr>
            <a:r>
              <a:rPr lang="en-US" sz="2400" dirty="0" smtClean="0"/>
              <a:t>	He </a:t>
            </a:r>
            <a:r>
              <a:rPr lang="en-US" sz="2400" dirty="0"/>
              <a:t>picked me up and He drew me gently to His </a:t>
            </a:r>
            <a:r>
              <a:rPr lang="en-US" sz="2400" dirty="0" smtClean="0"/>
              <a:t>side,</a:t>
            </a:r>
          </a:p>
          <a:p>
            <a:pPr marL="105156" indent="0">
              <a:buNone/>
            </a:pPr>
            <a:r>
              <a:rPr lang="en-US" sz="2400" dirty="0" smtClean="0"/>
              <a:t>	Where</a:t>
            </a:r>
            <a:r>
              <a:rPr lang="en-US" sz="2400" dirty="0"/>
              <a:t>, today, in His sweet love I now abide.</a:t>
            </a:r>
          </a:p>
          <a:p>
            <a:pPr marL="619506" indent="-514350"/>
            <a:endParaRPr lang="en-US" dirty="0"/>
          </a:p>
          <a:p>
            <a:pPr marL="1181862" lvl="2" indent="-514350"/>
            <a:endParaRPr lang="en-US" dirty="0" smtClean="0"/>
          </a:p>
          <a:p>
            <a:pPr marL="1181862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8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Written to </a:t>
            </a:r>
            <a:r>
              <a:rPr lang="en-US" sz="2800" dirty="0" err="1"/>
              <a:t>Theophilus</a:t>
            </a:r>
            <a:endParaRPr lang="en-US" sz="2800" dirty="0"/>
          </a:p>
          <a:p>
            <a:r>
              <a:rPr lang="en-US" sz="2800" dirty="0"/>
              <a:t>As well is Acts</a:t>
            </a:r>
          </a:p>
          <a:p>
            <a:r>
              <a:rPr lang="en-US" sz="2800" dirty="0"/>
              <a:t>Most likely </a:t>
            </a:r>
            <a:r>
              <a:rPr lang="en-US" sz="2800" dirty="0" smtClean="0"/>
              <a:t>58-63AD </a:t>
            </a:r>
            <a:r>
              <a:rPr lang="en-US" sz="2800" dirty="0"/>
              <a:t>– Rome burnt in </a:t>
            </a:r>
            <a:r>
              <a:rPr lang="en-US" sz="2800" dirty="0" smtClean="0"/>
              <a:t>64</a:t>
            </a:r>
            <a:endParaRPr lang="en-US" sz="2800" dirty="0" smtClean="0"/>
          </a:p>
          <a:p>
            <a:r>
              <a:rPr lang="en-US" sz="2800" dirty="0" smtClean="0"/>
              <a:t>pictures </a:t>
            </a:r>
            <a:r>
              <a:rPr lang="en-US" sz="2800" dirty="0" smtClean="0"/>
              <a:t>Jesus as Savior and as the Son of man</a:t>
            </a:r>
          </a:p>
          <a:p>
            <a:r>
              <a:rPr lang="en-US" sz="2800" dirty="0" smtClean="0"/>
              <a:t>Theme – Christ is the savior of the Gentiles </a:t>
            </a:r>
            <a:endParaRPr lang="en-US" sz="2800" dirty="0" smtClean="0"/>
          </a:p>
          <a:p>
            <a:r>
              <a:rPr lang="en-US" sz="2800" dirty="0" smtClean="0"/>
              <a:t>Interested in the perfect man</a:t>
            </a:r>
          </a:p>
          <a:p>
            <a:pPr lvl="1"/>
            <a:r>
              <a:rPr lang="en-US" sz="2600" dirty="0" smtClean="0"/>
              <a:t>Greek games, Greek Gods, </a:t>
            </a:r>
            <a:r>
              <a:rPr lang="en-US" sz="2600" dirty="0"/>
              <a:t>A</a:t>
            </a:r>
            <a:r>
              <a:rPr lang="en-US" sz="2600" dirty="0" smtClean="0"/>
              <a:t>ristotle, Plato</a:t>
            </a:r>
            <a:endParaRPr lang="en-US" sz="2600" dirty="0" smtClean="0"/>
          </a:p>
          <a:p>
            <a:r>
              <a:rPr lang="en-US" sz="2800" dirty="0" smtClean="0"/>
              <a:t>Key verse – </a:t>
            </a:r>
          </a:p>
          <a:p>
            <a:pPr lvl="1"/>
            <a:r>
              <a:rPr lang="en-US" sz="2800" dirty="0"/>
              <a:t>(</a:t>
            </a:r>
            <a:r>
              <a:rPr lang="en-US" sz="2800" dirty="0" err="1"/>
              <a:t>Luk</a:t>
            </a:r>
            <a:r>
              <a:rPr lang="en-US" sz="2800" dirty="0"/>
              <a:t> 19:10)  For the Son of man is come to seek and to save that which was lost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7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words – </a:t>
            </a:r>
          </a:p>
          <a:p>
            <a:r>
              <a:rPr lang="en-US" sz="2800" dirty="0"/>
              <a:t>Grace (8x), </a:t>
            </a:r>
            <a:r>
              <a:rPr lang="en-US" sz="2800" dirty="0" err="1"/>
              <a:t>Slavation</a:t>
            </a:r>
            <a:r>
              <a:rPr lang="en-US" sz="2800" dirty="0"/>
              <a:t> (6x), Save (19x)</a:t>
            </a:r>
          </a:p>
          <a:p>
            <a:r>
              <a:rPr lang="en-US" sz="2800" dirty="0"/>
              <a:t>Sinner (18x) – more than all other gospels </a:t>
            </a:r>
            <a:r>
              <a:rPr lang="en-US" sz="2800" dirty="0" smtClean="0"/>
              <a:t>together</a:t>
            </a:r>
            <a:endParaRPr lang="en-US" sz="2800" dirty="0" smtClean="0"/>
          </a:p>
          <a:p>
            <a:r>
              <a:rPr lang="en-US" sz="2800" dirty="0" smtClean="0"/>
              <a:t>Gentile </a:t>
            </a:r>
            <a:r>
              <a:rPr lang="en-US" sz="2800" dirty="0" smtClean="0"/>
              <a:t>Emphasis</a:t>
            </a:r>
          </a:p>
          <a:p>
            <a:pPr lvl="1"/>
            <a:r>
              <a:rPr lang="en-US" sz="2800" dirty="0" smtClean="0"/>
              <a:t>Jesus’ genealogy traced to Adam</a:t>
            </a:r>
          </a:p>
          <a:p>
            <a:pPr lvl="1"/>
            <a:r>
              <a:rPr lang="en-US" sz="2800" dirty="0" smtClean="0"/>
              <a:t>Explanation of Jewish customs</a:t>
            </a:r>
          </a:p>
          <a:p>
            <a:pPr lvl="1"/>
            <a:r>
              <a:rPr lang="en-US" sz="2800" dirty="0" smtClean="0"/>
              <a:t>Repetitive references to Rome </a:t>
            </a:r>
          </a:p>
          <a:p>
            <a:r>
              <a:rPr lang="en-US" sz="2800" dirty="0" smtClean="0"/>
              <a:t>20 miracle – 6 unique to Luke 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10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35 parables – 19 unique to Luke </a:t>
            </a:r>
          </a:p>
          <a:p>
            <a:r>
              <a:rPr lang="en-US" sz="3200" dirty="0"/>
              <a:t>Gospel of Women – Mentioned 43 times </a:t>
            </a:r>
          </a:p>
          <a:p>
            <a:r>
              <a:rPr lang="en-US" sz="3200" dirty="0"/>
              <a:t>Money – stronger emphasis than any other gospel</a:t>
            </a:r>
          </a:p>
          <a:p>
            <a:r>
              <a:rPr lang="en-US" sz="3200" dirty="0"/>
              <a:t>Poor – 8 parable refer to the poor</a:t>
            </a:r>
          </a:p>
          <a:p>
            <a:r>
              <a:rPr lang="en-US" sz="3200" dirty="0"/>
              <a:t>Gospel of forgiveness – 7 x 70</a:t>
            </a:r>
          </a:p>
          <a:p>
            <a:r>
              <a:rPr lang="en-US" sz="3200" dirty="0"/>
              <a:t>Gospel of prayer – 6 times Luke shows us the Lord praying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7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only to Luke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Birth of John the Baptist</a:t>
            </a:r>
          </a:p>
          <a:p>
            <a:r>
              <a:rPr lang="en-US" sz="3200" dirty="0" smtClean="0"/>
              <a:t>Recording of Jesus’ childhood </a:t>
            </a:r>
          </a:p>
          <a:p>
            <a:r>
              <a:rPr lang="en-US" sz="3200" dirty="0" smtClean="0"/>
              <a:t>Jesus preaching at Nazareth</a:t>
            </a:r>
          </a:p>
          <a:p>
            <a:r>
              <a:rPr lang="en-US" sz="3200" dirty="0" smtClean="0"/>
              <a:t>Story of the good Samaritan </a:t>
            </a:r>
          </a:p>
          <a:p>
            <a:r>
              <a:rPr lang="en-US" sz="3200" dirty="0" smtClean="0"/>
              <a:t>Story of the prodigal son </a:t>
            </a:r>
          </a:p>
          <a:p>
            <a:r>
              <a:rPr lang="en-US" sz="3200" dirty="0" smtClean="0"/>
              <a:t>Story of </a:t>
            </a:r>
            <a:r>
              <a:rPr lang="en-US" sz="3200" dirty="0" err="1" smtClean="0"/>
              <a:t>Zacchaeus</a:t>
            </a:r>
            <a:endParaRPr lang="en-US" sz="3200" dirty="0" smtClean="0"/>
          </a:p>
          <a:p>
            <a:r>
              <a:rPr lang="en-US" sz="3200" dirty="0" smtClean="0"/>
              <a:t>Herod’s mocking of Jesus</a:t>
            </a:r>
          </a:p>
          <a:p>
            <a:r>
              <a:rPr lang="en-US" sz="3200" dirty="0" smtClean="0"/>
              <a:t>Road to </a:t>
            </a:r>
            <a:r>
              <a:rPr lang="en-US" sz="3200" dirty="0" smtClean="0"/>
              <a:t>Emmaus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Font typeface="+mj-lt"/>
              <a:buAutoNum type="romanUcPeriod"/>
            </a:pPr>
            <a:r>
              <a:rPr lang="en-US" sz="3600" dirty="0" smtClean="0"/>
              <a:t>Introduction (1:1-4)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3600" dirty="0" smtClean="0"/>
              <a:t>Events Relating to the Savior’s Coming (1:5-4:13)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3600" dirty="0" smtClean="0"/>
              <a:t>Events Relating to the Savior’s Career (4:14-21:38)</a:t>
            </a:r>
          </a:p>
          <a:p>
            <a:pPr marL="681228" indent="-571500">
              <a:buFont typeface="+mj-lt"/>
              <a:buAutoNum type="romanUcPeriod"/>
            </a:pPr>
            <a:r>
              <a:rPr lang="en-US" sz="3600" dirty="0" smtClean="0"/>
              <a:t>Events Relating to the Savior’s Cross (22-24)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Introduction (1:1-4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He tells us that the gospel is prepared specifically for </a:t>
            </a:r>
            <a:r>
              <a:rPr lang="en-US" sz="3000" dirty="0" err="1" smtClean="0"/>
              <a:t>Theophilus</a:t>
            </a:r>
            <a:endParaRPr lang="en-US" sz="3000" dirty="0" smtClean="0"/>
          </a:p>
          <a:p>
            <a:r>
              <a:rPr lang="en-US" sz="3000" dirty="0" err="1" smtClean="0"/>
              <a:t>Theophilus</a:t>
            </a:r>
            <a:r>
              <a:rPr lang="en-US" sz="3000" dirty="0" smtClean="0"/>
              <a:t> mean “beloved of God”</a:t>
            </a:r>
          </a:p>
          <a:p>
            <a:r>
              <a:rPr lang="en-US" sz="3000" dirty="0" smtClean="0"/>
              <a:t>Acts is written to him as well</a:t>
            </a:r>
          </a:p>
          <a:p>
            <a:r>
              <a:rPr lang="en-US" sz="3000" dirty="0" smtClean="0"/>
              <a:t>A man of social status </a:t>
            </a:r>
          </a:p>
          <a:p>
            <a:r>
              <a:rPr lang="en-US" sz="3000" dirty="0" err="1" smtClean="0"/>
              <a:t>Lukes</a:t>
            </a:r>
            <a:r>
              <a:rPr lang="en-US" sz="3000" dirty="0" smtClean="0"/>
              <a:t> states in the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two verses that his method of writing the book was by personal investigation and interviews with “eyewitnesses” and “ministers of the word”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71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II.  Events </a:t>
            </a:r>
            <a:r>
              <a:rPr lang="en-US" sz="2400" dirty="0"/>
              <a:t>Relating to the Savior’s Coming (1:5-4:13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en-US" sz="3200" dirty="0" smtClean="0"/>
              <a:t>His Birth at Bethlehem (1:5-2:39)</a:t>
            </a:r>
          </a:p>
          <a:p>
            <a:pPr lvl="1"/>
            <a:r>
              <a:rPr lang="en-US" sz="3200" dirty="0" smtClean="0"/>
              <a:t>Luke gives us the fullest account of the Christmas story </a:t>
            </a:r>
          </a:p>
          <a:p>
            <a:pPr lvl="1"/>
            <a:r>
              <a:rPr lang="en-US" sz="3200" dirty="0" smtClean="0"/>
              <a:t>Matthew and Luke make it very clear the Jesus was born of a virgin</a:t>
            </a:r>
          </a:p>
          <a:p>
            <a:pPr lvl="1"/>
            <a:r>
              <a:rPr lang="en-US" sz="3200" dirty="0" smtClean="0"/>
              <a:t>In him was deity and humanity </a:t>
            </a:r>
          </a:p>
          <a:p>
            <a:pPr lvl="1"/>
            <a:r>
              <a:rPr lang="en-US" sz="3200" dirty="0" smtClean="0"/>
              <a:t>“The Song of God became the Son of </a:t>
            </a:r>
            <a:r>
              <a:rPr lang="en-US" sz="3200" dirty="0"/>
              <a:t>m</a:t>
            </a:r>
            <a:r>
              <a:rPr lang="en-US" sz="3200" dirty="0" smtClean="0"/>
              <a:t>an so the sons of men might become the sons of God”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1189</TotalTime>
  <Words>1847</Words>
  <Application>Microsoft Office PowerPoint</Application>
  <PresentationFormat>On-screen Show (4:3)</PresentationFormat>
  <Paragraphs>177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The Gospel of Luke </vt:lpstr>
      <vt:lpstr>Interesting facts </vt:lpstr>
      <vt:lpstr>Interesting Facts</vt:lpstr>
      <vt:lpstr>Interesting Facts</vt:lpstr>
      <vt:lpstr>Interesting Facts</vt:lpstr>
      <vt:lpstr>Unique only to Luke </vt:lpstr>
      <vt:lpstr>Outline </vt:lpstr>
      <vt:lpstr>I. Introduction (1:1-4)</vt:lpstr>
      <vt:lpstr>II.  Events Relating to the Savior’s Coming (1:5-4:13)</vt:lpstr>
      <vt:lpstr>II.  Events Relating to the Savior’s Coming (1:5-4:13)</vt:lpstr>
      <vt:lpstr>II.  Events Relating to the Savior’s Coming (1:5-4:13)</vt:lpstr>
      <vt:lpstr>II.  Events Relating to the Savior’s Coming (1:5-4:13)</vt:lpstr>
      <vt:lpstr>III.  Events Relating to the Savior’s Career (4:14-21:38)</vt:lpstr>
      <vt:lpstr>III.  Events Relating to the Savior’s Career (4:14-21:38)</vt:lpstr>
      <vt:lpstr>III.  Events Relating to the Savior’s Career (4:14-21:38)</vt:lpstr>
      <vt:lpstr>III.  Events Relating to the Savior’s Career (4:14-21:38)</vt:lpstr>
      <vt:lpstr>III.  Events Relating to the Savior’s Career (4:14-21:38)</vt:lpstr>
      <vt:lpstr>III.  Events Relating to the Savior’s Career (4:14-21:38)</vt:lpstr>
      <vt:lpstr>III.  Events Relating to the Savior’s Career (4:14-21:38)</vt:lpstr>
      <vt:lpstr>IV.  Events Relating to the Savior’s Cross (22-24)</vt:lpstr>
      <vt:lpstr>IV.  Events Relating to the Savior’s Cross (22-24)</vt:lpstr>
      <vt:lpstr>IV.  Events Relating to the Savior’s Cross (22-24)</vt:lpstr>
      <vt:lpstr>IV.  Events Relating to the Savior’s Cross (22-24)</vt:lpstr>
      <vt:lpstr>IV.  Events Relating to the Savior’s Cross (22-24)</vt:lpstr>
      <vt:lpstr>IV.  Events Relating to the Savior’s Cross (22-24)</vt:lpstr>
      <vt:lpstr>IV.  Events Relating to the Savior’s Cross (22-24)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Luke </dc:title>
  <dc:creator>Jason Sparks </dc:creator>
  <cp:lastModifiedBy>Jason Sparks </cp:lastModifiedBy>
  <cp:revision>32</cp:revision>
  <dcterms:created xsi:type="dcterms:W3CDTF">2014-05-07T00:12:25Z</dcterms:created>
  <dcterms:modified xsi:type="dcterms:W3CDTF">2014-09-24T01:16:49Z</dcterms:modified>
</cp:coreProperties>
</file>