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99" r:id="rId5"/>
    <p:sldId id="274" r:id="rId6"/>
    <p:sldId id="300" r:id="rId7"/>
    <p:sldId id="275" r:id="rId8"/>
    <p:sldId id="276" r:id="rId9"/>
    <p:sldId id="301" r:id="rId10"/>
    <p:sldId id="277" r:id="rId11"/>
    <p:sldId id="302" r:id="rId12"/>
    <p:sldId id="278" r:id="rId13"/>
    <p:sldId id="279" r:id="rId14"/>
    <p:sldId id="280" r:id="rId15"/>
    <p:sldId id="281" r:id="rId16"/>
    <p:sldId id="282" r:id="rId17"/>
    <p:sldId id="303" r:id="rId18"/>
    <p:sldId id="283" r:id="rId19"/>
    <p:sldId id="284" r:id="rId20"/>
    <p:sldId id="304" r:id="rId21"/>
    <p:sldId id="306" r:id="rId22"/>
    <p:sldId id="305" r:id="rId23"/>
    <p:sldId id="30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342098-85F8-4DB5-B5F0-8342C384A71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EAAD92F-C811-44EB-A295-88068C0AC4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Book of Transition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I. Samuel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086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1.  A </a:t>
            </a:r>
            <a:r>
              <a:rPr lang="en-US" sz="3600" dirty="0"/>
              <a:t>Dying Theocracy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25830" lvl="1" indent="-514350">
              <a:buAutoNum type="alphaUcPeriod" startAt="2"/>
            </a:pPr>
            <a:r>
              <a:rPr lang="en-US" sz="3200" dirty="0" smtClean="0"/>
              <a:t>Samuel:  The enlightened </a:t>
            </a:r>
            <a:r>
              <a:rPr lang="en-US" sz="3200" dirty="0" smtClean="0"/>
              <a:t>Prophet</a:t>
            </a:r>
          </a:p>
          <a:p>
            <a:pPr lvl="2"/>
            <a:r>
              <a:rPr lang="en-US" sz="3000" dirty="0" smtClean="0"/>
              <a:t>He bridged the gap between the priests and the Kings </a:t>
            </a:r>
          </a:p>
          <a:p>
            <a:pPr lvl="2"/>
            <a:r>
              <a:rPr lang="en-US" sz="3000" dirty="0" smtClean="0"/>
              <a:t>He founded the order of the prophets in the nation of Israel </a:t>
            </a:r>
          </a:p>
          <a:p>
            <a:pPr lvl="2"/>
            <a:r>
              <a:rPr lang="en-US" sz="3000" dirty="0" smtClean="0"/>
              <a:t>He was the king maker for the nation </a:t>
            </a:r>
          </a:p>
          <a:p>
            <a:pPr lvl="3"/>
            <a:r>
              <a:rPr lang="en-US" sz="2800" dirty="0" smtClean="0"/>
              <a:t>He anointed Saul and David </a:t>
            </a:r>
          </a:p>
          <a:p>
            <a:pPr lvl="3"/>
            <a:r>
              <a:rPr lang="en-US" sz="2800" dirty="0" smtClean="0"/>
              <a:t>“He ranks with Abraham and Moses as men raised up by God to provide leadership for Israel” 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3000" dirty="0" smtClean="0"/>
          </a:p>
          <a:p>
            <a:pPr lvl="1"/>
            <a:endParaRPr lang="en-US" sz="2600" dirty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3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1.  A </a:t>
            </a:r>
            <a:r>
              <a:rPr lang="en-US" sz="3600" dirty="0"/>
              <a:t>Dying Theocracy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00" b="1" u="sng" dirty="0" smtClean="0"/>
              <a:t>Every time God needs Samuel he is there </a:t>
            </a:r>
          </a:p>
          <a:p>
            <a:r>
              <a:rPr lang="en-US" sz="2500" b="1" u="sng" dirty="0" smtClean="0"/>
              <a:t>When </a:t>
            </a:r>
            <a:r>
              <a:rPr lang="en-US" sz="2500" b="1" u="sng" dirty="0" smtClean="0"/>
              <a:t>wars </a:t>
            </a:r>
            <a:r>
              <a:rPr lang="en-US" sz="2500" b="1" u="sng" dirty="0"/>
              <a:t>were fought -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(1Sa 7:13)  So the Philistines were subdued, and they came no more into the coast of Israel: and the hand of the LORD was against the Philistines all the days of Samuel.</a:t>
            </a:r>
          </a:p>
          <a:p>
            <a:r>
              <a:rPr lang="en-US" sz="2500" b="1" u="sng" dirty="0" smtClean="0"/>
              <a:t> When the word was taught </a:t>
            </a:r>
            <a:r>
              <a:rPr lang="en-US" sz="2500" dirty="0" smtClean="0"/>
              <a:t>–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(1Sa 7:17) </a:t>
            </a:r>
            <a:r>
              <a:rPr lang="en-US" sz="2500" dirty="0" smtClean="0">
                <a:solidFill>
                  <a:schemeClr val="accent6">
                    <a:lumMod val="50000"/>
                  </a:schemeClr>
                </a:solidFill>
              </a:rPr>
              <a:t>…and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there he judged Israel; and there he built an altar unto the LORD</a:t>
            </a:r>
            <a:r>
              <a:rPr lang="en-US" sz="25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sz="2500" b="1" u="sng" dirty="0" smtClean="0"/>
              <a:t>When the will of God was sought </a:t>
            </a:r>
            <a:r>
              <a:rPr lang="en-US" sz="2500" dirty="0">
                <a:solidFill>
                  <a:schemeClr val="accent6">
                    <a:lumMod val="50000"/>
                  </a:schemeClr>
                </a:solidFill>
              </a:rPr>
              <a:t>-(1Sa 12:23)  Moreover as for me, God forbid that I should sin against the LORD in ceasing to pray for you: but I will teach you the good and the right way</a:t>
            </a:r>
            <a:r>
              <a:rPr lang="en-US" sz="25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1"/>
            <a:endParaRPr lang="en-US" sz="21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sz="3000" dirty="0" smtClean="0"/>
          </a:p>
          <a:p>
            <a:pPr lvl="1"/>
            <a:endParaRPr lang="en-US" sz="2600" dirty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9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I Samuel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/>
              <a:t>D</a:t>
            </a:r>
            <a:r>
              <a:rPr lang="en-US" sz="3200" dirty="0" smtClean="0"/>
              <a:t>ying Theocracy (Ch. 1-7) 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Eli:  The Established Priest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Samuel:  The Enlightened Prophet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b="1" dirty="0" smtClean="0"/>
              <a:t>The Dawning Monarchy (Ch. 8-31)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The tragedy of Saul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The Training of David </a:t>
            </a:r>
          </a:p>
        </p:txBody>
      </p:sp>
    </p:spTree>
    <p:extLst>
      <p:ext uri="{BB962C8B-B14F-4D97-AF65-F5344CB8AC3E}">
        <p14:creationId xmlns:p14="http://schemas.microsoft.com/office/powerpoint/2010/main" val="31841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8680" lvl="1" indent="-457200">
              <a:buFont typeface="+mj-lt"/>
              <a:buAutoNum type="alphaUcPeriod"/>
            </a:pPr>
            <a:r>
              <a:rPr lang="en-US" sz="3200" b="1" dirty="0" smtClean="0"/>
              <a:t>The Tragedy of Saul </a:t>
            </a:r>
          </a:p>
          <a:p>
            <a:r>
              <a:rPr lang="en-US" b="1" u="sng" dirty="0" smtClean="0"/>
              <a:t>He was an impressive man </a:t>
            </a:r>
          </a:p>
          <a:p>
            <a:pPr lvl="1"/>
            <a:r>
              <a:rPr lang="en-US" dirty="0" smtClean="0"/>
              <a:t>He was head and shoulder above anyone else</a:t>
            </a:r>
          </a:p>
          <a:p>
            <a:pPr lvl="1"/>
            <a:r>
              <a:rPr lang="en-US" dirty="0" smtClean="0"/>
              <a:t>Comparable to </a:t>
            </a:r>
            <a:r>
              <a:rPr lang="en-US" dirty="0" err="1" smtClean="0"/>
              <a:t>Eliab</a:t>
            </a:r>
            <a:r>
              <a:rPr lang="en-US" dirty="0" smtClean="0"/>
              <a:t>, the son of Jesse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(1Sa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16:7)  But the LORD said unto Samuel, Look not on his countenance, or on the height of his stature; because I have refused him: for the LORD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seeth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not as man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seeth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; for man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looketh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on the outward appearance, but the LORD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looketh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on the heart.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62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He </a:t>
            </a:r>
            <a:r>
              <a:rPr lang="en-US" b="1" u="sng" dirty="0" smtClean="0"/>
              <a:t>was an impatient man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Saul lost his kingdom for an act of impatience</a:t>
            </a:r>
          </a:p>
          <a:p>
            <a:pPr lvl="1"/>
            <a:r>
              <a:rPr lang="en-US" sz="2800" dirty="0" smtClean="0"/>
              <a:t>The Philistines were defeating him</a:t>
            </a:r>
          </a:p>
          <a:p>
            <a:pPr lvl="1"/>
            <a:r>
              <a:rPr lang="en-US" sz="2800" dirty="0" smtClean="0"/>
              <a:t>Samuel had promised to come and bless but was late</a:t>
            </a:r>
            <a:endParaRPr lang="en-US" sz="2800" dirty="0"/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(1Sa 13:9)  And Saul said, Bring hither a burnt offering to me, and peace offerings. And he offered the burnt offering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He </a:t>
            </a:r>
            <a:r>
              <a:rPr lang="en-US" sz="2800" b="1" u="sng" dirty="0" smtClean="0"/>
              <a:t>was an impenitent man</a:t>
            </a:r>
          </a:p>
          <a:p>
            <a:pPr lvl="1"/>
            <a:r>
              <a:rPr lang="en-US" sz="2800" dirty="0" smtClean="0"/>
              <a:t>God gave him the victory over </a:t>
            </a:r>
            <a:r>
              <a:rPr lang="en-US" sz="2800" dirty="0" err="1" smtClean="0"/>
              <a:t>Amalek</a:t>
            </a:r>
            <a:r>
              <a:rPr lang="en-US" sz="2800" dirty="0" smtClean="0"/>
              <a:t> but he spared the king and the best cattle</a:t>
            </a:r>
          </a:p>
          <a:p>
            <a:pPr lvl="1"/>
            <a:r>
              <a:rPr lang="en-US" sz="2800" dirty="0" smtClean="0"/>
              <a:t>Samuel called his sin “rebellion”</a:t>
            </a:r>
          </a:p>
          <a:p>
            <a:pPr lvl="1"/>
            <a:r>
              <a:rPr lang="en-US" sz="2800" dirty="0" smtClean="0"/>
              <a:t>David sinned about as badly as Saul </a:t>
            </a:r>
          </a:p>
          <a:p>
            <a:pPr lvl="1"/>
            <a:r>
              <a:rPr lang="en-US" sz="2800" dirty="0" smtClean="0"/>
              <a:t>But David threw himself prostrate on the floor before God and begged for forgiveness. </a:t>
            </a:r>
          </a:p>
          <a:p>
            <a:pPr lvl="1"/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25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868680" lvl="1" indent="-457200">
              <a:buFont typeface="+mj-lt"/>
              <a:buAutoNum type="alphaUcPeriod"/>
            </a:pPr>
            <a:r>
              <a:rPr lang="en-US" sz="4300" b="1" dirty="0" smtClean="0"/>
              <a:t>The Training of David  </a:t>
            </a:r>
            <a:endParaRPr lang="en-US" sz="4300" b="1" dirty="0" smtClean="0"/>
          </a:p>
          <a:p>
            <a:pPr lvl="1"/>
            <a:r>
              <a:rPr lang="en-US" sz="4300" dirty="0" smtClean="0"/>
              <a:t>Now we see a man after God’s own heart</a:t>
            </a:r>
          </a:p>
          <a:p>
            <a:pPr lvl="1"/>
            <a:r>
              <a:rPr lang="en-US" sz="4300" dirty="0" smtClean="0"/>
              <a:t>The man that God intended to be their King </a:t>
            </a:r>
          </a:p>
          <a:p>
            <a:pPr lvl="2"/>
            <a:r>
              <a:rPr lang="en-US" sz="4300" dirty="0" smtClean="0"/>
              <a:t>Saul was a herder of mules </a:t>
            </a:r>
          </a:p>
          <a:p>
            <a:pPr lvl="2"/>
            <a:r>
              <a:rPr lang="en-US" sz="4300" dirty="0" smtClean="0"/>
              <a:t>But David was a keeper of sheep </a:t>
            </a:r>
          </a:p>
          <a:p>
            <a:pPr lvl="2"/>
            <a:r>
              <a:rPr lang="en-US" sz="4300" dirty="0" smtClean="0"/>
              <a:t>Saul was used to driving and David to leading </a:t>
            </a:r>
          </a:p>
          <a:p>
            <a:pPr lvl="2"/>
            <a:r>
              <a:rPr lang="en-US" sz="4300" dirty="0" smtClean="0"/>
              <a:t>First time we see Saul he lost hid Fathers mules and had no idea how to find them </a:t>
            </a:r>
          </a:p>
          <a:p>
            <a:pPr lvl="2"/>
            <a:r>
              <a:rPr lang="en-US" sz="4300" dirty="0" smtClean="0"/>
              <a:t>First time we see David he was keeping his fathers sheep and willing to give his life for the flock </a:t>
            </a:r>
            <a:endParaRPr lang="en-US" sz="43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9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u="sng" dirty="0" smtClean="0"/>
              <a:t>In </a:t>
            </a:r>
            <a:r>
              <a:rPr lang="en-US" sz="2600" b="1" u="sng" dirty="0" smtClean="0"/>
              <a:t>the Country  </a:t>
            </a:r>
          </a:p>
          <a:p>
            <a:pPr lvl="1"/>
            <a:r>
              <a:rPr lang="en-US" sz="2600" dirty="0" smtClean="0"/>
              <a:t>God molded David’s Character </a:t>
            </a:r>
          </a:p>
          <a:p>
            <a:pPr lvl="1"/>
            <a:r>
              <a:rPr lang="en-US" sz="2600" dirty="0" smtClean="0"/>
              <a:t>Tending the herd as a Shepard living quietly in the will of God </a:t>
            </a:r>
          </a:p>
          <a:p>
            <a:pPr lvl="1"/>
            <a:r>
              <a:rPr lang="en-US" sz="2600" dirty="0" smtClean="0"/>
              <a:t>Fighting of wolves, lions and </a:t>
            </a:r>
            <a:r>
              <a:rPr lang="en-US" sz="2600" dirty="0" smtClean="0"/>
              <a:t>bears to protect his flock</a:t>
            </a:r>
            <a:endParaRPr lang="en-US" sz="2600" dirty="0" smtClean="0"/>
          </a:p>
          <a:p>
            <a:r>
              <a:rPr lang="en-US" sz="2600" b="1" u="sng" dirty="0" smtClean="0"/>
              <a:t>In the Camp</a:t>
            </a:r>
          </a:p>
          <a:p>
            <a:pPr lvl="1"/>
            <a:r>
              <a:rPr lang="en-US" sz="2600" dirty="0" smtClean="0"/>
              <a:t>God manifested David’s Courage</a:t>
            </a:r>
          </a:p>
          <a:p>
            <a:pPr lvl="1"/>
            <a:r>
              <a:rPr lang="en-US" sz="2600" dirty="0" smtClean="0"/>
              <a:t>War broke out between the Philistines and Israel</a:t>
            </a:r>
          </a:p>
          <a:p>
            <a:pPr lvl="1"/>
            <a:r>
              <a:rPr lang="en-US" sz="2600" dirty="0" smtClean="0"/>
              <a:t>Israel was in fear of Goliath </a:t>
            </a:r>
          </a:p>
          <a:p>
            <a:pPr lvl="1"/>
            <a:r>
              <a:rPr lang="en-US" sz="2600" dirty="0" smtClean="0"/>
              <a:t>David came a slew the giant</a:t>
            </a:r>
          </a:p>
          <a:p>
            <a:pPr lvl="1"/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86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u="sng" dirty="0" smtClean="0"/>
              <a:t>At </a:t>
            </a:r>
            <a:r>
              <a:rPr lang="en-US" sz="2600" b="1" u="sng" dirty="0" smtClean="0"/>
              <a:t>the Court</a:t>
            </a:r>
          </a:p>
          <a:p>
            <a:pPr lvl="1"/>
            <a:r>
              <a:rPr lang="en-US" sz="2600" dirty="0" smtClean="0"/>
              <a:t>God marked David’s conduct</a:t>
            </a:r>
          </a:p>
          <a:p>
            <a:pPr lvl="1"/>
            <a:r>
              <a:rPr lang="en-US" sz="2600" dirty="0" smtClean="0"/>
              <a:t>David was summoned to Saul’s court to play the harp</a:t>
            </a:r>
          </a:p>
          <a:p>
            <a:pPr lvl="1"/>
            <a:r>
              <a:rPr lang="en-US" sz="2600" dirty="0" smtClean="0"/>
              <a:t>Saul saw David as a rival for the throne and tried to kill David many times</a:t>
            </a:r>
          </a:p>
          <a:p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(1Sa 18:14)  And David behaved himself wisely in all his ways; and the LORD </a:t>
            </a:r>
            <a:r>
              <a:rPr lang="en-US" sz="2600" i="1" dirty="0">
                <a:solidFill>
                  <a:schemeClr val="accent6">
                    <a:lumMod val="50000"/>
                  </a:schemeClr>
                </a:solidFill>
              </a:rPr>
              <a:t>was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 with him.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97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In </a:t>
            </a:r>
            <a:r>
              <a:rPr lang="en-US" sz="2800" b="1" u="sng" dirty="0" smtClean="0"/>
              <a:t>the Cave</a:t>
            </a:r>
          </a:p>
          <a:p>
            <a:pPr lvl="1"/>
            <a:r>
              <a:rPr lang="en-US" sz="2800" dirty="0" smtClean="0"/>
              <a:t>David </a:t>
            </a:r>
            <a:r>
              <a:rPr lang="en-US" sz="2800" dirty="0" smtClean="0"/>
              <a:t>became a fugitive from Saul</a:t>
            </a:r>
          </a:p>
          <a:p>
            <a:pPr lvl="1"/>
            <a:r>
              <a:rPr lang="en-US" sz="2800" dirty="0" smtClean="0"/>
              <a:t>More than once David could have killed Saul but refused to kill him because he was the “Lord’s anointed”</a:t>
            </a:r>
          </a:p>
          <a:p>
            <a:pPr lvl="1"/>
            <a:r>
              <a:rPr lang="en-US" sz="2800" dirty="0" smtClean="0"/>
              <a:t>David was learning </a:t>
            </a:r>
            <a:r>
              <a:rPr lang="en-US" sz="2800" dirty="0" smtClean="0"/>
              <a:t>patience</a:t>
            </a:r>
          </a:p>
          <a:p>
            <a:pPr lvl="1"/>
            <a:r>
              <a:rPr lang="en-US" sz="2800" dirty="0" smtClean="0"/>
              <a:t>And he found refuge in the cave of </a:t>
            </a:r>
            <a:r>
              <a:rPr lang="en-US" sz="2800" dirty="0" err="1" smtClean="0"/>
              <a:t>Adullam</a:t>
            </a:r>
            <a:endParaRPr lang="en-US" sz="2800" dirty="0" smtClean="0"/>
          </a:p>
          <a:p>
            <a:pPr lvl="1"/>
            <a:endParaRPr lang="en-US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50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The Bibliographical Sketch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8839200" cy="4978965"/>
          </a:xfrm>
        </p:spPr>
      </p:pic>
    </p:spTree>
    <p:extLst>
      <p:ext uri="{BB962C8B-B14F-4D97-AF65-F5344CB8AC3E}">
        <p14:creationId xmlns:p14="http://schemas.microsoft.com/office/powerpoint/2010/main" val="26210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God used the different places and positions of David’s life to shape and mold him </a:t>
            </a:r>
          </a:p>
          <a:p>
            <a:pPr lvl="1"/>
            <a:r>
              <a:rPr lang="en-US" sz="2500" dirty="0" smtClean="0"/>
              <a:t>In the country – his character</a:t>
            </a:r>
          </a:p>
          <a:p>
            <a:pPr lvl="1"/>
            <a:r>
              <a:rPr lang="en-US" sz="2500" dirty="0" smtClean="0"/>
              <a:t>In the camp – his courage </a:t>
            </a:r>
          </a:p>
          <a:p>
            <a:pPr lvl="1"/>
            <a:r>
              <a:rPr lang="en-US" sz="2500" dirty="0" smtClean="0"/>
              <a:t>In the court – his conduct </a:t>
            </a:r>
          </a:p>
          <a:p>
            <a:pPr lvl="1"/>
            <a:r>
              <a:rPr lang="en-US" sz="2500" dirty="0" smtClean="0"/>
              <a:t>In the cave – his convictions </a:t>
            </a:r>
          </a:p>
          <a:p>
            <a:r>
              <a:rPr lang="en-US" sz="2500" dirty="0" smtClean="0">
                <a:solidFill>
                  <a:schemeClr val="accent6">
                    <a:lumMod val="50000"/>
                  </a:schemeClr>
                </a:solidFill>
              </a:rPr>
              <a:t>“thus every circumstance in David’s life was made to minister to him top prepare him for the day…”</a:t>
            </a:r>
            <a:endParaRPr lang="en-US" sz="25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500" dirty="0" smtClean="0"/>
              <a:t>And they taught him to trust in the Lord no matter what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403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Psa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142:1) 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Maschil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of David; A Prayer when he was in the cave.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I cried unto the LORD with my voice; with my voice unto the LORD did I make my supplication.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Psa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142:2)  I poured out my complaint before him; I shewed before him my trouble.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Psa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142:3)  When my spirit was overwhelmed within me, then thou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knewest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my path. In the way wherein I walked have they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privily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laid a snare for me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Psa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142:4)  I looked on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>my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right hand, and beheld, but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>there was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no man that would know me: refuge failed me;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no man cared for my soul.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Psa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142:5)  I cried unto thee, O LORD: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I said, Thou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art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my refuge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my portion in the land of the living.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Psa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142:6)  Attend unto my cry; for I am brought very low: deliver me from my persecutors; for they are stronger than I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2. The dawning Monarchy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</a:rPr>
              <a:t>Psa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142:7)  Bring my soul out of prison, that I may praise thy name: the righteous shall compass me about; for thou shalt deal bountifully with me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sz="3200" dirty="0" smtClean="0"/>
              <a:t>He was fearful and he was friendless </a:t>
            </a:r>
          </a:p>
          <a:p>
            <a:pPr lvl="1"/>
            <a:r>
              <a:rPr lang="en-US" sz="3200" dirty="0" smtClean="0"/>
              <a:t>But he had learn where to find his help </a:t>
            </a:r>
          </a:p>
          <a:p>
            <a:pPr lvl="1"/>
            <a:r>
              <a:rPr lang="en-US" sz="3200" dirty="0" smtClean="0"/>
              <a:t>He had learned that he could trust in the Lord </a:t>
            </a:r>
            <a:endParaRPr lang="en-US" sz="3200" dirty="0"/>
          </a:p>
          <a:p>
            <a:endParaRPr lang="x-none" sz="280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985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Samuel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Samuel is a book of transition </a:t>
            </a:r>
          </a:p>
          <a:p>
            <a:pPr lvl="1"/>
            <a:r>
              <a:rPr lang="en-US" sz="2800" dirty="0" smtClean="0"/>
              <a:t>Period of judges lasted some 400 years</a:t>
            </a:r>
          </a:p>
          <a:p>
            <a:pPr lvl="1"/>
            <a:r>
              <a:rPr lang="en-US" sz="2800" dirty="0" smtClean="0"/>
              <a:t>For the most part the judges were soldiers or strong men</a:t>
            </a:r>
          </a:p>
          <a:p>
            <a:pPr lvl="1"/>
            <a:r>
              <a:rPr lang="en-US" sz="2800" dirty="0" smtClean="0"/>
              <a:t>Eli was a priestly judge </a:t>
            </a:r>
          </a:p>
          <a:p>
            <a:pPr lvl="1"/>
            <a:r>
              <a:rPr lang="en-US" sz="2800" dirty="0" smtClean="0"/>
              <a:t>Samuel was a prophet judge </a:t>
            </a:r>
          </a:p>
          <a:p>
            <a:r>
              <a:rPr lang="en-US" sz="2800" dirty="0" smtClean="0"/>
              <a:t>The transition from judges to kings </a:t>
            </a:r>
          </a:p>
          <a:p>
            <a:r>
              <a:rPr lang="en-US" sz="2800" dirty="0" smtClean="0"/>
              <a:t>The transition from a theocracy to a monarchy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Samuel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the most part the judges were soldiers </a:t>
            </a:r>
          </a:p>
          <a:p>
            <a:pPr lvl="1"/>
            <a:r>
              <a:rPr lang="en-US" sz="2800" dirty="0" smtClean="0"/>
              <a:t>Gideon and Sampson </a:t>
            </a:r>
          </a:p>
          <a:p>
            <a:r>
              <a:rPr lang="en-US" sz="2800" dirty="0" smtClean="0"/>
              <a:t>But in the book of Samuel we see the last 2 judges were different </a:t>
            </a:r>
          </a:p>
          <a:p>
            <a:pPr lvl="1"/>
            <a:r>
              <a:rPr lang="en-US" sz="2800" dirty="0" smtClean="0"/>
              <a:t>Eli was a priestly judge </a:t>
            </a:r>
          </a:p>
          <a:p>
            <a:pPr lvl="1"/>
            <a:r>
              <a:rPr lang="en-US" sz="2800" dirty="0" smtClean="0"/>
              <a:t>Samuel was a prophet judge</a:t>
            </a:r>
          </a:p>
          <a:p>
            <a:r>
              <a:rPr lang="en-US" dirty="0" smtClean="0"/>
              <a:t>But the nation clamored for a King and Samuel was the last of the judges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of I Samuel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/>
              <a:t>D</a:t>
            </a:r>
            <a:r>
              <a:rPr lang="en-US" sz="3200" dirty="0" smtClean="0"/>
              <a:t>ying Theocracy (Ch. 1-7) 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Eli:  The Established Priest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Samuel:  The Enlightened Prophet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The Dawning Monarchy (Ch. 8-31)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The tragedy of Saul</a:t>
            </a:r>
          </a:p>
          <a:p>
            <a:pPr marL="868680" lvl="1" indent="-457200">
              <a:buFont typeface="+mj-lt"/>
              <a:buAutoNum type="alphaUcPeriod"/>
            </a:pPr>
            <a:r>
              <a:rPr lang="en-US" sz="3200" dirty="0" smtClean="0"/>
              <a:t>The Training of David </a:t>
            </a:r>
          </a:p>
        </p:txBody>
      </p:sp>
    </p:spTree>
    <p:extLst>
      <p:ext uri="{BB962C8B-B14F-4D97-AF65-F5344CB8AC3E}">
        <p14:creationId xmlns:p14="http://schemas.microsoft.com/office/powerpoint/2010/main" val="8099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1.  A </a:t>
            </a:r>
            <a:r>
              <a:rPr lang="en-US" sz="3600" dirty="0"/>
              <a:t>Dying Theocracy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8680" lvl="1" indent="-457200">
              <a:buFont typeface="+mj-lt"/>
              <a:buAutoNum type="alphaUcPeriod"/>
            </a:pPr>
            <a:r>
              <a:rPr lang="en-US" sz="2800" b="1" dirty="0" smtClean="0"/>
              <a:t>Eli:  The Established Priest</a:t>
            </a:r>
          </a:p>
          <a:p>
            <a:pPr marL="1200150" lvl="2" indent="-514350">
              <a:buFont typeface="+mj-lt"/>
              <a:buAutoNum type="arabicParenR"/>
            </a:pPr>
            <a:r>
              <a:rPr lang="en-US" sz="2800" dirty="0" smtClean="0"/>
              <a:t>His failure as a priest</a:t>
            </a:r>
          </a:p>
          <a:p>
            <a:r>
              <a:rPr lang="en-US" sz="2800" b="1" u="sng" dirty="0" smtClean="0"/>
              <a:t>No </a:t>
            </a:r>
            <a:r>
              <a:rPr lang="en-US" sz="2800" b="1" u="sng" dirty="0" err="1" smtClean="0"/>
              <a:t>spirtual</a:t>
            </a:r>
            <a:r>
              <a:rPr lang="en-US" sz="2800" b="1" u="sng" dirty="0" smtClean="0"/>
              <a:t> vitality </a:t>
            </a:r>
            <a:r>
              <a:rPr lang="en-US" sz="2800" dirty="0" smtClean="0"/>
              <a:t>-</a:t>
            </a:r>
            <a:r>
              <a:rPr lang="en-US" sz="2800" dirty="0"/>
              <a:t>(1Sa 1:9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…Now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Eli the priest sat upon a seat by a post of the temple of the LORD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3 times we see him in the bible – propped against pillars </a:t>
            </a:r>
          </a:p>
          <a:p>
            <a:pPr lvl="1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Laying in bed, and sittin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g in a seat </a:t>
            </a:r>
          </a:p>
          <a:p>
            <a:pPr lvl="1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Only priest in OT we see sitting 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8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1.  A </a:t>
            </a:r>
            <a:r>
              <a:rPr lang="en-US" sz="3600" dirty="0"/>
              <a:t>Dying Theocracy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No </a:t>
            </a:r>
            <a:r>
              <a:rPr lang="en-US" sz="2800" b="1" u="sng" dirty="0" smtClean="0"/>
              <a:t>spiritual vision </a:t>
            </a:r>
            <a:r>
              <a:rPr lang="en-US" sz="2800" dirty="0" smtClean="0"/>
              <a:t>– </a:t>
            </a:r>
            <a:r>
              <a:rPr lang="en-US" sz="2800" dirty="0"/>
              <a:t>(1Sa 3:1) 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And the child Samuel ministered unto the LORD before Eli. And the word of the LORD was precious in those days;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>there was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no open vision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Lord was not speaking but the priest was not teaching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b="1" u="sng" dirty="0" smtClean="0"/>
              <a:t>No spiritual values </a:t>
            </a:r>
            <a:r>
              <a:rPr lang="en-US" sz="2800" dirty="0" smtClean="0"/>
              <a:t>- </a:t>
            </a:r>
            <a:r>
              <a:rPr lang="en-US" dirty="0"/>
              <a:t>(1Sa 2:29) </a:t>
            </a:r>
            <a:r>
              <a:rPr lang="en-US" sz="2800" dirty="0" smtClean="0"/>
              <a:t>…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honourest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thy sons above me, to make yourselves fat with the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chiefest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 of all the offerings of Israel my people?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69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1.  A </a:t>
            </a:r>
            <a:r>
              <a:rPr lang="en-US" sz="3600" dirty="0"/>
              <a:t>Dying Theocracy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68680" lvl="1" indent="-457200">
              <a:buFont typeface="+mj-lt"/>
              <a:buAutoNum type="alphaUcPeriod"/>
            </a:pPr>
            <a:r>
              <a:rPr lang="en-US" sz="3200" b="1" dirty="0" smtClean="0"/>
              <a:t>Eli:  The Established Priest</a:t>
            </a:r>
          </a:p>
          <a:p>
            <a:pPr marL="41148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2)  His failure as a Parent</a:t>
            </a:r>
          </a:p>
          <a:p>
            <a:pPr lvl="1"/>
            <a:r>
              <a:rPr lang="en-US" sz="2600" b="1" u="sng" dirty="0"/>
              <a:t>Unregenerate </a:t>
            </a:r>
            <a:r>
              <a:rPr lang="en-US" sz="2600" dirty="0"/>
              <a:t>-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(1Sa 2:12)  Now the sons of Eli were sons of Belial; they knew not the LORD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2"/>
            <a:r>
              <a:rPr lang="en-US" sz="2400" dirty="0" smtClean="0"/>
              <a:t>They looked like priest but were wicked 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“its not always mans fault if his children are unregenerate…there is many a godly parent who has an ungodly child”</a:t>
            </a:r>
          </a:p>
          <a:p>
            <a:pPr lvl="2"/>
            <a:r>
              <a:rPr lang="en-US" sz="2400" dirty="0" smtClean="0"/>
              <a:t>But in Eli’s case – he was still allowing them to function as priest </a:t>
            </a:r>
            <a:endParaRPr lang="en-US" sz="2400" dirty="0"/>
          </a:p>
          <a:p>
            <a:pPr marL="411480" lvl="1" indent="0">
              <a:buNone/>
            </a:pPr>
            <a:endParaRPr lang="en-US" sz="3200" dirty="0" smtClean="0"/>
          </a:p>
          <a:p>
            <a:pPr lvl="1"/>
            <a:endParaRPr lang="en-US" sz="3200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561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457200"/>
            <a:r>
              <a:rPr lang="en-US" sz="3600" dirty="0" smtClean="0"/>
              <a:t>1.  A </a:t>
            </a:r>
            <a:r>
              <a:rPr lang="en-US" sz="3600" dirty="0"/>
              <a:t>Dying Theocracy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600" b="1" u="sng" dirty="0" smtClean="0"/>
              <a:t>Unrestrained </a:t>
            </a:r>
            <a:r>
              <a:rPr lang="en-US" sz="2600" dirty="0"/>
              <a:t>-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(1Sa 2:22) 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…they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lay with the women that assembled at the door of the tabernacle of the congregation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“Eli never restrained them when they were young.  Now, he who would not restrain them could not retrain them”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600" b="1" u="sng" dirty="0" smtClean="0"/>
              <a:t>Unrepentant </a:t>
            </a:r>
            <a:r>
              <a:rPr lang="en-US" sz="2600" dirty="0" smtClean="0"/>
              <a:t>-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(1Sa 2:25) 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…Notwithstanding </a:t>
            </a: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they hearkened not unto the voice of their </a:t>
            </a:r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father…</a:t>
            </a:r>
            <a:endParaRPr lang="en-US" sz="2600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en-US" sz="2400" dirty="0" smtClean="0"/>
              <a:t>God himself told them to repent but their hearts had hardened </a:t>
            </a:r>
          </a:p>
          <a:p>
            <a:pPr lvl="2"/>
            <a:r>
              <a:rPr lang="en-US" sz="2400" dirty="0" smtClean="0">
                <a:solidFill>
                  <a:srgbClr val="FF0000"/>
                </a:solidFill>
              </a:rPr>
              <a:t>“it is not that they were sinners…it is that we will not repent when confronted with the cold, hard evidence of our sin”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8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1361</TotalTime>
  <Words>1287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Apothecary</vt:lpstr>
      <vt:lpstr>I. Samuel </vt:lpstr>
      <vt:lpstr>2.  The Bibliographical Sketch</vt:lpstr>
      <vt:lpstr>I Samuel </vt:lpstr>
      <vt:lpstr>I Samuel </vt:lpstr>
      <vt:lpstr>Outline of I Samuel</vt:lpstr>
      <vt:lpstr>1.  A Dying Theocracy </vt:lpstr>
      <vt:lpstr>1.  A Dying Theocracy </vt:lpstr>
      <vt:lpstr>1.  A Dying Theocracy </vt:lpstr>
      <vt:lpstr>1.  A Dying Theocracy </vt:lpstr>
      <vt:lpstr>1.  A Dying Theocracy </vt:lpstr>
      <vt:lpstr>1.  A Dying Theocracy </vt:lpstr>
      <vt:lpstr>Outline of I Samuel</vt:lpstr>
      <vt:lpstr>2. The dawning Monarchy</vt:lpstr>
      <vt:lpstr>2. The dawning Monarchy</vt:lpstr>
      <vt:lpstr>2. The dawning Monarchy</vt:lpstr>
      <vt:lpstr>2. The dawning Monarchy</vt:lpstr>
      <vt:lpstr>2. The dawning Monarchy</vt:lpstr>
      <vt:lpstr>2. The dawning Monarchy</vt:lpstr>
      <vt:lpstr>2. The dawning Monarchy</vt:lpstr>
      <vt:lpstr>2. The dawning Monarchy</vt:lpstr>
      <vt:lpstr>2. The dawning Monarchy</vt:lpstr>
      <vt:lpstr>2. The dawning Monarchy</vt:lpstr>
      <vt:lpstr>2. The dawning Monarchy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Samuel </dc:title>
  <dc:creator>Jason Sparks </dc:creator>
  <cp:lastModifiedBy>Jason Sparks </cp:lastModifiedBy>
  <cp:revision>44</cp:revision>
  <dcterms:created xsi:type="dcterms:W3CDTF">2013-10-09T15:09:41Z</dcterms:created>
  <dcterms:modified xsi:type="dcterms:W3CDTF">2016-10-12T18:05:17Z</dcterms:modified>
</cp:coreProperties>
</file>