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88" r:id="rId8"/>
    <p:sldId id="289" r:id="rId9"/>
    <p:sldId id="290" r:id="rId10"/>
    <p:sldId id="262" r:id="rId11"/>
    <p:sldId id="263" r:id="rId12"/>
    <p:sldId id="264" r:id="rId13"/>
    <p:sldId id="266" r:id="rId14"/>
    <p:sldId id="265" r:id="rId15"/>
    <p:sldId id="291" r:id="rId16"/>
    <p:sldId id="292" r:id="rId17"/>
    <p:sldId id="293" r:id="rId18"/>
    <p:sldId id="267" r:id="rId19"/>
    <p:sldId id="269" r:id="rId20"/>
    <p:sldId id="270" r:id="rId21"/>
    <p:sldId id="294" r:id="rId22"/>
    <p:sldId id="295" r:id="rId23"/>
    <p:sldId id="272" r:id="rId24"/>
    <p:sldId id="273" r:id="rId25"/>
    <p:sldId id="296" r:id="rId26"/>
    <p:sldId id="274" r:id="rId27"/>
    <p:sldId id="297" r:id="rId28"/>
    <p:sldId id="268" r:id="rId29"/>
    <p:sldId id="298" r:id="rId30"/>
    <p:sldId id="275" r:id="rId31"/>
    <p:sldId id="27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6"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D9F6E98-E092-4131-B965-254D3A45B0BB}" type="datetimeFigureOut">
              <a:rPr lang="en-US" smtClean="0"/>
              <a:pPr/>
              <a:t>11/2/2016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18BF098C-8571-4710-8A8F-522E6A07AABE}"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F6E98-E092-4131-B965-254D3A45B0BB}"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098C-8571-4710-8A8F-522E6A07AA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9F6E98-E092-4131-B965-254D3A45B0BB}"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18BF098C-8571-4710-8A8F-522E6A07AA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9F6E98-E092-4131-B965-254D3A45B0BB}" type="datetimeFigureOut">
              <a:rPr lang="en-US" smtClean="0"/>
              <a:pPr/>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F098C-8571-4710-8A8F-522E6A07AABE}"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9D9F6E98-E092-4131-B965-254D3A45B0BB}" type="datetimeFigureOut">
              <a:rPr lang="en-US" smtClean="0"/>
              <a:pPr/>
              <a:t>11/2/2016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8BF098C-8571-4710-8A8F-522E6A07AABE}"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F6E98-E092-4131-B965-254D3A45B0BB}"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F098C-8571-4710-8A8F-522E6A07AAB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9F6E98-E092-4131-B965-254D3A45B0BB}" type="datetimeFigureOut">
              <a:rPr lang="en-US" smtClean="0"/>
              <a:pPr/>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F098C-8571-4710-8A8F-522E6A07AABE}"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9F6E98-E092-4131-B965-254D3A45B0BB}" type="datetimeFigureOut">
              <a:rPr lang="en-US" smtClean="0"/>
              <a:pPr/>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F098C-8571-4710-8A8F-522E6A07AABE}"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9F6E98-E092-4131-B965-254D3A45B0BB}" type="datetimeFigureOut">
              <a:rPr lang="en-US" smtClean="0"/>
              <a:pPr/>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F098C-8571-4710-8A8F-522E6A07AA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F6E98-E092-4131-B965-254D3A45B0BB}"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18BF098C-8571-4710-8A8F-522E6A07AABE}"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F6E98-E092-4131-B965-254D3A45B0BB}" type="datetimeFigureOut">
              <a:rPr lang="en-US" smtClean="0"/>
              <a:pPr/>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F098C-8571-4710-8A8F-522E6A07AABE}"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D9F6E98-E092-4131-B965-254D3A45B0BB}" type="datetimeFigureOut">
              <a:rPr lang="en-US" smtClean="0"/>
              <a:pPr/>
              <a:t>11/2/2016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18BF098C-8571-4710-8A8F-522E6A07AA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God’s Statesman</a:t>
            </a:r>
            <a:endParaRPr lang="en-US" dirty="0"/>
          </a:p>
        </p:txBody>
      </p:sp>
      <p:sp>
        <p:nvSpPr>
          <p:cNvPr id="2" name="Title 1"/>
          <p:cNvSpPr>
            <a:spLocks noGrp="1"/>
          </p:cNvSpPr>
          <p:nvPr>
            <p:ph type="title"/>
          </p:nvPr>
        </p:nvSpPr>
        <p:spPr/>
        <p:txBody>
          <a:bodyPr/>
          <a:lstStyle/>
          <a:p>
            <a:r>
              <a:rPr lang="en-US" sz="9600" dirty="0" smtClean="0"/>
              <a:t>Nehemiah</a:t>
            </a:r>
            <a:r>
              <a:rPr lang="en-US" dirty="0" smtClean="0"/>
              <a:t> </a:t>
            </a:r>
            <a:endParaRPr lang="en-US" dirty="0"/>
          </a:p>
        </p:txBody>
      </p:sp>
    </p:spTree>
    <p:extLst>
      <p:ext uri="{BB962C8B-B14F-4D97-AF65-F5344CB8AC3E}">
        <p14:creationId xmlns:p14="http://schemas.microsoft.com/office/powerpoint/2010/main" xmlns="" val="427263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1719070"/>
            <a:ext cx="8407893" cy="4910329"/>
          </a:xfrm>
        </p:spPr>
        <p:txBody>
          <a:bodyPr>
            <a:noAutofit/>
          </a:bodyPr>
          <a:lstStyle/>
          <a:p>
            <a:pPr marL="514350" indent="-514350">
              <a:buFont typeface="+mj-lt"/>
              <a:buAutoNum type="romanUcPeriod"/>
            </a:pPr>
            <a:r>
              <a:rPr lang="en-US" sz="2500" b="1" u="sng" dirty="0" smtClean="0"/>
              <a:t>The Work of Construction (Ch.1-6)</a:t>
            </a:r>
          </a:p>
          <a:p>
            <a:pPr marL="914400" lvl="1" indent="-514350">
              <a:buFont typeface="+mj-lt"/>
              <a:buAutoNum type="alphaUcPeriod"/>
            </a:pPr>
            <a:r>
              <a:rPr lang="en-US" sz="2400" dirty="0" smtClean="0"/>
              <a:t>The Sad Tidings</a:t>
            </a:r>
          </a:p>
          <a:p>
            <a:pPr marL="914400" lvl="1" indent="-514350">
              <a:buFont typeface="+mj-lt"/>
              <a:buAutoNum type="alphaUcPeriod"/>
            </a:pPr>
            <a:r>
              <a:rPr lang="en-US" sz="2400" dirty="0" smtClean="0"/>
              <a:t>The Strenuous Task</a:t>
            </a:r>
          </a:p>
          <a:p>
            <a:pPr marL="914400" lvl="1" indent="-514350">
              <a:buFont typeface="+mj-lt"/>
              <a:buAutoNum type="alphaUcPeriod"/>
            </a:pPr>
            <a:r>
              <a:rPr lang="en-US" sz="2400" dirty="0" smtClean="0"/>
              <a:t>The Successive Test</a:t>
            </a:r>
          </a:p>
          <a:p>
            <a:pPr marL="514350" indent="-514350">
              <a:buFont typeface="+mj-lt"/>
              <a:buAutoNum type="romanUcPeriod"/>
            </a:pPr>
            <a:r>
              <a:rPr lang="en-US" sz="2500" b="1" u="sng" dirty="0" smtClean="0"/>
              <a:t>The Work of Consecration (Ch.7-10)</a:t>
            </a:r>
          </a:p>
          <a:p>
            <a:pPr marL="914400" lvl="1" indent="-514350">
              <a:buFont typeface="+mj-lt"/>
              <a:buAutoNum type="alphaUcPeriod"/>
            </a:pPr>
            <a:r>
              <a:rPr lang="en-US" sz="2400" dirty="0" smtClean="0"/>
              <a:t>The Beloved Congregation</a:t>
            </a:r>
          </a:p>
          <a:p>
            <a:pPr marL="914400" lvl="1" indent="-514350">
              <a:buFont typeface="+mj-lt"/>
              <a:buAutoNum type="alphaUcPeriod"/>
            </a:pPr>
            <a:r>
              <a:rPr lang="en-US" sz="2400" dirty="0" smtClean="0"/>
              <a:t>The Bible Conference</a:t>
            </a:r>
          </a:p>
          <a:p>
            <a:pPr marL="914400" lvl="1" indent="-514350">
              <a:buFont typeface="+mj-lt"/>
              <a:buAutoNum type="alphaUcPeriod"/>
            </a:pPr>
            <a:r>
              <a:rPr lang="en-US" sz="2400" dirty="0" smtClean="0"/>
              <a:t>The Bitter Confession</a:t>
            </a:r>
          </a:p>
          <a:p>
            <a:pPr marL="514350" indent="-514350">
              <a:buFont typeface="+mj-lt"/>
              <a:buAutoNum type="romanUcPeriod"/>
            </a:pPr>
            <a:r>
              <a:rPr lang="en-US" sz="2500" b="1" u="sng" dirty="0" smtClean="0"/>
              <a:t>The Work of Consolidation (Ch. 11-13)</a:t>
            </a:r>
          </a:p>
          <a:p>
            <a:pPr marL="914400" lvl="1" indent="-514350">
              <a:buFont typeface="+mj-lt"/>
              <a:buAutoNum type="alphaUcPeriod"/>
            </a:pPr>
            <a:r>
              <a:rPr lang="en-US" sz="2400" dirty="0" smtClean="0"/>
              <a:t>How it Was Commenced </a:t>
            </a:r>
          </a:p>
          <a:p>
            <a:pPr marL="914400" lvl="1" indent="-514350">
              <a:buFont typeface="+mj-lt"/>
              <a:buAutoNum type="alphaUcPeriod"/>
            </a:pPr>
            <a:r>
              <a:rPr lang="en-US" sz="2400" dirty="0" smtClean="0"/>
              <a:t>How it Was Completed </a:t>
            </a:r>
          </a:p>
        </p:txBody>
      </p:sp>
      <p:sp>
        <p:nvSpPr>
          <p:cNvPr id="2" name="Title 1"/>
          <p:cNvSpPr>
            <a:spLocks noGrp="1"/>
          </p:cNvSpPr>
          <p:nvPr>
            <p:ph type="title"/>
          </p:nvPr>
        </p:nvSpPr>
        <p:spPr/>
        <p:txBody>
          <a:bodyPr/>
          <a:lstStyle/>
          <a:p>
            <a:r>
              <a:rPr lang="en-US" sz="6600" dirty="0" smtClean="0"/>
              <a:t>Outline</a:t>
            </a:r>
            <a:r>
              <a:rPr lang="en-US" dirty="0" smtClean="0"/>
              <a:t> </a:t>
            </a:r>
            <a:endParaRPr lang="en-US" dirty="0"/>
          </a:p>
        </p:txBody>
      </p:sp>
    </p:spTree>
    <p:extLst>
      <p:ext uri="{BB962C8B-B14F-4D97-AF65-F5344CB8AC3E}">
        <p14:creationId xmlns:p14="http://schemas.microsoft.com/office/powerpoint/2010/main" xmlns="" val="418124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1000" y="1600200"/>
            <a:ext cx="8407893" cy="4910329"/>
          </a:xfrm>
        </p:spPr>
        <p:txBody>
          <a:bodyPr>
            <a:noAutofit/>
          </a:bodyPr>
          <a:lstStyle/>
          <a:p>
            <a:r>
              <a:rPr lang="en-US" sz="2800" dirty="0" smtClean="0"/>
              <a:t>Ch. 1-6 have to do with Nehemiah’s arrival in Jerusalem and with the building of the walls of Jerusalem</a:t>
            </a:r>
          </a:p>
          <a:p>
            <a:pPr marL="457200" indent="-457200">
              <a:buFont typeface="+mj-lt"/>
              <a:buAutoNum type="alphaUcPeriod"/>
            </a:pPr>
            <a:r>
              <a:rPr lang="en-US" sz="2800" b="1" u="sng" dirty="0" smtClean="0"/>
              <a:t>The Sad Tidings (Ch.1)</a:t>
            </a:r>
          </a:p>
          <a:p>
            <a:pPr marL="857250" lvl="1" indent="-457200"/>
            <a:r>
              <a:rPr lang="en-US" sz="2800" dirty="0" smtClean="0"/>
              <a:t>Nehemiah’s brother was sent to the Persian capital, probably by Ezra, to inform his brother of the condition of the Jews in the Pioneer state.  </a:t>
            </a:r>
          </a:p>
          <a:p>
            <a:pPr marL="857250" lvl="1" indent="-457200"/>
            <a:r>
              <a:rPr lang="en-US" sz="2600" dirty="0" smtClean="0"/>
              <a:t>Nehemiah fasted and prayed for 4 months</a:t>
            </a:r>
          </a:p>
          <a:p>
            <a:pPr marL="857250" lvl="1" indent="-457200"/>
            <a:r>
              <a:rPr lang="en-US" sz="2600" dirty="0" smtClean="0">
                <a:solidFill>
                  <a:srgbClr val="00B050"/>
                </a:solidFill>
              </a:rPr>
              <a:t>“He knew the best way to get things done of Earth was to get God’s will from heaven” </a:t>
            </a:r>
            <a:endParaRPr lang="en-US" sz="2600" dirty="0">
              <a:solidFill>
                <a:srgbClr val="00B050"/>
              </a:solidFill>
            </a:endParaRPr>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538821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457200" indent="-457200">
              <a:buAutoNum type="alphaUcPeriod" startAt="2"/>
            </a:pPr>
            <a:r>
              <a:rPr lang="en-US" sz="2800" b="1" u="sng" dirty="0"/>
              <a:t>The Simple Testimony (Ch.2)</a:t>
            </a:r>
          </a:p>
          <a:p>
            <a:pPr marL="857250" lvl="1" indent="-457200"/>
            <a:r>
              <a:rPr lang="en-US" sz="2800" dirty="0"/>
              <a:t>After 4 months of prayer the King noticed something was </a:t>
            </a:r>
            <a:r>
              <a:rPr lang="en-US" sz="2800" dirty="0" smtClean="0"/>
              <a:t>wrong</a:t>
            </a:r>
          </a:p>
          <a:p>
            <a:r>
              <a:rPr lang="en-US" sz="2800" dirty="0">
                <a:solidFill>
                  <a:srgbClr val="0070C0"/>
                </a:solidFill>
              </a:rPr>
              <a:t>(</a:t>
            </a:r>
            <a:r>
              <a:rPr lang="en-US" sz="2800" dirty="0" err="1">
                <a:solidFill>
                  <a:srgbClr val="0070C0"/>
                </a:solidFill>
              </a:rPr>
              <a:t>Neh</a:t>
            </a:r>
            <a:r>
              <a:rPr lang="en-US" sz="2800" dirty="0">
                <a:solidFill>
                  <a:srgbClr val="0070C0"/>
                </a:solidFill>
              </a:rPr>
              <a:t> 2:2)  Wherefore the king said unto me, Why is thy countenance sad, seeing thou art not sick? this is nothing else but sorrow of heart. Then I was very sore afraid,</a:t>
            </a:r>
          </a:p>
          <a:p>
            <a:r>
              <a:rPr lang="en-US" sz="2800" dirty="0" smtClean="0">
                <a:solidFill>
                  <a:srgbClr val="0070C0"/>
                </a:solidFill>
              </a:rPr>
              <a:t>(</a:t>
            </a:r>
            <a:r>
              <a:rPr lang="en-US" sz="2800" dirty="0" err="1">
                <a:solidFill>
                  <a:srgbClr val="0070C0"/>
                </a:solidFill>
              </a:rPr>
              <a:t>Neh</a:t>
            </a:r>
            <a:r>
              <a:rPr lang="en-US" sz="2800" dirty="0">
                <a:solidFill>
                  <a:srgbClr val="0070C0"/>
                </a:solidFill>
              </a:rPr>
              <a:t> 2:3)  And said unto the king, Let the king live for ever: why should not my countenance be sad, when the city, the place of my fathers</a:t>
            </a:r>
            <a:r>
              <a:rPr lang="en-US" sz="2800" dirty="0" smtClean="0">
                <a:solidFill>
                  <a:srgbClr val="0070C0"/>
                </a:solidFill>
              </a:rPr>
              <a:t>'</a:t>
            </a:r>
            <a:endParaRPr lang="en-US" sz="2800" dirty="0" smtClean="0">
              <a:solidFill>
                <a:srgbClr val="0070C0"/>
              </a:solidFill>
            </a:endParaRPr>
          </a:p>
          <a:p>
            <a:pPr marL="857250" lvl="1" indent="-457200">
              <a:buAutoNum type="alphaUcPeriod" startAt="2"/>
            </a:pPr>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1825423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err="1">
                <a:solidFill>
                  <a:srgbClr val="0070C0"/>
                </a:solidFill>
              </a:rPr>
              <a:t>sepulchres</a:t>
            </a:r>
            <a:r>
              <a:rPr lang="en-US" sz="2800" dirty="0">
                <a:solidFill>
                  <a:srgbClr val="0070C0"/>
                </a:solidFill>
              </a:rPr>
              <a:t>, </a:t>
            </a:r>
            <a:r>
              <a:rPr lang="en-US" sz="2800" i="1" dirty="0" err="1">
                <a:solidFill>
                  <a:srgbClr val="0070C0"/>
                </a:solidFill>
              </a:rPr>
              <a:t>lieth</a:t>
            </a:r>
            <a:r>
              <a:rPr lang="en-US" sz="2800" dirty="0">
                <a:solidFill>
                  <a:srgbClr val="0070C0"/>
                </a:solidFill>
              </a:rPr>
              <a:t> waste, and the gates thereof are consumed with fire</a:t>
            </a:r>
            <a:r>
              <a:rPr lang="en-US" sz="2800" dirty="0" smtClean="0">
                <a:solidFill>
                  <a:srgbClr val="0070C0"/>
                </a:solidFill>
              </a:rPr>
              <a:t>?</a:t>
            </a:r>
            <a:endParaRPr lang="en-US" sz="2800" dirty="0" smtClean="0"/>
          </a:p>
          <a:p>
            <a:r>
              <a:rPr lang="en-US" sz="2800" dirty="0" smtClean="0">
                <a:solidFill>
                  <a:srgbClr val="0070C0"/>
                </a:solidFill>
              </a:rPr>
              <a:t>(</a:t>
            </a:r>
            <a:r>
              <a:rPr lang="en-US" sz="2800" dirty="0" err="1">
                <a:solidFill>
                  <a:srgbClr val="0070C0"/>
                </a:solidFill>
              </a:rPr>
              <a:t>Neh</a:t>
            </a:r>
            <a:r>
              <a:rPr lang="en-US" sz="2800" dirty="0">
                <a:solidFill>
                  <a:srgbClr val="0070C0"/>
                </a:solidFill>
              </a:rPr>
              <a:t> 2:4)  Then the king said unto me, For what dost thou make request? So I prayed to the God of heaven</a:t>
            </a:r>
            <a:r>
              <a:rPr lang="en-US" sz="2800" dirty="0" smtClean="0">
                <a:solidFill>
                  <a:srgbClr val="0070C0"/>
                </a:solidFill>
              </a:rPr>
              <a:t>.</a:t>
            </a:r>
            <a:endParaRPr lang="en-US" sz="2800" dirty="0">
              <a:solidFill>
                <a:srgbClr val="0070C0"/>
              </a:solidFill>
            </a:endParaRPr>
          </a:p>
          <a:p>
            <a:r>
              <a:rPr lang="en-US" sz="2800" dirty="0">
                <a:solidFill>
                  <a:srgbClr val="0070C0"/>
                </a:solidFill>
              </a:rPr>
              <a:t>(</a:t>
            </a:r>
            <a:r>
              <a:rPr lang="en-US" sz="2800" dirty="0" err="1">
                <a:solidFill>
                  <a:srgbClr val="0070C0"/>
                </a:solidFill>
              </a:rPr>
              <a:t>Neh</a:t>
            </a:r>
            <a:r>
              <a:rPr lang="en-US" sz="2800" dirty="0">
                <a:solidFill>
                  <a:srgbClr val="0070C0"/>
                </a:solidFill>
              </a:rPr>
              <a:t> 2:5)  And I said unto the king, If it please the king, and if thy servant have found </a:t>
            </a:r>
            <a:r>
              <a:rPr lang="en-US" sz="2800" dirty="0" err="1">
                <a:solidFill>
                  <a:srgbClr val="0070C0"/>
                </a:solidFill>
              </a:rPr>
              <a:t>favour</a:t>
            </a:r>
            <a:r>
              <a:rPr lang="en-US" sz="2800" dirty="0">
                <a:solidFill>
                  <a:srgbClr val="0070C0"/>
                </a:solidFill>
              </a:rPr>
              <a:t> in thy sight, that thou </a:t>
            </a:r>
            <a:r>
              <a:rPr lang="en-US" sz="2800" dirty="0" err="1">
                <a:solidFill>
                  <a:srgbClr val="0070C0"/>
                </a:solidFill>
              </a:rPr>
              <a:t>wouldest</a:t>
            </a:r>
            <a:r>
              <a:rPr lang="en-US" sz="2800" dirty="0">
                <a:solidFill>
                  <a:srgbClr val="0070C0"/>
                </a:solidFill>
              </a:rPr>
              <a:t> send me unto Judah, unto the city of my fathers' </a:t>
            </a:r>
            <a:r>
              <a:rPr lang="en-US" sz="2800" dirty="0" err="1">
                <a:solidFill>
                  <a:srgbClr val="0070C0"/>
                </a:solidFill>
              </a:rPr>
              <a:t>sepulchres</a:t>
            </a:r>
            <a:r>
              <a:rPr lang="en-US" sz="2800" dirty="0">
                <a:solidFill>
                  <a:srgbClr val="0070C0"/>
                </a:solidFill>
              </a:rPr>
              <a:t>, that I may build it.</a:t>
            </a:r>
          </a:p>
          <a:p>
            <a:endParaRPr lang="en-US" sz="4000" dirty="0"/>
          </a:p>
          <a:p>
            <a:pPr marL="857250" lvl="1" indent="-457200">
              <a:buAutoNum type="alphaUcPeriod" startAt="2"/>
            </a:pPr>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3624679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3200" dirty="0" smtClean="0"/>
              <a:t>The king at once granted his request </a:t>
            </a:r>
          </a:p>
          <a:p>
            <a:r>
              <a:rPr lang="en-US" sz="3200" dirty="0" smtClean="0"/>
              <a:t>Nehemiah gave up an influential and coveted position to be a pioneer</a:t>
            </a:r>
          </a:p>
          <a:p>
            <a:r>
              <a:rPr lang="en-US" sz="3200" dirty="0" smtClean="0">
                <a:solidFill>
                  <a:srgbClr val="00B050"/>
                </a:solidFill>
              </a:rPr>
              <a:t>“to go hauling bricks and stone in a far-off beleaguered Palestine”</a:t>
            </a:r>
          </a:p>
          <a:p>
            <a:r>
              <a:rPr lang="en-US" sz="3200" dirty="0" smtClean="0"/>
              <a:t>His arrival infuriated 2 men</a:t>
            </a:r>
          </a:p>
          <a:p>
            <a:pPr lvl="1"/>
            <a:r>
              <a:rPr lang="en-US" sz="3200" dirty="0" err="1" smtClean="0"/>
              <a:t>Sanballet</a:t>
            </a:r>
            <a:r>
              <a:rPr lang="en-US" sz="3200" dirty="0" smtClean="0"/>
              <a:t> of Samaria (Satrap)</a:t>
            </a:r>
          </a:p>
          <a:p>
            <a:pPr lvl="1"/>
            <a:r>
              <a:rPr lang="en-US" sz="3200" dirty="0" err="1" smtClean="0"/>
              <a:t>Tobiah</a:t>
            </a:r>
            <a:r>
              <a:rPr lang="en-US" sz="3200" dirty="0" smtClean="0"/>
              <a:t> “the servant”</a:t>
            </a:r>
          </a:p>
          <a:p>
            <a:pPr marL="400050" lvl="1" indent="0">
              <a:buNone/>
            </a:pPr>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1883608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3200" dirty="0">
                <a:solidFill>
                  <a:srgbClr val="0070C0"/>
                </a:solidFill>
              </a:rPr>
              <a:t>(</a:t>
            </a:r>
            <a:r>
              <a:rPr lang="en-US" sz="3200" dirty="0" err="1">
                <a:solidFill>
                  <a:srgbClr val="0070C0"/>
                </a:solidFill>
              </a:rPr>
              <a:t>Neh</a:t>
            </a:r>
            <a:r>
              <a:rPr lang="en-US" sz="3200" dirty="0">
                <a:solidFill>
                  <a:srgbClr val="0070C0"/>
                </a:solidFill>
              </a:rPr>
              <a:t> 2:10)  When </a:t>
            </a:r>
            <a:r>
              <a:rPr lang="en-US" sz="3200" dirty="0" err="1">
                <a:solidFill>
                  <a:srgbClr val="0070C0"/>
                </a:solidFill>
              </a:rPr>
              <a:t>Sanballat</a:t>
            </a:r>
            <a:r>
              <a:rPr lang="en-US" sz="3200" dirty="0">
                <a:solidFill>
                  <a:srgbClr val="0070C0"/>
                </a:solidFill>
              </a:rPr>
              <a:t> the </a:t>
            </a:r>
            <a:r>
              <a:rPr lang="en-US" sz="3200" dirty="0" err="1">
                <a:solidFill>
                  <a:srgbClr val="0070C0"/>
                </a:solidFill>
              </a:rPr>
              <a:t>Horonite</a:t>
            </a:r>
            <a:r>
              <a:rPr lang="en-US" sz="3200" dirty="0">
                <a:solidFill>
                  <a:srgbClr val="0070C0"/>
                </a:solidFill>
              </a:rPr>
              <a:t>, and </a:t>
            </a:r>
            <a:r>
              <a:rPr lang="en-US" sz="3200" dirty="0" err="1">
                <a:solidFill>
                  <a:srgbClr val="0070C0"/>
                </a:solidFill>
              </a:rPr>
              <a:t>Tobiah</a:t>
            </a:r>
            <a:r>
              <a:rPr lang="en-US" sz="3200" dirty="0">
                <a:solidFill>
                  <a:srgbClr val="0070C0"/>
                </a:solidFill>
              </a:rPr>
              <a:t> the servant, the Ammonite, heard </a:t>
            </a:r>
            <a:r>
              <a:rPr lang="en-US" sz="3200" i="1" dirty="0">
                <a:solidFill>
                  <a:srgbClr val="0070C0"/>
                </a:solidFill>
              </a:rPr>
              <a:t>of it,</a:t>
            </a:r>
            <a:r>
              <a:rPr lang="en-US" sz="3200" dirty="0">
                <a:solidFill>
                  <a:srgbClr val="0070C0"/>
                </a:solidFill>
              </a:rPr>
              <a:t> it grieved them exceedingly that there was come a man to seek the welfare of the children of Israel</a:t>
            </a:r>
            <a:r>
              <a:rPr lang="en-US" sz="3200" dirty="0" smtClean="0">
                <a:solidFill>
                  <a:srgbClr val="0070C0"/>
                </a:solidFill>
              </a:rPr>
              <a:t>.</a:t>
            </a:r>
            <a:endParaRPr lang="x-none" sz="3200">
              <a:solidFill>
                <a:srgbClr val="0070C0"/>
              </a:solidFill>
            </a:endParaRPr>
          </a:p>
          <a:p>
            <a:r>
              <a:rPr lang="en-US" sz="3200" dirty="0" smtClean="0"/>
              <a:t>He rested for 3 days and then began his work</a:t>
            </a:r>
          </a:p>
          <a:p>
            <a:r>
              <a:rPr lang="en-US" sz="3200" dirty="0" smtClean="0"/>
              <a:t>He called a conference of all the leading people of the city and gave them a plan </a:t>
            </a:r>
          </a:p>
          <a:p>
            <a:pPr marL="400050" lvl="1" indent="0">
              <a:buNone/>
            </a:pPr>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1546450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smtClean="0"/>
              <a:t>The plan involved work </a:t>
            </a:r>
          </a:p>
          <a:p>
            <a:pPr lvl="1"/>
            <a:r>
              <a:rPr lang="en-US" sz="2800" dirty="0">
                <a:solidFill>
                  <a:srgbClr val="0070C0"/>
                </a:solidFill>
              </a:rPr>
              <a:t>(</a:t>
            </a:r>
            <a:r>
              <a:rPr lang="en-US" sz="2800" dirty="0" err="1">
                <a:solidFill>
                  <a:srgbClr val="0070C0"/>
                </a:solidFill>
              </a:rPr>
              <a:t>Neh</a:t>
            </a:r>
            <a:r>
              <a:rPr lang="en-US" sz="2800" dirty="0">
                <a:solidFill>
                  <a:srgbClr val="0070C0"/>
                </a:solidFill>
              </a:rPr>
              <a:t> 2:18)  Then I told them of the hand of my God which was good upon me; as also the king's words that he had spoken unto me. And they said, Let us rise up and build. So they strengthened their hands for this good work</a:t>
            </a:r>
            <a:r>
              <a:rPr lang="en-US" sz="2800" dirty="0" smtClean="0">
                <a:solidFill>
                  <a:srgbClr val="0070C0"/>
                </a:solidFill>
              </a:rPr>
              <a:t>.</a:t>
            </a:r>
          </a:p>
          <a:p>
            <a:r>
              <a:rPr lang="en-US" sz="2800" dirty="0" smtClean="0"/>
              <a:t>The plan involved a witness </a:t>
            </a:r>
          </a:p>
          <a:p>
            <a:pPr lvl="1"/>
            <a:r>
              <a:rPr lang="en-US" sz="2800" dirty="0" smtClean="0"/>
              <a:t>They laughed at him and question his reason for building </a:t>
            </a:r>
          </a:p>
          <a:p>
            <a:pPr lvl="1"/>
            <a:r>
              <a:rPr lang="en-US" sz="2800" dirty="0" smtClean="0"/>
              <a:t>But everything he was doing was for God </a:t>
            </a:r>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208797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lvl="1"/>
            <a:r>
              <a:rPr lang="en-US" sz="2800" dirty="0" smtClean="0">
                <a:solidFill>
                  <a:srgbClr val="0070C0"/>
                </a:solidFill>
              </a:rPr>
              <a:t>(</a:t>
            </a:r>
            <a:r>
              <a:rPr lang="en-US" sz="2800" dirty="0" err="1">
                <a:solidFill>
                  <a:srgbClr val="0070C0"/>
                </a:solidFill>
              </a:rPr>
              <a:t>Neh</a:t>
            </a:r>
            <a:r>
              <a:rPr lang="en-US" sz="2800" dirty="0">
                <a:solidFill>
                  <a:srgbClr val="0070C0"/>
                </a:solidFill>
              </a:rPr>
              <a:t> 2:19)  But when </a:t>
            </a:r>
            <a:r>
              <a:rPr lang="en-US" sz="2800" dirty="0" err="1">
                <a:solidFill>
                  <a:srgbClr val="0070C0"/>
                </a:solidFill>
              </a:rPr>
              <a:t>Sanballat</a:t>
            </a:r>
            <a:r>
              <a:rPr lang="en-US" sz="2800" dirty="0">
                <a:solidFill>
                  <a:srgbClr val="0070C0"/>
                </a:solidFill>
              </a:rPr>
              <a:t> the </a:t>
            </a:r>
            <a:r>
              <a:rPr lang="en-US" sz="2800" dirty="0" err="1">
                <a:solidFill>
                  <a:srgbClr val="0070C0"/>
                </a:solidFill>
              </a:rPr>
              <a:t>Horonite</a:t>
            </a:r>
            <a:r>
              <a:rPr lang="en-US" sz="2800" dirty="0">
                <a:solidFill>
                  <a:srgbClr val="0070C0"/>
                </a:solidFill>
              </a:rPr>
              <a:t>, and </a:t>
            </a:r>
            <a:r>
              <a:rPr lang="en-US" sz="2800" dirty="0" err="1">
                <a:solidFill>
                  <a:srgbClr val="0070C0"/>
                </a:solidFill>
              </a:rPr>
              <a:t>Tobiah</a:t>
            </a:r>
            <a:r>
              <a:rPr lang="en-US" sz="2800" dirty="0">
                <a:solidFill>
                  <a:srgbClr val="0070C0"/>
                </a:solidFill>
              </a:rPr>
              <a:t> the servant, the Ammonite, and </a:t>
            </a:r>
            <a:r>
              <a:rPr lang="en-US" sz="2800" dirty="0" err="1">
                <a:solidFill>
                  <a:srgbClr val="0070C0"/>
                </a:solidFill>
              </a:rPr>
              <a:t>Geshem</a:t>
            </a:r>
            <a:r>
              <a:rPr lang="en-US" sz="2800" dirty="0">
                <a:solidFill>
                  <a:srgbClr val="0070C0"/>
                </a:solidFill>
              </a:rPr>
              <a:t> the Arabian, heard it, they laughed us to scorn, and despised us, and said, What is this thing that ye do? will ye rebel against the king?(</a:t>
            </a:r>
            <a:r>
              <a:rPr lang="en-US" sz="2800" dirty="0" err="1">
                <a:solidFill>
                  <a:srgbClr val="0070C0"/>
                </a:solidFill>
              </a:rPr>
              <a:t>Neh</a:t>
            </a:r>
            <a:r>
              <a:rPr lang="en-US" sz="2800" dirty="0">
                <a:solidFill>
                  <a:srgbClr val="0070C0"/>
                </a:solidFill>
              </a:rPr>
              <a:t> 2:20)  Then answered I them, and said unto them, The God of heaven, he will prosper us; therefore we his servants will arise and build: but ye have no portion, nor right, nor memorial, in Jerusalem.</a:t>
            </a:r>
          </a:p>
          <a:p>
            <a:endParaRPr lang="en-US" dirty="0" smtClean="0">
              <a:solidFill>
                <a:srgbClr val="0070C0"/>
              </a:solidFill>
            </a:endParaRPr>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2574386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1719070"/>
            <a:ext cx="8407893" cy="4757929"/>
          </a:xfrm>
        </p:spPr>
        <p:txBody>
          <a:bodyPr>
            <a:noAutofit/>
          </a:bodyPr>
          <a:lstStyle/>
          <a:p>
            <a:pPr marL="457200" indent="-457200">
              <a:buFont typeface="+mj-lt"/>
              <a:buAutoNum type="alphaUcPeriod" startAt="3"/>
            </a:pPr>
            <a:r>
              <a:rPr lang="en-US" sz="2600" u="sng" dirty="0" smtClean="0"/>
              <a:t>The Strenuous Task (Ch.3)</a:t>
            </a:r>
          </a:p>
          <a:p>
            <a:pPr marL="857250" lvl="1" indent="-457200"/>
            <a:r>
              <a:rPr lang="en-US" sz="2600" dirty="0" smtClean="0"/>
              <a:t>Nehemiah divided the wall into sections</a:t>
            </a:r>
          </a:p>
          <a:p>
            <a:pPr marL="857250" lvl="1" indent="-457200"/>
            <a:r>
              <a:rPr lang="en-US" sz="2600" dirty="0" smtClean="0"/>
              <a:t>42 Different work parties assigned to each gate all being built simultaneously</a:t>
            </a:r>
          </a:p>
          <a:p>
            <a:pPr marL="857250" lvl="1" indent="-457200"/>
            <a:r>
              <a:rPr lang="en-US" sz="2600" dirty="0" smtClean="0"/>
              <a:t>All working at the same time and working on the section nearest to their homes  </a:t>
            </a:r>
          </a:p>
          <a:p>
            <a:pPr marL="857250" lvl="1" indent="-457200"/>
            <a:r>
              <a:rPr lang="en-US" sz="2600" dirty="0" smtClean="0">
                <a:solidFill>
                  <a:srgbClr val="00B050"/>
                </a:solidFill>
              </a:rPr>
              <a:t>“Spirituality plus organization plus hard work all played a part in Nehemiah’s success”</a:t>
            </a:r>
          </a:p>
          <a:p>
            <a:pPr marL="857250" lvl="1" indent="-457200"/>
            <a:r>
              <a:rPr lang="en-US" sz="2600" dirty="0" smtClean="0"/>
              <a:t>The work was finished in an astonishing 52 days</a:t>
            </a:r>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1606118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1000" y="1600200"/>
            <a:ext cx="8407893" cy="4953000"/>
          </a:xfrm>
        </p:spPr>
        <p:txBody>
          <a:bodyPr>
            <a:noAutofit/>
          </a:bodyPr>
          <a:lstStyle/>
          <a:p>
            <a:pPr marL="857250" lvl="1" indent="-457200">
              <a:buClr>
                <a:srgbClr val="BF974D"/>
              </a:buClr>
            </a:pPr>
            <a:r>
              <a:rPr lang="en-US" sz="3200" dirty="0">
                <a:solidFill>
                  <a:srgbClr val="00B050"/>
                </a:solidFill>
              </a:rPr>
              <a:t>“It shows what can be done when God’s people are a praying people, a planning people and a productive people</a:t>
            </a:r>
            <a:r>
              <a:rPr lang="en-US" sz="3200" dirty="0" smtClean="0">
                <a:solidFill>
                  <a:srgbClr val="00B050"/>
                </a:solidFill>
              </a:rPr>
              <a:t>”</a:t>
            </a:r>
            <a:endParaRPr lang="en-US" sz="3200" dirty="0" smtClean="0"/>
          </a:p>
          <a:p>
            <a:pPr marL="514350" indent="-514350">
              <a:buAutoNum type="alphaUcPeriod" startAt="4"/>
            </a:pPr>
            <a:r>
              <a:rPr lang="en-US" sz="3200" b="1" u="sng" dirty="0" smtClean="0"/>
              <a:t>The Successive Tests (Ch.4-6)</a:t>
            </a:r>
          </a:p>
          <a:p>
            <a:pPr marL="857250" lvl="1" indent="-457200"/>
            <a:r>
              <a:rPr lang="en-US" sz="3200" dirty="0"/>
              <a:t> </a:t>
            </a:r>
            <a:r>
              <a:rPr lang="en-US" sz="3200" dirty="0" smtClean="0"/>
              <a:t>Nothing goes on for God in this world without Satan actively opposing</a:t>
            </a:r>
          </a:p>
          <a:p>
            <a:pPr marL="857250" lvl="1" indent="-457200"/>
            <a:r>
              <a:rPr lang="en-US" sz="3200" dirty="0" smtClean="0"/>
              <a:t>There was opposition from without and from within </a:t>
            </a:r>
          </a:p>
          <a:p>
            <a:pPr marL="857250" lvl="1" indent="-457200">
              <a:buAutoNum type="arabicPeriod" startAt="2"/>
            </a:pPr>
            <a:endParaRPr lang="en-US" sz="2800" dirty="0" smtClean="0"/>
          </a:p>
          <a:p>
            <a:pPr marL="857250" lvl="1" indent="-457200"/>
            <a:endParaRPr lang="en-US" sz="2800" dirty="0" smtClean="0"/>
          </a:p>
          <a:p>
            <a:pPr marL="857250" lvl="1" indent="-457200"/>
            <a:endParaRPr lang="en-US" sz="2800"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3430703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5138929"/>
          </a:xfrm>
        </p:spPr>
        <p:txBody>
          <a:bodyPr>
            <a:normAutofit lnSpcReduction="10000"/>
          </a:bodyPr>
          <a:lstStyle/>
          <a:p>
            <a:r>
              <a:rPr lang="en-US" sz="3200" dirty="0" smtClean="0"/>
              <a:t>The historical books of the old testament begin with Joshua and end with Nehemiah and Esther </a:t>
            </a:r>
          </a:p>
          <a:p>
            <a:r>
              <a:rPr lang="en-US" sz="3200" dirty="0" smtClean="0"/>
              <a:t>Chronologically Nehemiah is last </a:t>
            </a:r>
          </a:p>
          <a:p>
            <a:r>
              <a:rPr lang="en-US" sz="3200" dirty="0" smtClean="0"/>
              <a:t>1000 years of history</a:t>
            </a:r>
          </a:p>
          <a:p>
            <a:pPr lvl="1"/>
            <a:r>
              <a:rPr lang="en-US" sz="3200" dirty="0" smtClean="0">
                <a:solidFill>
                  <a:srgbClr val="00B050"/>
                </a:solidFill>
              </a:rPr>
              <a:t>“The prophets spoke, the psalmist sang, the sages raised their voices” </a:t>
            </a:r>
          </a:p>
          <a:p>
            <a:r>
              <a:rPr lang="en-US" sz="3200" dirty="0" smtClean="0"/>
              <a:t>A vast difference from Joshua to Nehemiah</a:t>
            </a:r>
          </a:p>
          <a:p>
            <a:r>
              <a:rPr lang="en-US" sz="3200" dirty="0" smtClean="0"/>
              <a:t>The world changes a lot in 1,000 year </a:t>
            </a:r>
          </a:p>
          <a:p>
            <a:pPr marL="457200" lvl="1"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The History Books</a:t>
            </a:r>
            <a:endParaRPr lang="en-US" dirty="0"/>
          </a:p>
        </p:txBody>
      </p:sp>
    </p:spTree>
    <p:extLst>
      <p:ext uri="{BB962C8B-B14F-4D97-AF65-F5344CB8AC3E}">
        <p14:creationId xmlns:p14="http://schemas.microsoft.com/office/powerpoint/2010/main" xmlns="" val="2480051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857250" lvl="1" indent="-457200">
              <a:buFont typeface="+mj-lt"/>
              <a:buAutoNum type="arabicPeriod"/>
            </a:pPr>
            <a:r>
              <a:rPr lang="en-US" sz="2800" dirty="0">
                <a:solidFill>
                  <a:srgbClr val="FF0000"/>
                </a:solidFill>
              </a:rPr>
              <a:t>Enemies without (4) </a:t>
            </a:r>
          </a:p>
          <a:p>
            <a:pPr marL="857250" lvl="1" indent="-457200"/>
            <a:r>
              <a:rPr lang="en-US" sz="2800" dirty="0" err="1"/>
              <a:t>Sanballet</a:t>
            </a:r>
            <a:r>
              <a:rPr lang="en-US" sz="2800" dirty="0"/>
              <a:t> and </a:t>
            </a:r>
            <a:r>
              <a:rPr lang="en-US" sz="2800" dirty="0" err="1"/>
              <a:t>Tobiah</a:t>
            </a:r>
            <a:r>
              <a:rPr lang="en-US" sz="2800" dirty="0"/>
              <a:t> teamed up </a:t>
            </a:r>
            <a:r>
              <a:rPr lang="en-US" sz="2800" dirty="0" smtClean="0"/>
              <a:t>with </a:t>
            </a:r>
            <a:r>
              <a:rPr lang="en-US" sz="2800" dirty="0"/>
              <a:t>the Arabs, Ammonites, and former Philistine's against the Jews</a:t>
            </a:r>
          </a:p>
          <a:p>
            <a:pPr marL="857250" lvl="1" indent="-457200"/>
            <a:r>
              <a:rPr lang="en-US" sz="2800" dirty="0"/>
              <a:t>Nehemiah armed his workers </a:t>
            </a:r>
            <a:endParaRPr lang="en-US" sz="2800" dirty="0" smtClean="0"/>
          </a:p>
          <a:p>
            <a:pPr marL="857250" lvl="1" indent="-457200"/>
            <a:r>
              <a:rPr lang="en-US" sz="2800" dirty="0">
                <a:solidFill>
                  <a:srgbClr val="0070C0"/>
                </a:solidFill>
              </a:rPr>
              <a:t>(</a:t>
            </a:r>
            <a:r>
              <a:rPr lang="en-US" sz="2800" dirty="0" err="1">
                <a:solidFill>
                  <a:srgbClr val="0070C0"/>
                </a:solidFill>
              </a:rPr>
              <a:t>Neh</a:t>
            </a:r>
            <a:r>
              <a:rPr lang="en-US" sz="2800" dirty="0">
                <a:solidFill>
                  <a:srgbClr val="0070C0"/>
                </a:solidFill>
              </a:rPr>
              <a:t> 4:16)  And it came to pass from that time forth, that the half of my servants wrought in the work, and the other half of them held both the spears, the shields, and the bows, and the habergeons; and the rulers were behind all the house of Judah</a:t>
            </a:r>
            <a:r>
              <a:rPr lang="en-US" sz="2800" dirty="0" smtClean="0"/>
              <a:t>.</a:t>
            </a:r>
            <a:endParaRPr lang="en-US" sz="2800" dirty="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3308128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857250" lvl="1" indent="-457200">
              <a:buAutoNum type="arabicPeriod" startAt="2"/>
            </a:pPr>
            <a:r>
              <a:rPr lang="en-US" sz="2800" dirty="0" smtClean="0">
                <a:solidFill>
                  <a:srgbClr val="FF0000"/>
                </a:solidFill>
              </a:rPr>
              <a:t>Enemies within (5-6) </a:t>
            </a:r>
            <a:endParaRPr lang="en-US" sz="2800" dirty="0">
              <a:solidFill>
                <a:srgbClr val="FF0000"/>
              </a:solidFill>
            </a:endParaRPr>
          </a:p>
          <a:p>
            <a:pPr marL="857250" lvl="1" indent="-457200"/>
            <a:r>
              <a:rPr lang="en-US" sz="2800" i="1" u="sng" dirty="0"/>
              <a:t>Greed</a:t>
            </a:r>
            <a:r>
              <a:rPr lang="en-US" sz="2800" dirty="0"/>
              <a:t> – Some </a:t>
            </a:r>
            <a:r>
              <a:rPr lang="en-US" sz="2800" dirty="0" smtClean="0"/>
              <a:t>for </a:t>
            </a:r>
            <a:r>
              <a:rPr lang="en-US" sz="2800" dirty="0"/>
              <a:t>the </a:t>
            </a:r>
            <a:r>
              <a:rPr lang="en-US" sz="2800" dirty="0" smtClean="0"/>
              <a:t>wealthy </a:t>
            </a:r>
            <a:r>
              <a:rPr lang="en-US" sz="2800" dirty="0"/>
              <a:t>Jews were exploiting their weaker and poorer </a:t>
            </a:r>
            <a:r>
              <a:rPr lang="en-US" sz="2800" dirty="0" smtClean="0"/>
              <a:t>brethren</a:t>
            </a:r>
          </a:p>
          <a:p>
            <a:pPr marL="857250" lvl="1" indent="-457200"/>
            <a:r>
              <a:rPr lang="en-US" sz="2800" dirty="0" smtClean="0">
                <a:solidFill>
                  <a:srgbClr val="00B050"/>
                </a:solidFill>
              </a:rPr>
              <a:t>“if Satan cannot destroy a revival by opposition from without, he will try to wreck it from within by stimulating the natural selfishness of the human heart” </a:t>
            </a:r>
            <a:endParaRPr lang="en-US" sz="2800" dirty="0">
              <a:solidFill>
                <a:srgbClr val="00B050"/>
              </a:solidFill>
            </a:endParaRPr>
          </a:p>
          <a:p>
            <a:pPr marL="857250" lvl="1" indent="-457200"/>
            <a:r>
              <a:rPr lang="en-US" sz="2800" i="1" u="sng" dirty="0"/>
              <a:t>Guile</a:t>
            </a:r>
            <a:r>
              <a:rPr lang="en-US" sz="2800" dirty="0"/>
              <a:t> – The enemy tried to persuade </a:t>
            </a:r>
            <a:r>
              <a:rPr lang="en-US" sz="2800" dirty="0" smtClean="0"/>
              <a:t>Nehemiah </a:t>
            </a:r>
            <a:r>
              <a:rPr lang="en-US" sz="2800" dirty="0"/>
              <a:t>to “come down off the Wall</a:t>
            </a:r>
            <a:r>
              <a:rPr lang="en-US" sz="2800" dirty="0" smtClean="0"/>
              <a:t>”</a:t>
            </a:r>
          </a:p>
          <a:p>
            <a:pPr marL="857250" lvl="1" indent="-457200"/>
            <a:r>
              <a:rPr lang="en-US" sz="2800" dirty="0" smtClean="0"/>
              <a:t>To have a conference </a:t>
            </a:r>
            <a:endParaRPr lang="en-US" sz="2800" dirty="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1832029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1719070"/>
            <a:ext cx="8407893" cy="4986529"/>
          </a:xfrm>
        </p:spPr>
        <p:txBody>
          <a:bodyPr>
            <a:noAutofit/>
          </a:bodyPr>
          <a:lstStyle/>
          <a:p>
            <a:r>
              <a:rPr lang="en-US" sz="2600" dirty="0" smtClean="0">
                <a:solidFill>
                  <a:srgbClr val="0070C0"/>
                </a:solidFill>
              </a:rPr>
              <a:t>(</a:t>
            </a:r>
            <a:r>
              <a:rPr lang="en-US" sz="2600" dirty="0" err="1">
                <a:solidFill>
                  <a:srgbClr val="0070C0"/>
                </a:solidFill>
              </a:rPr>
              <a:t>Neh</a:t>
            </a:r>
            <a:r>
              <a:rPr lang="en-US" sz="2600" dirty="0">
                <a:solidFill>
                  <a:srgbClr val="0070C0"/>
                </a:solidFill>
              </a:rPr>
              <a:t> 6:3)  And I sent messengers unto them, saying, I </a:t>
            </a:r>
            <a:r>
              <a:rPr lang="en-US" sz="2600" i="1" dirty="0">
                <a:solidFill>
                  <a:srgbClr val="0070C0"/>
                </a:solidFill>
              </a:rPr>
              <a:t>am</a:t>
            </a:r>
            <a:r>
              <a:rPr lang="en-US" sz="2600" dirty="0">
                <a:solidFill>
                  <a:srgbClr val="0070C0"/>
                </a:solidFill>
              </a:rPr>
              <a:t> doing a great work, so that I cannot come down: why should the work cease, whilst I leave it, and come down to you?</a:t>
            </a:r>
          </a:p>
          <a:p>
            <a:r>
              <a:rPr lang="en-US" sz="2600" dirty="0">
                <a:solidFill>
                  <a:srgbClr val="0070C0"/>
                </a:solidFill>
              </a:rPr>
              <a:t>(</a:t>
            </a:r>
            <a:r>
              <a:rPr lang="en-US" sz="2600" dirty="0" err="1">
                <a:solidFill>
                  <a:srgbClr val="0070C0"/>
                </a:solidFill>
              </a:rPr>
              <a:t>Neh</a:t>
            </a:r>
            <a:r>
              <a:rPr lang="en-US" sz="2600" dirty="0">
                <a:solidFill>
                  <a:srgbClr val="0070C0"/>
                </a:solidFill>
              </a:rPr>
              <a:t> 6:4)  Yet they sent unto me four times after this sort; and I answered them after the same manner.</a:t>
            </a:r>
          </a:p>
          <a:p>
            <a:r>
              <a:rPr lang="en-US" sz="2600" dirty="0">
                <a:solidFill>
                  <a:srgbClr val="0070C0"/>
                </a:solidFill>
              </a:rPr>
              <a:t>(</a:t>
            </a:r>
            <a:r>
              <a:rPr lang="en-US" sz="2600" dirty="0" err="1">
                <a:solidFill>
                  <a:srgbClr val="0070C0"/>
                </a:solidFill>
              </a:rPr>
              <a:t>Neh</a:t>
            </a:r>
            <a:r>
              <a:rPr lang="en-US" sz="2600" dirty="0">
                <a:solidFill>
                  <a:srgbClr val="0070C0"/>
                </a:solidFill>
              </a:rPr>
              <a:t> 6:6)  Wherein was written, It is reported among the heathen, and </a:t>
            </a:r>
            <a:r>
              <a:rPr lang="en-US" sz="2600" dirty="0" err="1">
                <a:solidFill>
                  <a:srgbClr val="0070C0"/>
                </a:solidFill>
              </a:rPr>
              <a:t>Gashmu</a:t>
            </a:r>
            <a:r>
              <a:rPr lang="en-US" sz="2600" dirty="0">
                <a:solidFill>
                  <a:srgbClr val="0070C0"/>
                </a:solidFill>
              </a:rPr>
              <a:t> </a:t>
            </a:r>
            <a:r>
              <a:rPr lang="en-US" sz="2600" dirty="0" err="1">
                <a:solidFill>
                  <a:srgbClr val="0070C0"/>
                </a:solidFill>
              </a:rPr>
              <a:t>saith</a:t>
            </a:r>
            <a:r>
              <a:rPr lang="en-US" sz="2600" dirty="0">
                <a:solidFill>
                  <a:srgbClr val="0070C0"/>
                </a:solidFill>
              </a:rPr>
              <a:t> it, that thou and the Jews think to rebel: for which cause thou </a:t>
            </a:r>
            <a:r>
              <a:rPr lang="en-US" sz="2600" dirty="0" err="1">
                <a:solidFill>
                  <a:srgbClr val="0070C0"/>
                </a:solidFill>
              </a:rPr>
              <a:t>buildest</a:t>
            </a:r>
            <a:r>
              <a:rPr lang="en-US" sz="2600" dirty="0">
                <a:solidFill>
                  <a:srgbClr val="0070C0"/>
                </a:solidFill>
              </a:rPr>
              <a:t> the wall, that thou </a:t>
            </a:r>
            <a:r>
              <a:rPr lang="en-US" sz="2600" dirty="0" err="1">
                <a:solidFill>
                  <a:srgbClr val="0070C0"/>
                </a:solidFill>
              </a:rPr>
              <a:t>mayest</a:t>
            </a:r>
            <a:r>
              <a:rPr lang="en-US" sz="2600" dirty="0">
                <a:solidFill>
                  <a:srgbClr val="0070C0"/>
                </a:solidFill>
              </a:rPr>
              <a:t> be their king, according to these words.</a:t>
            </a:r>
            <a:endParaRPr lang="en-US" sz="2600" dirty="0" smtClean="0">
              <a:solidFill>
                <a:srgbClr val="0070C0"/>
              </a:solidFill>
            </a:endParaRPr>
          </a:p>
          <a:p>
            <a:pPr marL="857250" lvl="1" indent="-457200">
              <a:buAutoNum type="arabicPeriod" startAt="2"/>
            </a:pPr>
            <a:endParaRPr lang="en-US" dirty="0" smtClean="0"/>
          </a:p>
          <a:p>
            <a:pPr marL="857250" lvl="1" indent="-457200"/>
            <a:endParaRPr lang="en-US" dirty="0" smtClean="0"/>
          </a:p>
          <a:p>
            <a:pPr marL="857250" lvl="1" indent="-4572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  The </a:t>
            </a:r>
            <a:r>
              <a:rPr lang="en-US" sz="4800" dirty="0"/>
              <a:t>Work of </a:t>
            </a:r>
            <a:r>
              <a:rPr lang="en-US" sz="4800" dirty="0" smtClean="0"/>
              <a:t>Construction </a:t>
            </a:r>
            <a:endParaRPr lang="en-US" sz="4800" dirty="0"/>
          </a:p>
        </p:txBody>
      </p:sp>
    </p:spTree>
    <p:extLst>
      <p:ext uri="{BB962C8B-B14F-4D97-AF65-F5344CB8AC3E}">
        <p14:creationId xmlns:p14="http://schemas.microsoft.com/office/powerpoint/2010/main" xmlns="" val="30284092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smtClean="0">
                <a:solidFill>
                  <a:srgbClr val="00B050"/>
                </a:solidFill>
              </a:rPr>
              <a:t>“A Revival is only as strong as the work it accomplishes in the hearts of men and women…we can do all the </a:t>
            </a:r>
            <a:r>
              <a:rPr lang="en-US" sz="2800" dirty="0" err="1" smtClean="0">
                <a:solidFill>
                  <a:srgbClr val="00B050"/>
                </a:solidFill>
              </a:rPr>
              <a:t>bulding</a:t>
            </a:r>
            <a:r>
              <a:rPr lang="en-US" sz="2800" dirty="0" smtClean="0">
                <a:solidFill>
                  <a:srgbClr val="00B050"/>
                </a:solidFill>
              </a:rPr>
              <a:t> we want but if the heart is not right, then nothing will last”</a:t>
            </a:r>
          </a:p>
          <a:p>
            <a:r>
              <a:rPr lang="en-US" sz="2800" dirty="0" smtClean="0"/>
              <a:t>So Nehemiah joined forced with the high priest Ezra the priest </a:t>
            </a:r>
          </a:p>
          <a:p>
            <a:pPr marL="457200" indent="-457200">
              <a:buFont typeface="+mj-lt"/>
              <a:buAutoNum type="alphaUcPeriod"/>
            </a:pPr>
            <a:r>
              <a:rPr lang="en-US" sz="2800" b="1" u="sng" dirty="0" smtClean="0"/>
              <a:t>The Beloved Congregation (Ch.7)</a:t>
            </a:r>
          </a:p>
          <a:p>
            <a:pPr marL="857250" lvl="1" indent="-457200"/>
            <a:r>
              <a:rPr lang="en-US" sz="2800" dirty="0" smtClean="0"/>
              <a:t>God list the people that did the work of consecration in Israel</a:t>
            </a:r>
          </a:p>
          <a:p>
            <a:pPr marL="0" indent="0">
              <a:buNone/>
            </a:pPr>
            <a:endParaRPr lang="en-US" dirty="0" smtClean="0"/>
          </a:p>
          <a:p>
            <a:pPr marL="857250" lvl="1" indent="-457200">
              <a:buAutoNum type="arabicPeriod" startAt="2"/>
            </a:pPr>
            <a:endParaRPr lang="en-US" dirty="0" smtClean="0"/>
          </a:p>
          <a:p>
            <a:pPr marL="857250" lvl="1" indent="-457200"/>
            <a:endParaRPr lang="en-US" dirty="0" smtClean="0"/>
          </a:p>
          <a:p>
            <a:pPr marL="857250" lvl="1" indent="-4572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II.  The </a:t>
            </a:r>
            <a:r>
              <a:rPr lang="en-US" sz="4800" dirty="0"/>
              <a:t>Work of </a:t>
            </a:r>
            <a:r>
              <a:rPr lang="en-US" sz="4800" dirty="0" smtClean="0"/>
              <a:t>Consecration </a:t>
            </a:r>
            <a:endParaRPr lang="en-US" sz="4800" dirty="0"/>
          </a:p>
        </p:txBody>
      </p:sp>
    </p:spTree>
    <p:extLst>
      <p:ext uri="{BB962C8B-B14F-4D97-AF65-F5344CB8AC3E}">
        <p14:creationId xmlns:p14="http://schemas.microsoft.com/office/powerpoint/2010/main" xmlns="" val="7474271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514350" indent="-514350">
              <a:buAutoNum type="alphaUcPeriod" startAt="2"/>
            </a:pPr>
            <a:r>
              <a:rPr lang="en-US" sz="2800" b="1" u="sng" dirty="0" smtClean="0"/>
              <a:t>The </a:t>
            </a:r>
            <a:r>
              <a:rPr lang="en-US" sz="2800" b="1" u="sng" dirty="0"/>
              <a:t>Bible Conference (Ch.8</a:t>
            </a:r>
            <a:r>
              <a:rPr lang="en-US" sz="2800" b="1" u="sng" dirty="0" smtClean="0"/>
              <a:t>)</a:t>
            </a:r>
            <a:endParaRPr lang="en-US" sz="2800" b="1" u="sng" dirty="0"/>
          </a:p>
          <a:p>
            <a:pPr marL="857250" lvl="1" indent="-457200"/>
            <a:r>
              <a:rPr lang="en-US" sz="2800" dirty="0"/>
              <a:t>An emphasis was </a:t>
            </a:r>
            <a:r>
              <a:rPr lang="en-US" sz="2800" dirty="0" smtClean="0"/>
              <a:t>placed </a:t>
            </a:r>
            <a:r>
              <a:rPr lang="en-US" sz="2800" dirty="0"/>
              <a:t>on the public reading of the Word of God </a:t>
            </a:r>
          </a:p>
          <a:p>
            <a:pPr marL="857250" lvl="1" indent="-457200"/>
            <a:r>
              <a:rPr lang="en-US" sz="2800" dirty="0" smtClean="0">
                <a:solidFill>
                  <a:srgbClr val="00B050"/>
                </a:solidFill>
              </a:rPr>
              <a:t>“Revival is usually an emotional time…hearts stirred, consciences are ripped open, sins are confessed, tears are shed, joy fills the heart, wrongs are righted…but </a:t>
            </a:r>
            <a:r>
              <a:rPr lang="en-US" sz="2800" dirty="0" err="1" smtClean="0">
                <a:solidFill>
                  <a:srgbClr val="00B050"/>
                </a:solidFill>
              </a:rPr>
              <a:t>emolitioism</a:t>
            </a:r>
            <a:r>
              <a:rPr lang="en-US" sz="2800" dirty="0" smtClean="0">
                <a:solidFill>
                  <a:srgbClr val="00B050"/>
                </a:solidFill>
              </a:rPr>
              <a:t> </a:t>
            </a:r>
            <a:r>
              <a:rPr lang="en-US" sz="2800" dirty="0" smtClean="0">
                <a:solidFill>
                  <a:srgbClr val="00B050"/>
                </a:solidFill>
              </a:rPr>
              <a:t>is no solid basis for a continuing </a:t>
            </a:r>
            <a:r>
              <a:rPr lang="en-US" sz="2800" dirty="0" smtClean="0">
                <a:solidFill>
                  <a:srgbClr val="00B050"/>
                </a:solidFill>
              </a:rPr>
              <a:t>work” </a:t>
            </a:r>
            <a:endParaRPr lang="en-US" sz="2800" dirty="0" smtClean="0">
              <a:solidFill>
                <a:srgbClr val="00B050"/>
              </a:solidFill>
            </a:endParaRPr>
          </a:p>
          <a:p>
            <a:pPr marL="857250" lvl="1" indent="-457200"/>
            <a:r>
              <a:rPr lang="en-US" sz="2800" dirty="0" smtClean="0"/>
              <a:t>It must be based on the word of God </a:t>
            </a:r>
            <a:endParaRPr lang="en-US" sz="2800" dirty="0"/>
          </a:p>
        </p:txBody>
      </p:sp>
      <p:sp>
        <p:nvSpPr>
          <p:cNvPr id="2" name="Title 1"/>
          <p:cNvSpPr>
            <a:spLocks noGrp="1"/>
          </p:cNvSpPr>
          <p:nvPr>
            <p:ph type="title"/>
          </p:nvPr>
        </p:nvSpPr>
        <p:spPr/>
        <p:txBody>
          <a:bodyPr>
            <a:normAutofit fontScale="90000"/>
          </a:bodyPr>
          <a:lstStyle/>
          <a:p>
            <a:r>
              <a:rPr lang="en-US" sz="4800" dirty="0" smtClean="0"/>
              <a:t>II.  The </a:t>
            </a:r>
            <a:r>
              <a:rPr lang="en-US" sz="4800" dirty="0"/>
              <a:t>Work of </a:t>
            </a:r>
            <a:r>
              <a:rPr lang="en-US" sz="4800" dirty="0" smtClean="0"/>
              <a:t>Consecration </a:t>
            </a:r>
            <a:endParaRPr lang="en-US" sz="4800" dirty="0"/>
          </a:p>
        </p:txBody>
      </p:sp>
    </p:spTree>
    <p:extLst>
      <p:ext uri="{BB962C8B-B14F-4D97-AF65-F5344CB8AC3E}">
        <p14:creationId xmlns:p14="http://schemas.microsoft.com/office/powerpoint/2010/main" xmlns="" val="1818978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857250" lvl="1" indent="-457200"/>
            <a:r>
              <a:rPr lang="en-US" sz="2800" dirty="0" smtClean="0"/>
              <a:t>So Nehemiah brings the Bible teacher</a:t>
            </a:r>
          </a:p>
          <a:p>
            <a:pPr marL="857250" lvl="1" indent="-457200"/>
            <a:r>
              <a:rPr lang="en-US" sz="2800" dirty="0" smtClean="0"/>
              <a:t>So </a:t>
            </a:r>
            <a:r>
              <a:rPr lang="en-US" sz="2800" dirty="0"/>
              <a:t>Ezra </a:t>
            </a:r>
            <a:r>
              <a:rPr lang="en-US" sz="2800" dirty="0">
                <a:solidFill>
                  <a:srgbClr val="0070C0"/>
                </a:solidFill>
              </a:rPr>
              <a:t>“opened the book in the sight of all the people” (v.5)..”So they </a:t>
            </a:r>
            <a:r>
              <a:rPr lang="en-US" sz="2800" dirty="0" smtClean="0">
                <a:solidFill>
                  <a:srgbClr val="0070C0"/>
                </a:solidFill>
              </a:rPr>
              <a:t>read in </a:t>
            </a:r>
            <a:r>
              <a:rPr lang="en-US" sz="2800" dirty="0">
                <a:solidFill>
                  <a:srgbClr val="0070C0"/>
                </a:solidFill>
              </a:rPr>
              <a:t>the book in the law of God distinctly…and caused them to understand the reading” (v.8</a:t>
            </a:r>
            <a:r>
              <a:rPr lang="en-US" sz="2800" dirty="0" smtClean="0">
                <a:solidFill>
                  <a:srgbClr val="0070C0"/>
                </a:solidFill>
              </a:rPr>
              <a:t>)</a:t>
            </a:r>
          </a:p>
          <a:p>
            <a:pPr marL="514350" indent="-514350">
              <a:buAutoNum type="alphaUcPeriod" startAt="3"/>
            </a:pPr>
            <a:r>
              <a:rPr lang="en-US" sz="2800" b="1" u="sng" dirty="0" smtClean="0"/>
              <a:t>The Bitter Confession (Ch.9-10)</a:t>
            </a:r>
          </a:p>
          <a:p>
            <a:pPr marL="914400" lvl="1" indent="-514350"/>
            <a:r>
              <a:rPr lang="en-US" sz="2800" dirty="0" smtClean="0"/>
              <a:t>The people were under the deep conviction of the Holy Spirit brought about by the reading of the Word of God </a:t>
            </a:r>
          </a:p>
          <a:p>
            <a:pPr marL="914400" lvl="1" indent="-514350"/>
            <a:endParaRPr lang="en-US" sz="2200" dirty="0" smtClean="0"/>
          </a:p>
          <a:p>
            <a:pPr marL="914400" lvl="1" indent="-514350"/>
            <a:endParaRPr lang="en-US" sz="2200" dirty="0" smtClean="0"/>
          </a:p>
          <a:p>
            <a:pPr marL="857250" lvl="1" indent="-457200"/>
            <a:endParaRPr lang="en-US" sz="2600" dirty="0"/>
          </a:p>
          <a:p>
            <a:pPr marL="857250" lvl="1" indent="-457200"/>
            <a:endParaRPr lang="en-US" dirty="0" smtClean="0"/>
          </a:p>
          <a:p>
            <a:pPr marL="857250" lvl="1" indent="-4572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II.  The </a:t>
            </a:r>
            <a:r>
              <a:rPr lang="en-US" sz="4800" dirty="0"/>
              <a:t>Work of </a:t>
            </a:r>
            <a:r>
              <a:rPr lang="en-US" sz="4800" dirty="0" smtClean="0"/>
              <a:t>Consecration </a:t>
            </a:r>
            <a:endParaRPr lang="en-US" sz="4800" dirty="0"/>
          </a:p>
        </p:txBody>
      </p:sp>
    </p:spTree>
    <p:extLst>
      <p:ext uri="{BB962C8B-B14F-4D97-AF65-F5344CB8AC3E}">
        <p14:creationId xmlns:p14="http://schemas.microsoft.com/office/powerpoint/2010/main" xmlns="" val="39736125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914400" lvl="1" indent="-514350"/>
            <a:r>
              <a:rPr lang="en-US" sz="2800" dirty="0" smtClean="0"/>
              <a:t>They humbled themselves before God as the God of </a:t>
            </a:r>
            <a:r>
              <a:rPr lang="en-US" sz="2800" dirty="0" smtClean="0"/>
              <a:t>all Creation</a:t>
            </a:r>
            <a:endParaRPr lang="en-US" sz="2800" dirty="0" smtClean="0"/>
          </a:p>
          <a:p>
            <a:pPr marL="914400" lvl="1" indent="-514350"/>
            <a:r>
              <a:rPr lang="en-US" sz="2800" dirty="0" smtClean="0"/>
              <a:t>They confessed for their fathers and for all the generations of Israel </a:t>
            </a:r>
          </a:p>
          <a:p>
            <a:pPr marL="914400" lvl="1" indent="-514350"/>
            <a:r>
              <a:rPr lang="en-US" sz="2800" dirty="0">
                <a:solidFill>
                  <a:srgbClr val="0070C0"/>
                </a:solidFill>
              </a:rPr>
              <a:t>(</a:t>
            </a:r>
            <a:r>
              <a:rPr lang="en-US" sz="2800" dirty="0" err="1">
                <a:solidFill>
                  <a:srgbClr val="0070C0"/>
                </a:solidFill>
              </a:rPr>
              <a:t>Neh</a:t>
            </a:r>
            <a:r>
              <a:rPr lang="en-US" sz="2800" dirty="0">
                <a:solidFill>
                  <a:srgbClr val="0070C0"/>
                </a:solidFill>
              </a:rPr>
              <a:t> 9:34)  Neither have our kings, our princes, our priests, nor our fathers, kept thy law, nor hearkened unto thy commandments and thy testimonies, wherewith thou didst testify against them</a:t>
            </a:r>
            <a:r>
              <a:rPr lang="en-US" sz="2800" dirty="0" smtClean="0">
                <a:solidFill>
                  <a:srgbClr val="0070C0"/>
                </a:solidFill>
              </a:rPr>
              <a:t>.</a:t>
            </a:r>
          </a:p>
        </p:txBody>
      </p:sp>
      <p:sp>
        <p:nvSpPr>
          <p:cNvPr id="2" name="Title 1"/>
          <p:cNvSpPr>
            <a:spLocks noGrp="1"/>
          </p:cNvSpPr>
          <p:nvPr>
            <p:ph type="title"/>
          </p:nvPr>
        </p:nvSpPr>
        <p:spPr/>
        <p:txBody>
          <a:bodyPr>
            <a:normAutofit fontScale="90000"/>
          </a:bodyPr>
          <a:lstStyle/>
          <a:p>
            <a:r>
              <a:rPr lang="en-US" sz="4800" dirty="0" smtClean="0"/>
              <a:t>II.  The </a:t>
            </a:r>
            <a:r>
              <a:rPr lang="en-US" sz="4800" dirty="0"/>
              <a:t>Work of </a:t>
            </a:r>
            <a:r>
              <a:rPr lang="en-US" sz="4800" dirty="0" smtClean="0"/>
              <a:t>Consecration </a:t>
            </a:r>
            <a:endParaRPr lang="en-US" sz="4800" dirty="0"/>
          </a:p>
        </p:txBody>
      </p:sp>
    </p:spTree>
    <p:extLst>
      <p:ext uri="{BB962C8B-B14F-4D97-AF65-F5344CB8AC3E}">
        <p14:creationId xmlns:p14="http://schemas.microsoft.com/office/powerpoint/2010/main" xmlns="" val="8333529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914400" lvl="1" indent="-514350"/>
            <a:r>
              <a:rPr lang="en-US" sz="2800" dirty="0" smtClean="0"/>
              <a:t>The confession ended with a plea and a pledge in verses 37 and 38, </a:t>
            </a:r>
            <a:r>
              <a:rPr lang="en-US" sz="2800" dirty="0" smtClean="0">
                <a:solidFill>
                  <a:srgbClr val="0070C0"/>
                </a:solidFill>
              </a:rPr>
              <a:t>“We are in great distress…And because of all this we make a sure covenant”</a:t>
            </a:r>
          </a:p>
          <a:p>
            <a:pPr marL="914400" lvl="1" indent="-514350"/>
            <a:r>
              <a:rPr lang="en-US" sz="2800" dirty="0" smtClean="0"/>
              <a:t>They signed it and Nehemiah listed all their names in Ch.10</a:t>
            </a:r>
          </a:p>
          <a:p>
            <a:pPr marL="914400" lvl="1" indent="-514350"/>
            <a:r>
              <a:rPr lang="en-US" sz="2800" dirty="0" smtClean="0">
                <a:solidFill>
                  <a:srgbClr val="00B050"/>
                </a:solidFill>
              </a:rPr>
              <a:t>“God’s had spoken…men had come under conviction</a:t>
            </a:r>
            <a:r>
              <a:rPr lang="en-US" sz="2800" dirty="0" smtClean="0">
                <a:solidFill>
                  <a:srgbClr val="00B050"/>
                </a:solidFill>
              </a:rPr>
              <a:t>… (then) they </a:t>
            </a:r>
            <a:r>
              <a:rPr lang="en-US" sz="2800" dirty="0" smtClean="0">
                <a:solidFill>
                  <a:srgbClr val="00B050"/>
                </a:solidFill>
              </a:rPr>
              <a:t>pledged they would order their lives according to the demands and dictates of God’s word – That is revival”</a:t>
            </a:r>
          </a:p>
          <a:p>
            <a:pPr marL="914400" lvl="1" indent="-514350"/>
            <a:endParaRPr lang="en-US" sz="2200" dirty="0" smtClean="0"/>
          </a:p>
          <a:p>
            <a:pPr marL="857250" lvl="1" indent="-457200"/>
            <a:endParaRPr lang="en-US" sz="2600" dirty="0"/>
          </a:p>
          <a:p>
            <a:pPr marL="857250" lvl="1" indent="-457200"/>
            <a:endParaRPr lang="en-US" dirty="0" smtClean="0"/>
          </a:p>
          <a:p>
            <a:pPr marL="857250" lvl="1" indent="-4572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II.  The </a:t>
            </a:r>
            <a:r>
              <a:rPr lang="en-US" sz="4800" dirty="0"/>
              <a:t>Work of </a:t>
            </a:r>
            <a:r>
              <a:rPr lang="en-US" sz="4800" dirty="0" smtClean="0"/>
              <a:t>Consecration </a:t>
            </a:r>
            <a:endParaRPr lang="en-US" sz="4800" dirty="0"/>
          </a:p>
        </p:txBody>
      </p:sp>
    </p:spTree>
    <p:extLst>
      <p:ext uri="{BB962C8B-B14F-4D97-AF65-F5344CB8AC3E}">
        <p14:creationId xmlns:p14="http://schemas.microsoft.com/office/powerpoint/2010/main" xmlns="" val="2189671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999" y="1600200"/>
            <a:ext cx="8407893" cy="4526279"/>
          </a:xfrm>
        </p:spPr>
        <p:txBody>
          <a:bodyPr>
            <a:noAutofit/>
          </a:bodyPr>
          <a:lstStyle/>
          <a:p>
            <a:pPr marL="457200" indent="-457200">
              <a:buAutoNum type="alphaUcPeriod"/>
            </a:pPr>
            <a:r>
              <a:rPr lang="en-US" sz="2800" b="1" u="sng" dirty="0" smtClean="0"/>
              <a:t>How it Was Commenced (Ch.11-12)</a:t>
            </a:r>
          </a:p>
          <a:p>
            <a:pPr lvl="1" indent="-342900"/>
            <a:r>
              <a:rPr lang="en-US" sz="2800" dirty="0" smtClean="0"/>
              <a:t>The 1</a:t>
            </a:r>
            <a:r>
              <a:rPr lang="en-US" sz="2800" baseline="30000" dirty="0" smtClean="0"/>
              <a:t>st</a:t>
            </a:r>
            <a:r>
              <a:rPr lang="en-US" sz="2800" dirty="0" smtClean="0"/>
              <a:t> thing he did was populate the newly built city</a:t>
            </a:r>
          </a:p>
          <a:p>
            <a:pPr lvl="1" indent="-342900"/>
            <a:r>
              <a:rPr lang="en-US" sz="2800" dirty="0" smtClean="0"/>
              <a:t>A census was taken and 1 out of every 10 were to live in Jerusalem</a:t>
            </a:r>
          </a:p>
          <a:p>
            <a:pPr lvl="1" indent="-342900"/>
            <a:r>
              <a:rPr lang="en-US" sz="2800" dirty="0">
                <a:solidFill>
                  <a:srgbClr val="0070C0"/>
                </a:solidFill>
              </a:rPr>
              <a:t>(</a:t>
            </a:r>
            <a:r>
              <a:rPr lang="en-US" sz="2800" dirty="0" err="1">
                <a:solidFill>
                  <a:srgbClr val="0070C0"/>
                </a:solidFill>
              </a:rPr>
              <a:t>Neh</a:t>
            </a:r>
            <a:r>
              <a:rPr lang="en-US" sz="2800" dirty="0">
                <a:solidFill>
                  <a:srgbClr val="0070C0"/>
                </a:solidFill>
              </a:rPr>
              <a:t> 11:2)  And the people blessed all the men, that willingly offered themselves to dwell at Jerusalem</a:t>
            </a:r>
            <a:r>
              <a:rPr lang="en-US" sz="2800" dirty="0" smtClean="0">
                <a:solidFill>
                  <a:srgbClr val="0070C0"/>
                </a:solidFill>
              </a:rPr>
              <a:t>.</a:t>
            </a:r>
          </a:p>
          <a:p>
            <a:pPr lvl="1" indent="-342900"/>
            <a:r>
              <a:rPr lang="en-US" sz="2800" dirty="0" smtClean="0">
                <a:solidFill>
                  <a:srgbClr val="00B050"/>
                </a:solidFill>
              </a:rPr>
              <a:t>“One of the 1</a:t>
            </a:r>
            <a:r>
              <a:rPr lang="en-US" sz="2800" baseline="30000" dirty="0" smtClean="0">
                <a:solidFill>
                  <a:srgbClr val="00B050"/>
                </a:solidFill>
              </a:rPr>
              <a:t>st</a:t>
            </a:r>
            <a:r>
              <a:rPr lang="en-US" sz="2800" dirty="0" smtClean="0">
                <a:solidFill>
                  <a:srgbClr val="00B050"/>
                </a:solidFill>
              </a:rPr>
              <a:t> evidences of a true work of the Holy Spirit in a person’s life is sacrifice of material advantage, and unselfishness”</a:t>
            </a:r>
          </a:p>
        </p:txBody>
      </p:sp>
      <p:sp>
        <p:nvSpPr>
          <p:cNvPr id="2" name="Title 1"/>
          <p:cNvSpPr>
            <a:spLocks noGrp="1"/>
          </p:cNvSpPr>
          <p:nvPr>
            <p:ph type="title"/>
          </p:nvPr>
        </p:nvSpPr>
        <p:spPr/>
        <p:txBody>
          <a:bodyPr>
            <a:normAutofit fontScale="90000"/>
          </a:bodyPr>
          <a:lstStyle/>
          <a:p>
            <a:r>
              <a:rPr lang="en-US" sz="4800" dirty="0" smtClean="0"/>
              <a:t>III.  The </a:t>
            </a:r>
            <a:r>
              <a:rPr lang="en-US" sz="4800" dirty="0"/>
              <a:t>Work of </a:t>
            </a:r>
            <a:r>
              <a:rPr lang="en-US" sz="4800" dirty="0" smtClean="0"/>
              <a:t>Consolidation </a:t>
            </a:r>
            <a:endParaRPr lang="en-US" sz="4800" dirty="0"/>
          </a:p>
        </p:txBody>
      </p:sp>
    </p:spTree>
    <p:extLst>
      <p:ext uri="{BB962C8B-B14F-4D97-AF65-F5344CB8AC3E}">
        <p14:creationId xmlns:p14="http://schemas.microsoft.com/office/powerpoint/2010/main" xmlns="" val="3719928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1000" y="1524000"/>
            <a:ext cx="8407893" cy="4526279"/>
          </a:xfrm>
        </p:spPr>
        <p:txBody>
          <a:bodyPr>
            <a:noAutofit/>
          </a:bodyPr>
          <a:lstStyle/>
          <a:p>
            <a:pPr marL="457200" indent="-457200">
              <a:buAutoNum type="alphaUcPeriod" startAt="2"/>
            </a:pPr>
            <a:r>
              <a:rPr lang="en-US" sz="2800" b="1" u="sng" dirty="0" smtClean="0"/>
              <a:t>How it Was Completed (Ch.13)</a:t>
            </a:r>
          </a:p>
          <a:p>
            <a:pPr marL="857250" lvl="1" indent="-457200"/>
            <a:r>
              <a:rPr lang="en-US" sz="2800" dirty="0" smtClean="0"/>
              <a:t>The city walls were dedicated and the Temple was put back into good order </a:t>
            </a:r>
          </a:p>
          <a:p>
            <a:pPr marL="857250" lvl="1" indent="-457200"/>
            <a:r>
              <a:rPr lang="en-US" sz="2800" dirty="0" smtClean="0"/>
              <a:t>Nehemiah then turned his attention to the Godly order of the people </a:t>
            </a:r>
          </a:p>
          <a:p>
            <a:pPr marL="857250" lvl="1" indent="-457200"/>
            <a:r>
              <a:rPr lang="en-US" sz="2800" dirty="0"/>
              <a:t>He discovered the sanctuary was being defiled by the high priest </a:t>
            </a:r>
            <a:r>
              <a:rPr lang="en-US" sz="2800" dirty="0" err="1"/>
              <a:t>Eliashib</a:t>
            </a:r>
            <a:r>
              <a:rPr lang="en-US" sz="2800" dirty="0"/>
              <a:t> </a:t>
            </a:r>
          </a:p>
          <a:p>
            <a:pPr marL="868680" lvl="1" indent="-342900"/>
            <a:r>
              <a:rPr lang="en-US" sz="2800" dirty="0"/>
              <a:t>He </a:t>
            </a:r>
            <a:r>
              <a:rPr lang="en-US" sz="2800" dirty="0" smtClean="0"/>
              <a:t>had made </a:t>
            </a:r>
            <a:r>
              <a:rPr lang="en-US" sz="2800" dirty="0"/>
              <a:t>room in the temple for some of </a:t>
            </a:r>
            <a:r>
              <a:rPr lang="en-US" sz="2800" dirty="0" err="1"/>
              <a:t>Tobiah’s</a:t>
            </a:r>
            <a:r>
              <a:rPr lang="en-US" sz="2800" dirty="0"/>
              <a:t> stuff</a:t>
            </a:r>
          </a:p>
          <a:p>
            <a:pPr marL="982980" lvl="1" indent="-457200"/>
            <a:r>
              <a:rPr lang="en-US" sz="2800" dirty="0"/>
              <a:t>Nehemiah tossed the stuff out of the temple </a:t>
            </a:r>
          </a:p>
          <a:p>
            <a:pPr marL="857250" lvl="1" indent="-457200"/>
            <a:endParaRPr lang="en-US" dirty="0" smtClean="0"/>
          </a:p>
          <a:p>
            <a:pPr marL="857250" lvl="1" indent="-457200"/>
            <a:endParaRPr lang="en-US" dirty="0" smtClean="0"/>
          </a:p>
          <a:p>
            <a:pPr marL="857250" lvl="1" indent="-457200"/>
            <a:endParaRPr lang="en-US" sz="2400" dirty="0" smtClean="0"/>
          </a:p>
          <a:p>
            <a:pPr marL="857250" lvl="1" indent="-457200">
              <a:buAutoNum type="arabicPeriod" startAt="2"/>
            </a:pPr>
            <a:endParaRPr lang="en-US" dirty="0" smtClean="0"/>
          </a:p>
          <a:p>
            <a:pPr lvl="1" indent="-342900"/>
            <a:endParaRPr lang="en-US" dirty="0" smtClean="0"/>
          </a:p>
          <a:p>
            <a:pPr lvl="1" indent="-3429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III.  The </a:t>
            </a:r>
            <a:r>
              <a:rPr lang="en-US" sz="4800" dirty="0"/>
              <a:t>Work of </a:t>
            </a:r>
            <a:r>
              <a:rPr lang="en-US" sz="4800" dirty="0" smtClean="0"/>
              <a:t>Consolidation </a:t>
            </a:r>
            <a:endParaRPr lang="en-US" sz="4800" dirty="0"/>
          </a:p>
        </p:txBody>
      </p:sp>
    </p:spTree>
    <p:extLst>
      <p:ext uri="{BB962C8B-B14F-4D97-AF65-F5344CB8AC3E}">
        <p14:creationId xmlns:p14="http://schemas.microsoft.com/office/powerpoint/2010/main" xmlns="" val="1369878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200" dirty="0"/>
              <a:t>Egypt, Assyria, and Babylon passed away as world powers </a:t>
            </a:r>
            <a:endParaRPr lang="en-US" sz="3200" dirty="0" smtClean="0"/>
          </a:p>
          <a:p>
            <a:r>
              <a:rPr lang="en-US" sz="3200" dirty="0" smtClean="0"/>
              <a:t>Great men of heathen nations emerged</a:t>
            </a:r>
          </a:p>
          <a:p>
            <a:pPr lvl="1"/>
            <a:r>
              <a:rPr lang="en-US" sz="2800" dirty="0" smtClean="0"/>
              <a:t>Confucius, Buddha, Hesiod, Herodotus, Pericles, Plato</a:t>
            </a:r>
          </a:p>
          <a:p>
            <a:r>
              <a:rPr lang="en-US" sz="3200" dirty="0" smtClean="0"/>
              <a:t>Great men of Israel appeared</a:t>
            </a:r>
          </a:p>
          <a:p>
            <a:pPr lvl="1"/>
            <a:r>
              <a:rPr lang="en-US" sz="2800" dirty="0" smtClean="0"/>
              <a:t>Moses died, Joshua concurred Canaan, David reigned, Solomon came and went, Isaiah, Jeremiah, Ezekiel and Daniel preached </a:t>
            </a:r>
          </a:p>
          <a:p>
            <a:endParaRPr lang="en-US" dirty="0" smtClean="0"/>
          </a:p>
          <a:p>
            <a:pPr marL="457200" lvl="1"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The History Books</a:t>
            </a:r>
            <a:endParaRPr lang="en-US" dirty="0"/>
          </a:p>
        </p:txBody>
      </p:sp>
    </p:spTree>
    <p:extLst>
      <p:ext uri="{BB962C8B-B14F-4D97-AF65-F5344CB8AC3E}">
        <p14:creationId xmlns:p14="http://schemas.microsoft.com/office/powerpoint/2010/main" xmlns="" val="28254382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pPr marL="857250" lvl="1" indent="-457200"/>
            <a:r>
              <a:rPr lang="en-US" sz="2800" dirty="0" smtClean="0"/>
              <a:t>The high priest had permitted his grandson to marry the daughter of </a:t>
            </a:r>
            <a:r>
              <a:rPr lang="en-US" sz="2800" dirty="0" err="1" smtClean="0"/>
              <a:t>Sanballet</a:t>
            </a:r>
            <a:r>
              <a:rPr lang="en-US" sz="2800" dirty="0" smtClean="0"/>
              <a:t> the </a:t>
            </a:r>
            <a:r>
              <a:rPr lang="en-US" sz="2800" dirty="0" err="1" smtClean="0"/>
              <a:t>Horonite</a:t>
            </a:r>
            <a:r>
              <a:rPr lang="en-US" sz="2800" dirty="0" smtClean="0"/>
              <a:t> in direct defiance of God’s Word </a:t>
            </a:r>
          </a:p>
          <a:p>
            <a:pPr marL="857250" lvl="1" indent="-457200"/>
            <a:r>
              <a:rPr lang="en-US" sz="2800" dirty="0" smtClean="0"/>
              <a:t>Nehemiah chased him off the property</a:t>
            </a:r>
          </a:p>
          <a:p>
            <a:pPr marL="857250" lvl="1" indent="-457200"/>
            <a:r>
              <a:rPr lang="en-US" sz="2800" dirty="0" smtClean="0"/>
              <a:t>The Jews had been desecrating the Sabbath </a:t>
            </a:r>
          </a:p>
          <a:p>
            <a:pPr marL="857250" lvl="1" indent="-457200"/>
            <a:r>
              <a:rPr lang="en-US" sz="2800" dirty="0" smtClean="0"/>
              <a:t>They had began marrying the ungodly again</a:t>
            </a:r>
          </a:p>
          <a:p>
            <a:pPr marL="857250" lvl="1" indent="-457200"/>
            <a:r>
              <a:rPr lang="en-US" sz="2800" dirty="0" smtClean="0"/>
              <a:t>So he finished by the book by protecting the house of God and by purifying the house of God </a:t>
            </a:r>
          </a:p>
          <a:p>
            <a:pPr marL="857250" lvl="1" indent="-457200"/>
            <a:endParaRPr lang="en-US" dirty="0" smtClean="0"/>
          </a:p>
          <a:p>
            <a:pPr marL="857250" lvl="1" indent="-457200"/>
            <a:endParaRPr lang="en-US" sz="2400" dirty="0" smtClean="0"/>
          </a:p>
          <a:p>
            <a:pPr marL="857250" lvl="1" indent="-457200">
              <a:buAutoNum type="arabicPeriod" startAt="2"/>
            </a:pPr>
            <a:endParaRPr lang="en-US" dirty="0" smtClean="0"/>
          </a:p>
          <a:p>
            <a:pPr lvl="1" indent="-342900"/>
            <a:endParaRPr lang="en-US" dirty="0" smtClean="0"/>
          </a:p>
          <a:p>
            <a:pPr lvl="1" indent="-342900"/>
            <a:endParaRPr lang="en-US" dirty="0" smtClean="0"/>
          </a:p>
          <a:p>
            <a:pPr marL="857250" lvl="1" indent="-457200"/>
            <a:endParaRPr lang="en-US" dirty="0" smtClean="0"/>
          </a:p>
        </p:txBody>
      </p:sp>
      <p:sp>
        <p:nvSpPr>
          <p:cNvPr id="2" name="Title 1"/>
          <p:cNvSpPr>
            <a:spLocks noGrp="1"/>
          </p:cNvSpPr>
          <p:nvPr>
            <p:ph type="title"/>
          </p:nvPr>
        </p:nvSpPr>
        <p:spPr/>
        <p:txBody>
          <a:bodyPr>
            <a:normAutofit fontScale="90000"/>
          </a:bodyPr>
          <a:lstStyle/>
          <a:p>
            <a:r>
              <a:rPr lang="en-US" sz="4800" dirty="0" smtClean="0"/>
              <a:t>III.  The </a:t>
            </a:r>
            <a:r>
              <a:rPr lang="en-US" sz="4800" dirty="0"/>
              <a:t>Work of </a:t>
            </a:r>
            <a:r>
              <a:rPr lang="en-US" sz="4800" dirty="0" smtClean="0"/>
              <a:t>Consolidation </a:t>
            </a:r>
            <a:endParaRPr lang="en-US" sz="4800" dirty="0"/>
          </a:p>
        </p:txBody>
      </p:sp>
    </p:spTree>
    <p:extLst>
      <p:ext uri="{BB962C8B-B14F-4D97-AF65-F5344CB8AC3E}">
        <p14:creationId xmlns:p14="http://schemas.microsoft.com/office/powerpoint/2010/main" xmlns="" val="18778539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a:normAutofit fontScale="47500" lnSpcReduction="20000"/>
          </a:bodyPr>
          <a:lstStyle/>
          <a:p>
            <a:r>
              <a:rPr lang="en-US" sz="5900" dirty="0" smtClean="0"/>
              <a:t>One key to revival in our lives </a:t>
            </a:r>
          </a:p>
          <a:p>
            <a:r>
              <a:rPr lang="en-US" sz="5900" dirty="0" smtClean="0"/>
              <a:t>When the enemy urged him to stop what he was doing </a:t>
            </a:r>
          </a:p>
          <a:p>
            <a:r>
              <a:rPr lang="en-US" sz="5900" dirty="0" smtClean="0"/>
              <a:t>The devil is going to use anything and everything he can </a:t>
            </a:r>
          </a:p>
          <a:p>
            <a:r>
              <a:rPr lang="en-US" sz="5900" dirty="0" smtClean="0"/>
              <a:t>To stop you form doing God’s work </a:t>
            </a:r>
          </a:p>
          <a:p>
            <a:r>
              <a:rPr lang="en-US" sz="5900" dirty="0" smtClean="0"/>
              <a:t>Serving, being faithful, raising your children right </a:t>
            </a:r>
          </a:p>
          <a:p>
            <a:r>
              <a:rPr lang="en-US" sz="5900" dirty="0" smtClean="0"/>
              <a:t>And here is what we need to tell him </a:t>
            </a:r>
          </a:p>
          <a:p>
            <a:r>
              <a:rPr lang="en-US" sz="5900" dirty="0" smtClean="0">
                <a:solidFill>
                  <a:srgbClr val="0070C0"/>
                </a:solidFill>
              </a:rPr>
              <a:t>(</a:t>
            </a:r>
            <a:r>
              <a:rPr lang="en-US" sz="5900" dirty="0" err="1">
                <a:solidFill>
                  <a:srgbClr val="0070C0"/>
                </a:solidFill>
              </a:rPr>
              <a:t>Neh</a:t>
            </a:r>
            <a:r>
              <a:rPr lang="en-US" sz="5900" dirty="0">
                <a:solidFill>
                  <a:srgbClr val="0070C0"/>
                </a:solidFill>
              </a:rPr>
              <a:t> 6:3)  </a:t>
            </a:r>
            <a:r>
              <a:rPr lang="en-US" sz="5900" dirty="0" smtClean="0">
                <a:solidFill>
                  <a:srgbClr val="0070C0"/>
                </a:solidFill>
              </a:rPr>
              <a:t>…I </a:t>
            </a:r>
            <a:r>
              <a:rPr lang="en-US" sz="5900" i="1" dirty="0">
                <a:solidFill>
                  <a:srgbClr val="0070C0"/>
                </a:solidFill>
              </a:rPr>
              <a:t>am</a:t>
            </a:r>
            <a:r>
              <a:rPr lang="en-US" sz="5900" dirty="0">
                <a:solidFill>
                  <a:srgbClr val="0070C0"/>
                </a:solidFill>
              </a:rPr>
              <a:t> doing a great work, so that I cannot come down: why should the work cease, whilst I leave it, and come down to you</a:t>
            </a:r>
            <a:r>
              <a:rPr lang="en-US" sz="5900" dirty="0" smtClean="0">
                <a:solidFill>
                  <a:srgbClr val="0070C0"/>
                </a:solidFill>
              </a:rPr>
              <a:t>?</a:t>
            </a:r>
            <a:endParaRPr lang="en-US" sz="5900" dirty="0">
              <a:solidFill>
                <a:srgbClr val="0070C0"/>
              </a:solidFill>
            </a:endParaRPr>
          </a:p>
          <a:p>
            <a:endParaRPr lang="en-US" dirty="0"/>
          </a:p>
        </p:txBody>
      </p:sp>
      <p:sp>
        <p:nvSpPr>
          <p:cNvPr id="2" name="Title 1"/>
          <p:cNvSpPr>
            <a:spLocks noGrp="1"/>
          </p:cNvSpPr>
          <p:nvPr>
            <p:ph type="title"/>
          </p:nvPr>
        </p:nvSpPr>
        <p:spPr/>
        <p:txBody>
          <a:bodyPr>
            <a:normAutofit/>
          </a:bodyPr>
          <a:lstStyle/>
          <a:p>
            <a:r>
              <a:rPr lang="en-US" sz="4800" dirty="0" smtClean="0"/>
              <a:t>I Cannot Come Down</a:t>
            </a:r>
            <a:endParaRPr lang="en-US" sz="4800" dirty="0"/>
          </a:p>
        </p:txBody>
      </p:sp>
    </p:spTree>
    <p:extLst>
      <p:ext uri="{BB962C8B-B14F-4D97-AF65-F5344CB8AC3E}">
        <p14:creationId xmlns:p14="http://schemas.microsoft.com/office/powerpoint/2010/main" xmlns="" val="468105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200" dirty="0" smtClean="0"/>
              <a:t>Nehemiah steps on the scene 12 years after Ezra went to Jerusalem</a:t>
            </a:r>
          </a:p>
          <a:p>
            <a:pPr lvl="1"/>
            <a:r>
              <a:rPr lang="en-US" sz="2800" dirty="0" err="1" smtClean="0"/>
              <a:t>Zerubbabel</a:t>
            </a:r>
            <a:r>
              <a:rPr lang="en-US" sz="2800" dirty="0" smtClean="0"/>
              <a:t> went in 539 B.C.</a:t>
            </a:r>
          </a:p>
          <a:p>
            <a:pPr lvl="1"/>
            <a:r>
              <a:rPr lang="en-US" sz="2800" dirty="0" smtClean="0"/>
              <a:t>Ezra came 80 years later </a:t>
            </a:r>
          </a:p>
          <a:p>
            <a:pPr lvl="1"/>
            <a:r>
              <a:rPr lang="en-US" sz="2800" dirty="0" smtClean="0"/>
              <a:t>Then Nehemiah 12 years later</a:t>
            </a:r>
          </a:p>
          <a:p>
            <a:r>
              <a:rPr lang="en-US" sz="3200" dirty="0" err="1" smtClean="0"/>
              <a:t>Zerubbabel</a:t>
            </a:r>
            <a:r>
              <a:rPr lang="en-US" sz="3200" dirty="0" smtClean="0"/>
              <a:t> went to bring religious reform </a:t>
            </a:r>
          </a:p>
          <a:p>
            <a:r>
              <a:rPr lang="en-US" sz="3200" dirty="0" smtClean="0"/>
              <a:t>Ezra went to bring about much needed moral reforms</a:t>
            </a:r>
          </a:p>
          <a:p>
            <a:r>
              <a:rPr lang="en-US" sz="3200" dirty="0" smtClean="0"/>
              <a:t>Nehemiah went to bring about political reform </a:t>
            </a:r>
          </a:p>
          <a:p>
            <a:endParaRPr lang="en-US" dirty="0" smtClean="0"/>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1994117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3200" dirty="0" err="1" smtClean="0"/>
              <a:t>Zerubbabel</a:t>
            </a:r>
            <a:r>
              <a:rPr lang="en-US" sz="3200" dirty="0" smtClean="0"/>
              <a:t> was a prince of the house of Judah </a:t>
            </a:r>
          </a:p>
          <a:p>
            <a:r>
              <a:rPr lang="en-US" sz="3200" dirty="0" smtClean="0"/>
              <a:t>Ezra was a priest of the family of Aaron and a scribe </a:t>
            </a:r>
          </a:p>
          <a:p>
            <a:r>
              <a:rPr lang="en-US" sz="3200" dirty="0" smtClean="0"/>
              <a:t>Nehemiah was a nobody</a:t>
            </a:r>
          </a:p>
          <a:p>
            <a:pPr lvl="1"/>
            <a:r>
              <a:rPr lang="en-US" sz="2800" dirty="0" smtClean="0"/>
              <a:t>His ancestry is unknown</a:t>
            </a:r>
          </a:p>
          <a:p>
            <a:pPr lvl="1"/>
            <a:r>
              <a:rPr lang="en-US" sz="2800" dirty="0" smtClean="0"/>
              <a:t>We only know of his father, </a:t>
            </a:r>
            <a:r>
              <a:rPr lang="en-US" sz="2800" dirty="0" err="1" smtClean="0"/>
              <a:t>Hachliah</a:t>
            </a:r>
            <a:r>
              <a:rPr lang="en-US" sz="2800" dirty="0" smtClean="0"/>
              <a:t>, and his brother, </a:t>
            </a:r>
            <a:r>
              <a:rPr lang="en-US" sz="2800" dirty="0" err="1" smtClean="0"/>
              <a:t>Nanani</a:t>
            </a:r>
            <a:endParaRPr lang="en-US" sz="2800" dirty="0"/>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906292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3000" dirty="0" smtClean="0"/>
              <a:t>We know that he was a cupbearer of King </a:t>
            </a:r>
            <a:r>
              <a:rPr lang="en-US" sz="3000" dirty="0" err="1" smtClean="0"/>
              <a:t>Artaxerxes</a:t>
            </a:r>
            <a:r>
              <a:rPr lang="en-US" sz="3000" dirty="0" smtClean="0"/>
              <a:t> of Persia</a:t>
            </a:r>
          </a:p>
          <a:p>
            <a:pPr lvl="1"/>
            <a:r>
              <a:rPr lang="en-US" sz="3000" dirty="0" smtClean="0"/>
              <a:t>His job was to taste the wine before it passed to the King</a:t>
            </a:r>
          </a:p>
          <a:p>
            <a:pPr lvl="1"/>
            <a:r>
              <a:rPr lang="en-US" sz="3000" dirty="0" smtClean="0"/>
              <a:t>A man that was greatly trusted</a:t>
            </a:r>
          </a:p>
          <a:p>
            <a:pPr lvl="1"/>
            <a:r>
              <a:rPr lang="en-US" sz="3000" dirty="0" smtClean="0"/>
              <a:t>A man of great influence</a:t>
            </a:r>
          </a:p>
          <a:p>
            <a:pPr lvl="1"/>
            <a:r>
              <a:rPr lang="en-US" sz="3000" dirty="0" smtClean="0"/>
              <a:t>Cupbearers were always men of rank and importance</a:t>
            </a:r>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138719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smtClean="0"/>
              <a:t>Things we learn about Nehemiah from reading his work</a:t>
            </a:r>
          </a:p>
          <a:p>
            <a:pPr lvl="1"/>
            <a:r>
              <a:rPr lang="en-US" sz="2800" dirty="0" smtClean="0"/>
              <a:t>Man of deep religious conviction </a:t>
            </a:r>
          </a:p>
          <a:p>
            <a:pPr lvl="1"/>
            <a:r>
              <a:rPr lang="en-US" sz="2800" dirty="0" smtClean="0"/>
              <a:t>Unafraid of hard work</a:t>
            </a:r>
          </a:p>
          <a:p>
            <a:pPr lvl="1"/>
            <a:r>
              <a:rPr lang="en-US" sz="2800" dirty="0" smtClean="0"/>
              <a:t>Fearless in the face of danger</a:t>
            </a:r>
          </a:p>
          <a:p>
            <a:pPr lvl="1"/>
            <a:r>
              <a:rPr lang="en-US" sz="2800" dirty="0" smtClean="0"/>
              <a:t>And a zealous patriot</a:t>
            </a:r>
          </a:p>
          <a:p>
            <a:pPr lvl="1"/>
            <a:r>
              <a:rPr lang="en-US" sz="2800" dirty="0" smtClean="0"/>
              <a:t>A man of wisdom and integrity</a:t>
            </a:r>
          </a:p>
          <a:p>
            <a:pPr lvl="1"/>
            <a:r>
              <a:rPr lang="en-US" sz="2800" dirty="0" smtClean="0"/>
              <a:t>Generous and unselfish</a:t>
            </a:r>
          </a:p>
          <a:p>
            <a:pPr lvl="1"/>
            <a:r>
              <a:rPr lang="en-US" sz="2800" dirty="0" smtClean="0"/>
              <a:t>He was a leader of people </a:t>
            </a:r>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2626714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smtClean="0">
                <a:solidFill>
                  <a:srgbClr val="00B050"/>
                </a:solidFill>
              </a:rPr>
              <a:t>“without the work he effected in Jerusalem, it is doubtful if the struggling, fledgling, pioneer state could have survived – despite the noble work of Zerubbabel and Ezra and the prophets Haggai and Zechariah”</a:t>
            </a:r>
          </a:p>
          <a:p>
            <a:r>
              <a:rPr lang="en-US" sz="2800" dirty="0" smtClean="0"/>
              <a:t>Between the work of Ezra and Nehemiah a Syrian leader named </a:t>
            </a:r>
            <a:r>
              <a:rPr lang="en-US" sz="2800" dirty="0" err="1" smtClean="0"/>
              <a:t>Sanballet</a:t>
            </a:r>
            <a:r>
              <a:rPr lang="en-US" sz="2800" dirty="0" smtClean="0"/>
              <a:t> had rose to power </a:t>
            </a:r>
          </a:p>
          <a:p>
            <a:r>
              <a:rPr lang="en-US" sz="2800" dirty="0" smtClean="0"/>
              <a:t>without the walls of Jerusalem to protect them they were in constant danger  </a:t>
            </a:r>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90220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Autofit/>
          </a:bodyPr>
          <a:lstStyle/>
          <a:p>
            <a:r>
              <a:rPr lang="en-US" sz="2800" dirty="0" smtClean="0"/>
              <a:t>Ezra was no longer governor of the land</a:t>
            </a:r>
          </a:p>
          <a:p>
            <a:pPr lvl="1"/>
            <a:r>
              <a:rPr lang="en-US" sz="2600" dirty="0" smtClean="0"/>
              <a:t>The people were in great affliction and </a:t>
            </a:r>
            <a:r>
              <a:rPr lang="en-US" sz="2600" dirty="0"/>
              <a:t>u</a:t>
            </a:r>
            <a:r>
              <a:rPr lang="en-US" sz="2600" dirty="0" smtClean="0"/>
              <a:t>nder constant reproach </a:t>
            </a:r>
          </a:p>
          <a:p>
            <a:pPr lvl="1"/>
            <a:r>
              <a:rPr lang="en-US" sz="2600" dirty="0" smtClean="0">
                <a:solidFill>
                  <a:srgbClr val="00B050"/>
                </a:solidFill>
              </a:rPr>
              <a:t>“Arabs, Israel’s enemies then and now, had moved their hostile camps close to Jerusalem.  </a:t>
            </a:r>
            <a:r>
              <a:rPr lang="en-US" sz="2600" dirty="0" err="1" smtClean="0">
                <a:solidFill>
                  <a:srgbClr val="00B050"/>
                </a:solidFill>
              </a:rPr>
              <a:t>Sanballat</a:t>
            </a:r>
            <a:r>
              <a:rPr lang="en-US" sz="2600" dirty="0" smtClean="0">
                <a:solidFill>
                  <a:srgbClr val="00B050"/>
                </a:solidFill>
              </a:rPr>
              <a:t> and his allies seemed to be all-powerful.  Priest and people alike had gone back to their foreign wives…the temple had been rebuilt on a much inferior scale, but already neglect of the Sabbath was a common thing”</a:t>
            </a:r>
          </a:p>
          <a:p>
            <a:pPr lvl="1"/>
            <a:r>
              <a:rPr lang="en-US" sz="2600" dirty="0" smtClean="0"/>
              <a:t>They were in need of revival once again </a:t>
            </a:r>
          </a:p>
        </p:txBody>
      </p:sp>
      <p:sp>
        <p:nvSpPr>
          <p:cNvPr id="2" name="Title 1"/>
          <p:cNvSpPr>
            <a:spLocks noGrp="1"/>
          </p:cNvSpPr>
          <p:nvPr>
            <p:ph type="title"/>
          </p:nvPr>
        </p:nvSpPr>
        <p:spPr/>
        <p:txBody>
          <a:bodyPr/>
          <a:lstStyle/>
          <a:p>
            <a:r>
              <a:rPr lang="en-US" dirty="0" smtClean="0"/>
              <a:t>Nehemiah</a:t>
            </a:r>
            <a:endParaRPr lang="en-US" dirty="0"/>
          </a:p>
        </p:txBody>
      </p:sp>
    </p:spTree>
    <p:extLst>
      <p:ext uri="{BB962C8B-B14F-4D97-AF65-F5344CB8AC3E}">
        <p14:creationId xmlns:p14="http://schemas.microsoft.com/office/powerpoint/2010/main" xmlns="" val="1541657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905</TotalTime>
  <Words>1712</Words>
  <Application>Microsoft Office PowerPoint</Application>
  <PresentationFormat>On-screen Show (4:3)</PresentationFormat>
  <Paragraphs>200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Grid</vt:lpstr>
      <vt:lpstr>Nehemiah </vt:lpstr>
      <vt:lpstr>The History Books</vt:lpstr>
      <vt:lpstr>The History Books</vt:lpstr>
      <vt:lpstr>Nehemiah</vt:lpstr>
      <vt:lpstr>Nehemiah</vt:lpstr>
      <vt:lpstr>Nehemiah</vt:lpstr>
      <vt:lpstr>Nehemiah</vt:lpstr>
      <vt:lpstr>Nehemiah</vt:lpstr>
      <vt:lpstr>Nehemiah</vt:lpstr>
      <vt:lpstr>Outline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  The Work of Construction </vt:lpstr>
      <vt:lpstr>II.  The Work of Consecration </vt:lpstr>
      <vt:lpstr>II.  The Work of Consecration </vt:lpstr>
      <vt:lpstr>II.  The Work of Consecration </vt:lpstr>
      <vt:lpstr>II.  The Work of Consecration </vt:lpstr>
      <vt:lpstr>II.  The Work of Consecration </vt:lpstr>
      <vt:lpstr>III.  The Work of Consolidation </vt:lpstr>
      <vt:lpstr>III.  The Work of Consolidation </vt:lpstr>
      <vt:lpstr>III.  The Work of Consolidation </vt:lpstr>
      <vt:lpstr>I Cannot Come Down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Sparks </dc:creator>
  <cp:lastModifiedBy>sparks4562003</cp:lastModifiedBy>
  <cp:revision>39</cp:revision>
  <dcterms:created xsi:type="dcterms:W3CDTF">2013-11-26T23:05:03Z</dcterms:created>
  <dcterms:modified xsi:type="dcterms:W3CDTF">2016-11-02T19:31:46Z</dcterms:modified>
</cp:coreProperties>
</file>