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9" r:id="rId3"/>
    <p:sldId id="261" r:id="rId4"/>
    <p:sldId id="262" r:id="rId5"/>
    <p:sldId id="260"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0" d="100"/>
          <a:sy n="80" d="100"/>
        </p:scale>
        <p:origin x="-534" y="26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8FD7796A-266F-4895-8112-6288CD7B366E}" type="datetimeFigureOut">
              <a:rPr lang="en-US" smtClean="0"/>
              <a:t>3/29/2017</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C4170D1B-AFF1-4179-8C61-C694E2F30282}"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FD7796A-266F-4895-8112-6288CD7B366E}" type="datetimeFigureOut">
              <a:rPr lang="en-US" smtClean="0"/>
              <a:t>3/29/2017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170D1B-AFF1-4179-8C61-C694E2F3028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FD7796A-266F-4895-8112-6288CD7B366E}" type="datetimeFigureOut">
              <a:rPr lang="en-US" smtClean="0"/>
              <a:t>3/29/2017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170D1B-AFF1-4179-8C61-C694E2F3028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8FD7796A-266F-4895-8112-6288CD7B366E}" type="datetimeFigureOut">
              <a:rPr lang="en-US" smtClean="0"/>
              <a:t>3/29/2017</a:t>
            </a:fld>
            <a:endParaRPr lang="en-US"/>
          </a:p>
        </p:txBody>
      </p:sp>
      <p:sp>
        <p:nvSpPr>
          <p:cNvPr id="9" name="Slide Number Placeholder 8"/>
          <p:cNvSpPr>
            <a:spLocks noGrp="1"/>
          </p:cNvSpPr>
          <p:nvPr>
            <p:ph type="sldNum" sz="quarter" idx="15"/>
          </p:nvPr>
        </p:nvSpPr>
        <p:spPr/>
        <p:txBody>
          <a:bodyPr rtlCol="0"/>
          <a:lstStyle/>
          <a:p>
            <a:fld id="{C4170D1B-AFF1-4179-8C61-C694E2F30282}" type="slidenum">
              <a:rPr lang="en-US" smtClean="0"/>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8FD7796A-266F-4895-8112-6288CD7B366E}" type="datetimeFigureOut">
              <a:rPr lang="en-US" smtClean="0"/>
              <a:t>3/29/2017</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C4170D1B-AFF1-4179-8C61-C694E2F30282}"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8FD7796A-266F-4895-8112-6288CD7B366E}" type="datetimeFigureOut">
              <a:rPr lang="en-US" smtClean="0"/>
              <a:t>3/29/2017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170D1B-AFF1-4179-8C61-C694E2F30282}" type="slidenum">
              <a:rPr lang="en-US" smtClean="0"/>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8FD7796A-266F-4895-8112-6288CD7B366E}" type="datetimeFigureOut">
              <a:rPr lang="en-US" smtClean="0"/>
              <a:t>3/29/2017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4170D1B-AFF1-4179-8C61-C694E2F30282}" type="slidenum">
              <a:rPr lang="en-US" smtClean="0"/>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8FD7796A-266F-4895-8112-6288CD7B366E}" type="datetimeFigureOut">
              <a:rPr lang="en-US" smtClean="0"/>
              <a:t>3/29/2017</a:t>
            </a:fld>
            <a:endParaRPr lang="en-US"/>
          </a:p>
        </p:txBody>
      </p:sp>
      <p:sp>
        <p:nvSpPr>
          <p:cNvPr id="7" name="Slide Number Placeholder 6"/>
          <p:cNvSpPr>
            <a:spLocks noGrp="1"/>
          </p:cNvSpPr>
          <p:nvPr>
            <p:ph type="sldNum" sz="quarter" idx="11"/>
          </p:nvPr>
        </p:nvSpPr>
        <p:spPr/>
        <p:txBody>
          <a:bodyPr rtlCol="0"/>
          <a:lstStyle/>
          <a:p>
            <a:fld id="{C4170D1B-AFF1-4179-8C61-C694E2F30282}" type="slidenum">
              <a:rPr lang="en-US" smtClean="0"/>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D7796A-266F-4895-8112-6288CD7B366E}" type="datetimeFigureOut">
              <a:rPr lang="en-US" smtClean="0"/>
              <a:t>3/29/2017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4170D1B-AFF1-4179-8C61-C694E2F3028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8FD7796A-266F-4895-8112-6288CD7B366E}" type="datetimeFigureOut">
              <a:rPr lang="en-US" smtClean="0"/>
              <a:t>3/29/2017</a:t>
            </a:fld>
            <a:endParaRPr lang="en-US"/>
          </a:p>
        </p:txBody>
      </p:sp>
      <p:sp>
        <p:nvSpPr>
          <p:cNvPr id="22" name="Slide Number Placeholder 21"/>
          <p:cNvSpPr>
            <a:spLocks noGrp="1"/>
          </p:cNvSpPr>
          <p:nvPr>
            <p:ph type="sldNum" sz="quarter" idx="15"/>
          </p:nvPr>
        </p:nvSpPr>
        <p:spPr/>
        <p:txBody>
          <a:bodyPr rtlCol="0"/>
          <a:lstStyle/>
          <a:p>
            <a:fld id="{C4170D1B-AFF1-4179-8C61-C694E2F30282}" type="slidenum">
              <a:rPr lang="en-US" smtClean="0"/>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8FD7796A-266F-4895-8112-6288CD7B366E}" type="datetimeFigureOut">
              <a:rPr lang="en-US" smtClean="0"/>
              <a:t>3/29/2017</a:t>
            </a:fld>
            <a:endParaRPr lang="en-US"/>
          </a:p>
        </p:txBody>
      </p:sp>
      <p:sp>
        <p:nvSpPr>
          <p:cNvPr id="18" name="Slide Number Placeholder 17"/>
          <p:cNvSpPr>
            <a:spLocks noGrp="1"/>
          </p:cNvSpPr>
          <p:nvPr>
            <p:ph type="sldNum" sz="quarter" idx="11"/>
          </p:nvPr>
        </p:nvSpPr>
        <p:spPr/>
        <p:txBody>
          <a:bodyPr rtlCol="0"/>
          <a:lstStyle/>
          <a:p>
            <a:fld id="{C4170D1B-AFF1-4179-8C61-C694E2F30282}" type="slidenum">
              <a:rPr lang="en-US" smtClean="0"/>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8FD7796A-266F-4895-8112-6288CD7B366E}" type="datetimeFigureOut">
              <a:rPr lang="en-US" smtClean="0"/>
              <a:t>3/29/2017</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C4170D1B-AFF1-4179-8C61-C694E2F3028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8800" dirty="0" smtClean="0"/>
              <a:t>DANIEL</a:t>
            </a:r>
            <a:endParaRPr lang="en-US" sz="8800" dirty="0"/>
          </a:p>
        </p:txBody>
      </p:sp>
      <p:sp>
        <p:nvSpPr>
          <p:cNvPr id="3" name="Subtitle 2"/>
          <p:cNvSpPr>
            <a:spLocks noGrp="1"/>
          </p:cNvSpPr>
          <p:nvPr>
            <p:ph type="subTitle" idx="1"/>
          </p:nvPr>
        </p:nvSpPr>
        <p:spPr/>
        <p:txBody>
          <a:bodyPr/>
          <a:lstStyle/>
          <a:p>
            <a:r>
              <a:rPr lang="en-US" dirty="0" smtClean="0"/>
              <a:t>The Prophet Greatly Beloved </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7467600" cy="1143000"/>
          </a:xfrm>
        </p:spPr>
        <p:txBody>
          <a:bodyPr>
            <a:normAutofit/>
          </a:bodyPr>
          <a:lstStyle/>
          <a:p>
            <a:r>
              <a:rPr lang="en-US" sz="4400" dirty="0" smtClean="0"/>
              <a:t>Interesting Facts </a:t>
            </a:r>
            <a:endParaRPr lang="en-US" sz="4400" dirty="0"/>
          </a:p>
        </p:txBody>
      </p:sp>
      <p:sp>
        <p:nvSpPr>
          <p:cNvPr id="3" name="Content Placeholder 2"/>
          <p:cNvSpPr>
            <a:spLocks noGrp="1"/>
          </p:cNvSpPr>
          <p:nvPr>
            <p:ph sz="quarter" idx="1"/>
          </p:nvPr>
        </p:nvSpPr>
        <p:spPr>
          <a:xfrm>
            <a:off x="457200" y="1371600"/>
            <a:ext cx="7467600" cy="5181600"/>
          </a:xfrm>
        </p:spPr>
        <p:txBody>
          <a:bodyPr>
            <a:noAutofit/>
          </a:bodyPr>
          <a:lstStyle/>
          <a:p>
            <a:r>
              <a:rPr lang="en-US" sz="2800" dirty="0" smtClean="0"/>
              <a:t>Daniel was deported from Judah in 605BC in the first siege of Jerusalem </a:t>
            </a:r>
          </a:p>
          <a:p>
            <a:r>
              <a:rPr lang="en-US" sz="2800" dirty="0" smtClean="0"/>
              <a:t>He began his ministry 3 years later </a:t>
            </a:r>
          </a:p>
          <a:p>
            <a:r>
              <a:rPr lang="en-US" sz="2800" dirty="0" smtClean="0"/>
              <a:t>He lived in Babylon through the entire 70 year captivity </a:t>
            </a:r>
          </a:p>
          <a:p>
            <a:r>
              <a:rPr lang="en-US" sz="2800" dirty="0" smtClean="0"/>
              <a:t>He was probably of royal decent</a:t>
            </a:r>
          </a:p>
          <a:p>
            <a:r>
              <a:rPr lang="en-US" sz="2800" dirty="0" smtClean="0"/>
              <a:t>He was good looking, intelligent, courageous and devout </a:t>
            </a:r>
          </a:p>
          <a:p>
            <a:r>
              <a:rPr lang="en-US" sz="2800" dirty="0" smtClean="0"/>
              <a:t>He was a contemporary of Jeremiah, Habakkuk, Ezekiel, possibly Obadiah</a:t>
            </a:r>
          </a:p>
          <a:p>
            <a:endParaRPr lang="en-US" sz="28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7467600" cy="1143000"/>
          </a:xfrm>
        </p:spPr>
        <p:txBody>
          <a:bodyPr>
            <a:normAutofit/>
          </a:bodyPr>
          <a:lstStyle/>
          <a:p>
            <a:r>
              <a:rPr lang="en-US" sz="4400" dirty="0" smtClean="0"/>
              <a:t>Outline</a:t>
            </a:r>
            <a:endParaRPr lang="en-US" sz="4400" dirty="0"/>
          </a:p>
        </p:txBody>
      </p:sp>
      <p:sp>
        <p:nvSpPr>
          <p:cNvPr id="3" name="Content Placeholder 2"/>
          <p:cNvSpPr>
            <a:spLocks noGrp="1"/>
          </p:cNvSpPr>
          <p:nvPr>
            <p:ph sz="quarter" idx="1"/>
          </p:nvPr>
        </p:nvSpPr>
        <p:spPr>
          <a:xfrm>
            <a:off x="457200" y="1371600"/>
            <a:ext cx="7467600" cy="5181600"/>
          </a:xfrm>
        </p:spPr>
        <p:txBody>
          <a:bodyPr>
            <a:noAutofit/>
          </a:bodyPr>
          <a:lstStyle/>
          <a:p>
            <a:r>
              <a:rPr lang="en-US" sz="3000" dirty="0" smtClean="0"/>
              <a:t>The book of Daniel is in 2 parts…one part historical and one part prophetical </a:t>
            </a:r>
          </a:p>
          <a:p>
            <a:pPr marL="571500" indent="-571500">
              <a:buFont typeface="+mj-lt"/>
              <a:buAutoNum type="romanUcPeriod"/>
            </a:pPr>
            <a:r>
              <a:rPr lang="en-US" sz="3000" dirty="0" smtClean="0"/>
              <a:t>Daniel and </a:t>
            </a:r>
            <a:r>
              <a:rPr lang="en-US" sz="3000" dirty="0" smtClean="0"/>
              <a:t>H</a:t>
            </a:r>
            <a:r>
              <a:rPr lang="en-US" sz="3000" dirty="0" smtClean="0"/>
              <a:t>is </a:t>
            </a:r>
            <a:r>
              <a:rPr lang="en-US" sz="3000" dirty="0" smtClean="0"/>
              <a:t>P</a:t>
            </a:r>
            <a:r>
              <a:rPr lang="en-US" sz="3000" dirty="0" smtClean="0"/>
              <a:t>ersonal Friends (1-6)</a:t>
            </a:r>
          </a:p>
          <a:p>
            <a:pPr marL="937260" lvl="1" indent="-571500">
              <a:buFont typeface="+mj-lt"/>
              <a:buAutoNum type="alphaUcPeriod"/>
            </a:pPr>
            <a:r>
              <a:rPr lang="en-US" sz="3000" dirty="0" smtClean="0"/>
              <a:t>Time of testing (1-3)</a:t>
            </a:r>
          </a:p>
          <a:p>
            <a:pPr marL="937260" lvl="1" indent="-571500">
              <a:buFont typeface="+mj-lt"/>
              <a:buAutoNum type="alphaUcPeriod"/>
            </a:pPr>
            <a:r>
              <a:rPr lang="en-US" sz="3000" dirty="0" smtClean="0"/>
              <a:t>Time of triumph (4-6)</a:t>
            </a:r>
          </a:p>
          <a:p>
            <a:pPr marL="571500" indent="-571500">
              <a:buFont typeface="+mj-lt"/>
              <a:buAutoNum type="romanUcPeriod"/>
            </a:pPr>
            <a:r>
              <a:rPr lang="en-US" sz="3000" dirty="0" smtClean="0"/>
              <a:t>Daniel and His People’s Future (7-12)</a:t>
            </a:r>
          </a:p>
          <a:p>
            <a:pPr marL="937260" lvl="1" indent="-571500">
              <a:buFont typeface="+mj-lt"/>
              <a:buAutoNum type="alphaUcPeriod"/>
            </a:pPr>
            <a:r>
              <a:rPr lang="en-US" sz="3000" dirty="0" smtClean="0"/>
              <a:t> The Character of the Future (7-8)</a:t>
            </a:r>
          </a:p>
          <a:p>
            <a:pPr marL="937260" lvl="1" indent="-571500">
              <a:buFont typeface="+mj-lt"/>
              <a:buAutoNum type="alphaUcPeriod"/>
            </a:pPr>
            <a:r>
              <a:rPr lang="en-US" sz="3000" dirty="0" smtClean="0"/>
              <a:t>The Course of the Future (9-11)</a:t>
            </a:r>
          </a:p>
          <a:p>
            <a:pPr marL="937260" lvl="1" indent="-571500">
              <a:buFont typeface="+mj-lt"/>
              <a:buAutoNum type="alphaUcPeriod"/>
            </a:pPr>
            <a:r>
              <a:rPr lang="en-US" sz="3000" dirty="0" smtClean="0"/>
              <a:t>The Climax of the Future (12)</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7467600" cy="1143000"/>
          </a:xfrm>
        </p:spPr>
        <p:txBody>
          <a:bodyPr>
            <a:noAutofit/>
          </a:bodyPr>
          <a:lstStyle/>
          <a:p>
            <a:r>
              <a:rPr lang="en-US" sz="3600" dirty="0" smtClean="0"/>
              <a:t>I.  Daniel and His Personal Friends (1-6)</a:t>
            </a:r>
            <a:endParaRPr lang="en-US" sz="3600" dirty="0"/>
          </a:p>
        </p:txBody>
      </p:sp>
      <p:sp>
        <p:nvSpPr>
          <p:cNvPr id="3" name="Content Placeholder 2"/>
          <p:cNvSpPr>
            <a:spLocks noGrp="1"/>
          </p:cNvSpPr>
          <p:nvPr>
            <p:ph sz="quarter" idx="1"/>
          </p:nvPr>
        </p:nvSpPr>
        <p:spPr>
          <a:xfrm>
            <a:off x="457200" y="1371600"/>
            <a:ext cx="7467600" cy="5181600"/>
          </a:xfrm>
        </p:spPr>
        <p:txBody>
          <a:bodyPr>
            <a:noAutofit/>
          </a:bodyPr>
          <a:lstStyle/>
          <a:p>
            <a:pPr marL="514350" indent="-514350">
              <a:buAutoNum type="alphaUcPeriod"/>
            </a:pPr>
            <a:r>
              <a:rPr lang="en-US" sz="3000" b="1" u="sng" dirty="0" smtClean="0"/>
              <a:t>Time of Testing (1-3)</a:t>
            </a:r>
          </a:p>
          <a:p>
            <a:pPr marL="514350" indent="-514350"/>
            <a:r>
              <a:rPr lang="en-US" sz="3000" dirty="0" smtClean="0"/>
              <a:t>Nebuchadnezzar had just defeated Egypt at the battle of Carchemish and was now the world power </a:t>
            </a:r>
          </a:p>
          <a:p>
            <a:pPr marL="514350" indent="-514350"/>
            <a:r>
              <a:rPr lang="en-US" sz="3000" dirty="0" smtClean="0"/>
              <a:t>He came in and besieged Jerusalem and returned to Babylon with the treasures that he stole from the temple and the “cream of Judean nobility, including Daniel and his friends”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7467600" cy="1143000"/>
          </a:xfrm>
        </p:spPr>
        <p:txBody>
          <a:bodyPr>
            <a:noAutofit/>
          </a:bodyPr>
          <a:lstStyle/>
          <a:p>
            <a:r>
              <a:rPr lang="en-US" sz="3600" dirty="0" smtClean="0"/>
              <a:t>I.  Daniel and His Personal Friends (1-6)</a:t>
            </a:r>
            <a:endParaRPr lang="en-US" sz="3600" dirty="0"/>
          </a:p>
        </p:txBody>
      </p:sp>
      <p:sp>
        <p:nvSpPr>
          <p:cNvPr id="3" name="Content Placeholder 2"/>
          <p:cNvSpPr>
            <a:spLocks noGrp="1"/>
          </p:cNvSpPr>
          <p:nvPr>
            <p:ph sz="quarter" idx="1"/>
          </p:nvPr>
        </p:nvSpPr>
        <p:spPr>
          <a:xfrm>
            <a:off x="457200" y="1371600"/>
            <a:ext cx="7467600" cy="5181600"/>
          </a:xfrm>
        </p:spPr>
        <p:txBody>
          <a:bodyPr>
            <a:noAutofit/>
          </a:bodyPr>
          <a:lstStyle/>
          <a:p>
            <a:pPr marL="880110" lvl="1" indent="-514350">
              <a:buFont typeface="+mj-lt"/>
              <a:buAutoNum type="arabicPeriod"/>
            </a:pPr>
            <a:r>
              <a:rPr lang="en-US" sz="2700" i="1" dirty="0" smtClean="0">
                <a:solidFill>
                  <a:srgbClr val="FF0000"/>
                </a:solidFill>
              </a:rPr>
              <a:t>The Challenger of the Believers' Walk (1)</a:t>
            </a:r>
          </a:p>
          <a:p>
            <a:pPr marL="880110" lvl="1" indent="-514350"/>
            <a:r>
              <a:rPr lang="en-US" sz="2700" dirty="0" smtClean="0">
                <a:solidFill>
                  <a:srgbClr val="00B050"/>
                </a:solidFill>
              </a:rPr>
              <a:t>“God always proves his man before he promotes his man”</a:t>
            </a:r>
          </a:p>
          <a:p>
            <a:pPr marL="880110" lvl="1" indent="-514350"/>
            <a:r>
              <a:rPr lang="en-US" sz="2700" dirty="0" smtClean="0"/>
              <a:t> Daniel, </a:t>
            </a:r>
            <a:r>
              <a:rPr lang="en-US" sz="2700" dirty="0" err="1" smtClean="0"/>
              <a:t>Hananiah</a:t>
            </a:r>
            <a:r>
              <a:rPr lang="en-US" sz="2700" dirty="0" smtClean="0"/>
              <a:t>, </a:t>
            </a:r>
            <a:r>
              <a:rPr lang="en-US" sz="2700" dirty="0" err="1" smtClean="0"/>
              <a:t>Mishael</a:t>
            </a:r>
            <a:r>
              <a:rPr lang="en-US" sz="2700" dirty="0" smtClean="0"/>
              <a:t>, and </a:t>
            </a:r>
            <a:r>
              <a:rPr lang="en-US" sz="2700" dirty="0" err="1" smtClean="0"/>
              <a:t>Azariah</a:t>
            </a:r>
            <a:r>
              <a:rPr lang="en-US" sz="2700" dirty="0" smtClean="0"/>
              <a:t> were all royal descendants of King Hezekiah </a:t>
            </a:r>
          </a:p>
          <a:p>
            <a:pPr marL="880110" lvl="1" indent="-514350"/>
            <a:r>
              <a:rPr lang="en-US" sz="2700" dirty="0" smtClean="0"/>
              <a:t>Nebuchadnezzar’s first act was to change their names to names that glorified the false gods of Babylon</a:t>
            </a:r>
          </a:p>
          <a:p>
            <a:pPr marL="880110" lvl="1" indent="-514350"/>
            <a:r>
              <a:rPr lang="en-US" sz="2700" dirty="0" smtClean="0"/>
              <a:t>In an attempt to erase their ancestral faith</a:t>
            </a:r>
          </a:p>
          <a:p>
            <a:pPr marL="880110" lvl="1" indent="-514350"/>
            <a:endParaRPr lang="en-US" sz="2700"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7467600" cy="1143000"/>
          </a:xfrm>
        </p:spPr>
        <p:txBody>
          <a:bodyPr>
            <a:noAutofit/>
          </a:bodyPr>
          <a:lstStyle/>
          <a:p>
            <a:r>
              <a:rPr lang="en-US" sz="3600" dirty="0" smtClean="0"/>
              <a:t>I.  Daniel and His Personal Friends (1-6)</a:t>
            </a:r>
            <a:endParaRPr lang="en-US" sz="3600" dirty="0"/>
          </a:p>
        </p:txBody>
      </p:sp>
      <p:sp>
        <p:nvSpPr>
          <p:cNvPr id="3" name="Content Placeholder 2"/>
          <p:cNvSpPr>
            <a:spLocks noGrp="1"/>
          </p:cNvSpPr>
          <p:nvPr>
            <p:ph sz="quarter" idx="1"/>
          </p:nvPr>
        </p:nvSpPr>
        <p:spPr>
          <a:xfrm>
            <a:off x="457200" y="1371600"/>
            <a:ext cx="7467600" cy="5181600"/>
          </a:xfrm>
        </p:spPr>
        <p:txBody>
          <a:bodyPr>
            <a:noAutofit/>
          </a:bodyPr>
          <a:lstStyle/>
          <a:p>
            <a:pPr marL="880110" lvl="1" indent="-514350"/>
            <a:r>
              <a:rPr lang="en-US" sz="2400" dirty="0" smtClean="0"/>
              <a:t>Then they were told to eat the meat and drink the wine of the king’s table </a:t>
            </a:r>
          </a:p>
          <a:p>
            <a:pPr marL="880110" lvl="1" indent="-514350"/>
            <a:r>
              <a:rPr lang="en-US" sz="2400" dirty="0" smtClean="0">
                <a:solidFill>
                  <a:srgbClr val="00B050"/>
                </a:solidFill>
              </a:rPr>
              <a:t>“the dishes would be savory and appetizing- tempting indeed to the carnal man, but it was ceremonially unclean”</a:t>
            </a:r>
          </a:p>
          <a:p>
            <a:pPr marL="880110" lvl="1" indent="-514350"/>
            <a:r>
              <a:rPr lang="en-US" sz="2400" dirty="0" smtClean="0"/>
              <a:t>They asked for pulse and was given </a:t>
            </a:r>
          </a:p>
          <a:p>
            <a:pPr marL="880110" lvl="1" indent="-514350"/>
            <a:r>
              <a:rPr lang="en-US" sz="2400" dirty="0" smtClean="0"/>
              <a:t>Then God blessed Daniel with his gifts </a:t>
            </a:r>
          </a:p>
          <a:p>
            <a:pPr marL="880110" lvl="1" indent="-514350">
              <a:buAutoNum type="arabicPeriod" startAt="2"/>
            </a:pPr>
            <a:r>
              <a:rPr lang="en-US" sz="2400" i="1" dirty="0" smtClean="0">
                <a:solidFill>
                  <a:srgbClr val="FF0000"/>
                </a:solidFill>
              </a:rPr>
              <a:t>The challenge of a Believers' witness (2)</a:t>
            </a:r>
          </a:p>
          <a:p>
            <a:pPr marL="880110" lvl="1" indent="-514350"/>
            <a:r>
              <a:rPr lang="en-US" sz="2400" dirty="0" smtClean="0"/>
              <a:t>The King had a dream that he forgot the next morning </a:t>
            </a:r>
          </a:p>
          <a:p>
            <a:pPr marL="880110" lvl="1" indent="-514350"/>
            <a:r>
              <a:rPr lang="en-US" sz="2400" dirty="0" smtClean="0"/>
              <a:t>He called all the soothsayers, magicians, astrologers, sorcerers, and Chaldeans to try and tell him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7467600" cy="1143000"/>
          </a:xfrm>
        </p:spPr>
        <p:txBody>
          <a:bodyPr>
            <a:noAutofit/>
          </a:bodyPr>
          <a:lstStyle/>
          <a:p>
            <a:r>
              <a:rPr lang="en-US" sz="3600" dirty="0" smtClean="0"/>
              <a:t>I.  Daniel and His Personal Friends (1-6)</a:t>
            </a:r>
            <a:endParaRPr lang="en-US" sz="3600" dirty="0"/>
          </a:p>
        </p:txBody>
      </p:sp>
      <p:sp>
        <p:nvSpPr>
          <p:cNvPr id="3" name="Content Placeholder 2"/>
          <p:cNvSpPr>
            <a:spLocks noGrp="1"/>
          </p:cNvSpPr>
          <p:nvPr>
            <p:ph sz="quarter" idx="1"/>
          </p:nvPr>
        </p:nvSpPr>
        <p:spPr>
          <a:xfrm>
            <a:off x="457200" y="1371600"/>
            <a:ext cx="7467600" cy="5181600"/>
          </a:xfrm>
        </p:spPr>
        <p:txBody>
          <a:bodyPr>
            <a:noAutofit/>
          </a:bodyPr>
          <a:lstStyle/>
          <a:p>
            <a:pPr marL="880110" lvl="1" indent="-514350"/>
            <a:r>
              <a:rPr lang="en-US" sz="2700" dirty="0" smtClean="0"/>
              <a:t>None of them could help him so he decided to kill them all including Daniel and his friends </a:t>
            </a:r>
          </a:p>
          <a:p>
            <a:r>
              <a:rPr lang="en-US" sz="2600" dirty="0" smtClean="0">
                <a:solidFill>
                  <a:srgbClr val="0070C0"/>
                </a:solidFill>
              </a:rPr>
              <a:t>(Dan 2:16)  Then Daniel went in, and desired of the king that he would give him time, and that he would </a:t>
            </a:r>
            <a:r>
              <a:rPr lang="en-US" sz="2600" dirty="0" err="1" smtClean="0">
                <a:solidFill>
                  <a:srgbClr val="0070C0"/>
                </a:solidFill>
              </a:rPr>
              <a:t>shew</a:t>
            </a:r>
            <a:r>
              <a:rPr lang="en-US" sz="2600" dirty="0" smtClean="0">
                <a:solidFill>
                  <a:srgbClr val="0070C0"/>
                </a:solidFill>
              </a:rPr>
              <a:t> the king the interpretation.</a:t>
            </a:r>
          </a:p>
          <a:p>
            <a:pPr lvl="1"/>
            <a:r>
              <a:rPr lang="en-US" sz="2600" dirty="0" smtClean="0"/>
              <a:t>Daniel boldly asked the king for time and told him he could interpret the dream</a:t>
            </a:r>
          </a:p>
          <a:p>
            <a:pPr lvl="1"/>
            <a:r>
              <a:rPr lang="en-US" sz="2600" dirty="0" smtClean="0"/>
              <a:t>Daniel then went and prayed with His friends and God gave Him the same vision and the interpretation </a:t>
            </a:r>
            <a:endParaRPr lang="x-none" sz="2600" smtClean="0"/>
          </a:p>
          <a:p>
            <a:pPr marL="880110" lvl="1" indent="-514350"/>
            <a:endParaRPr lang="en-US" sz="2700"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7467600" cy="1143000"/>
          </a:xfrm>
        </p:spPr>
        <p:txBody>
          <a:bodyPr>
            <a:noAutofit/>
          </a:bodyPr>
          <a:lstStyle/>
          <a:p>
            <a:r>
              <a:rPr lang="en-US" sz="3600" dirty="0" smtClean="0"/>
              <a:t>I.  Daniel and His Personal Friends (1-6)</a:t>
            </a:r>
            <a:endParaRPr lang="en-US" sz="3600" dirty="0"/>
          </a:p>
        </p:txBody>
      </p:sp>
      <p:sp>
        <p:nvSpPr>
          <p:cNvPr id="3" name="Content Placeholder 2"/>
          <p:cNvSpPr>
            <a:spLocks noGrp="1"/>
          </p:cNvSpPr>
          <p:nvPr>
            <p:ph sz="quarter" idx="1"/>
          </p:nvPr>
        </p:nvSpPr>
        <p:spPr>
          <a:xfrm>
            <a:off x="457200" y="1371600"/>
            <a:ext cx="7467600" cy="5181600"/>
          </a:xfrm>
        </p:spPr>
        <p:txBody>
          <a:bodyPr>
            <a:noAutofit/>
          </a:bodyPr>
          <a:lstStyle/>
          <a:p>
            <a:pPr marL="880110" lvl="1" indent="-514350"/>
            <a:r>
              <a:rPr lang="en-US" sz="2700" dirty="0" smtClean="0"/>
              <a:t>“the king had seen an image with a  head of gold </a:t>
            </a:r>
          </a:p>
        </p:txBody>
      </p:sp>
      <p:pic>
        <p:nvPicPr>
          <p:cNvPr id="5" name="Picture 4" descr="Daniel-Ch.-2-Four-Kingdoms-Ten-Toes.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7467600" cy="1143000"/>
          </a:xfrm>
        </p:spPr>
        <p:txBody>
          <a:bodyPr>
            <a:noAutofit/>
          </a:bodyPr>
          <a:lstStyle/>
          <a:p>
            <a:r>
              <a:rPr lang="en-US" sz="3600" dirty="0" smtClean="0"/>
              <a:t>I.  Daniel and His Personal Friends (1-6)</a:t>
            </a:r>
            <a:endParaRPr lang="en-US" sz="3600" dirty="0"/>
          </a:p>
        </p:txBody>
      </p:sp>
      <p:sp>
        <p:nvSpPr>
          <p:cNvPr id="3" name="Content Placeholder 2"/>
          <p:cNvSpPr>
            <a:spLocks noGrp="1"/>
          </p:cNvSpPr>
          <p:nvPr>
            <p:ph sz="quarter" idx="1"/>
          </p:nvPr>
        </p:nvSpPr>
        <p:spPr>
          <a:xfrm>
            <a:off x="457200" y="1371600"/>
            <a:ext cx="7467600" cy="5181600"/>
          </a:xfrm>
        </p:spPr>
        <p:txBody>
          <a:bodyPr>
            <a:noAutofit/>
          </a:bodyPr>
          <a:lstStyle/>
          <a:p>
            <a:pPr marL="514350" indent="-514350"/>
            <a:r>
              <a:rPr lang="en-US" sz="3000" dirty="0" smtClean="0"/>
              <a:t>That may not mean much to us </a:t>
            </a:r>
          </a:p>
          <a:p>
            <a:pPr marL="514350" indent="-514350"/>
            <a:r>
              <a:rPr lang="en-US" sz="3000" dirty="0" smtClean="0"/>
              <a:t>But that is one of the most powerful prophecies in our Bible </a:t>
            </a:r>
          </a:p>
          <a:p>
            <a:pPr marL="514350" indent="-514350"/>
            <a:r>
              <a:rPr lang="en-US" sz="3000" dirty="0" smtClean="0"/>
              <a:t>Daniel prophesied the entire “time of the gentiles” that has taken place </a:t>
            </a:r>
          </a:p>
          <a:p>
            <a:pPr marL="514350" indent="-514350"/>
            <a:r>
              <a:rPr lang="en-US" sz="3000" dirty="0" smtClean="0"/>
              <a:t>And he did it to a T</a:t>
            </a:r>
            <a:endParaRPr lang="en-US" sz="3000" dirty="0" smtClean="0"/>
          </a:p>
          <a:p>
            <a:pPr marL="514350" indent="-514350"/>
            <a:r>
              <a:rPr lang="en-US" sz="3000" dirty="0" smtClean="0"/>
              <a:t>Could you imagine living in the centuries following Daniel </a:t>
            </a:r>
          </a:p>
          <a:p>
            <a:pPr marL="514350" indent="-514350"/>
            <a:r>
              <a:rPr lang="en-US" sz="3000" dirty="0" smtClean="0"/>
              <a:t>Its no wonder people dispute and try to criticize the authorship of Daniel</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7467600" cy="1143000"/>
          </a:xfrm>
        </p:spPr>
        <p:txBody>
          <a:bodyPr>
            <a:noAutofit/>
          </a:bodyPr>
          <a:lstStyle/>
          <a:p>
            <a:r>
              <a:rPr lang="en-US" sz="3600" dirty="0" smtClean="0"/>
              <a:t>I.  Daniel and His Personal Friends (1-6)</a:t>
            </a:r>
            <a:endParaRPr lang="en-US" sz="3600" dirty="0"/>
          </a:p>
        </p:txBody>
      </p:sp>
      <p:sp>
        <p:nvSpPr>
          <p:cNvPr id="3" name="Content Placeholder 2"/>
          <p:cNvSpPr>
            <a:spLocks noGrp="1"/>
          </p:cNvSpPr>
          <p:nvPr>
            <p:ph sz="quarter" idx="1"/>
          </p:nvPr>
        </p:nvSpPr>
        <p:spPr>
          <a:xfrm>
            <a:off x="457200" y="1371600"/>
            <a:ext cx="7467600" cy="5181600"/>
          </a:xfrm>
        </p:spPr>
        <p:txBody>
          <a:bodyPr>
            <a:noAutofit/>
          </a:bodyPr>
          <a:lstStyle/>
          <a:p>
            <a:pPr marL="514350" indent="-514350"/>
            <a:r>
              <a:rPr lang="en-US" sz="2800" dirty="0" smtClean="0"/>
              <a:t>But I like what the King said </a:t>
            </a:r>
          </a:p>
          <a:p>
            <a:r>
              <a:rPr lang="en-US" sz="2800" dirty="0" smtClean="0">
                <a:solidFill>
                  <a:srgbClr val="0070C0"/>
                </a:solidFill>
              </a:rPr>
              <a:t>(Dan 2:46)  Then the king Nebuchadnezzar fell upon his face, and worshipped Daniel, and commanded that they should offer an oblation and sweet </a:t>
            </a:r>
            <a:r>
              <a:rPr lang="en-US" sz="2800" dirty="0" err="1" smtClean="0">
                <a:solidFill>
                  <a:srgbClr val="0070C0"/>
                </a:solidFill>
              </a:rPr>
              <a:t>odours</a:t>
            </a:r>
            <a:r>
              <a:rPr lang="en-US" sz="2800" dirty="0" smtClean="0">
                <a:solidFill>
                  <a:srgbClr val="0070C0"/>
                </a:solidFill>
              </a:rPr>
              <a:t> unto him.</a:t>
            </a:r>
          </a:p>
          <a:p>
            <a:r>
              <a:rPr lang="en-US" sz="2800" dirty="0" smtClean="0">
                <a:solidFill>
                  <a:srgbClr val="0070C0"/>
                </a:solidFill>
              </a:rPr>
              <a:t>(Dan 2:47)  The king answered unto Daniel, and said, Of a truth </a:t>
            </a:r>
            <a:r>
              <a:rPr lang="en-US" sz="2800" i="1" dirty="0" smtClean="0">
                <a:solidFill>
                  <a:srgbClr val="0070C0"/>
                </a:solidFill>
              </a:rPr>
              <a:t>it is, that your God is a God of gods, and a Lord of kings, and a revealer of secrets, seeing thou </a:t>
            </a:r>
            <a:r>
              <a:rPr lang="en-US" sz="2800" i="1" dirty="0" err="1" smtClean="0">
                <a:solidFill>
                  <a:srgbClr val="0070C0"/>
                </a:solidFill>
              </a:rPr>
              <a:t>couldest</a:t>
            </a:r>
            <a:r>
              <a:rPr lang="en-US" sz="2800" i="1" dirty="0" smtClean="0">
                <a:solidFill>
                  <a:srgbClr val="0070C0"/>
                </a:solidFill>
              </a:rPr>
              <a:t> reveal this secret.</a:t>
            </a:r>
          </a:p>
          <a:p>
            <a:endParaRPr lang="x-none" sz="3200" smtClean="0"/>
          </a:p>
          <a:p>
            <a:pPr marL="514350" indent="-514350"/>
            <a:endParaRPr lang="en-US" sz="3000"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7467600" cy="1143000"/>
          </a:xfrm>
        </p:spPr>
        <p:txBody>
          <a:bodyPr>
            <a:noAutofit/>
          </a:bodyPr>
          <a:lstStyle/>
          <a:p>
            <a:r>
              <a:rPr lang="en-US" sz="3600" dirty="0" smtClean="0"/>
              <a:t>I.  Daniel and His Personal Friends (1-6)</a:t>
            </a:r>
            <a:endParaRPr lang="en-US" sz="3600" dirty="0"/>
          </a:p>
        </p:txBody>
      </p:sp>
      <p:sp>
        <p:nvSpPr>
          <p:cNvPr id="3" name="Content Placeholder 2"/>
          <p:cNvSpPr>
            <a:spLocks noGrp="1"/>
          </p:cNvSpPr>
          <p:nvPr>
            <p:ph sz="quarter" idx="1"/>
          </p:nvPr>
        </p:nvSpPr>
        <p:spPr>
          <a:xfrm>
            <a:off x="457200" y="1371600"/>
            <a:ext cx="7467600" cy="5181600"/>
          </a:xfrm>
        </p:spPr>
        <p:txBody>
          <a:bodyPr>
            <a:noAutofit/>
          </a:bodyPr>
          <a:lstStyle/>
          <a:p>
            <a:pPr marL="880110" lvl="1" indent="-514350">
              <a:buAutoNum type="arabicPeriod" startAt="3"/>
            </a:pPr>
            <a:r>
              <a:rPr lang="en-US" sz="2900" b="1" u="sng" dirty="0" smtClean="0"/>
              <a:t>The Challenge of the Believers'’ Worship (3)</a:t>
            </a:r>
          </a:p>
          <a:p>
            <a:pPr marL="880110" lvl="1" indent="-514350"/>
            <a:r>
              <a:rPr lang="en-US" sz="2900" dirty="0" smtClean="0"/>
              <a:t>In the next chapter the King decided to build an image that is very similar to the vision </a:t>
            </a:r>
          </a:p>
          <a:p>
            <a:pPr marL="880110" lvl="1" indent="-514350"/>
            <a:r>
              <a:rPr lang="en-US" sz="2900" dirty="0" smtClean="0"/>
              <a:t>In the plain of Dura he erected a 90 foot tall gold statue and demanded all to worship it </a:t>
            </a:r>
          </a:p>
          <a:p>
            <a:pPr marL="880110" lvl="1" indent="-514350"/>
            <a:r>
              <a:rPr lang="en-US" sz="2900" dirty="0" smtClean="0"/>
              <a:t>He called all the important people from all of Babylon for the dedication day </a:t>
            </a:r>
            <a:endParaRPr lang="x-none" sz="2900" smtClean="0"/>
          </a:p>
          <a:p>
            <a:pPr marL="514350" indent="-514350"/>
            <a:endParaRPr lang="en-US" sz="3000"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7467600" cy="1143000"/>
          </a:xfrm>
        </p:spPr>
        <p:txBody>
          <a:bodyPr>
            <a:normAutofit/>
          </a:bodyPr>
          <a:lstStyle/>
          <a:p>
            <a:r>
              <a:rPr lang="en-US" sz="4400" dirty="0" smtClean="0"/>
              <a:t>Interesting Facts </a:t>
            </a:r>
            <a:endParaRPr lang="en-US" sz="4400" dirty="0"/>
          </a:p>
        </p:txBody>
      </p:sp>
      <p:sp>
        <p:nvSpPr>
          <p:cNvPr id="3" name="Content Placeholder 2"/>
          <p:cNvSpPr>
            <a:spLocks noGrp="1"/>
          </p:cNvSpPr>
          <p:nvPr>
            <p:ph sz="quarter" idx="1"/>
          </p:nvPr>
        </p:nvSpPr>
        <p:spPr>
          <a:xfrm>
            <a:off x="457200" y="1371600"/>
            <a:ext cx="7467600" cy="5181600"/>
          </a:xfrm>
        </p:spPr>
        <p:txBody>
          <a:bodyPr>
            <a:noAutofit/>
          </a:bodyPr>
          <a:lstStyle/>
          <a:p>
            <a:r>
              <a:rPr lang="en-US" sz="2600" dirty="0" smtClean="0"/>
              <a:t>Of the 3 books written during the captivity </a:t>
            </a:r>
          </a:p>
          <a:p>
            <a:pPr lvl="1"/>
            <a:r>
              <a:rPr lang="en-US" sz="2600" dirty="0" smtClean="0"/>
              <a:t>Lamentations looked back at the destruction </a:t>
            </a:r>
          </a:p>
          <a:p>
            <a:pPr lvl="1"/>
            <a:r>
              <a:rPr lang="en-US" sz="2600" dirty="0" smtClean="0"/>
              <a:t>Ezekiel and Daniel looked forward to their restoration </a:t>
            </a:r>
          </a:p>
          <a:p>
            <a:r>
              <a:rPr lang="en-US" sz="2600" dirty="0" smtClean="0"/>
              <a:t>Ezekiel anticipated the restoration of their temple </a:t>
            </a:r>
          </a:p>
          <a:p>
            <a:r>
              <a:rPr lang="en-US" sz="2600" dirty="0" smtClean="0"/>
              <a:t>Daniel expected the restoration of their nationhood </a:t>
            </a:r>
          </a:p>
          <a:p>
            <a:r>
              <a:rPr lang="en-US" sz="2600" dirty="0" smtClean="0"/>
              <a:t>Ezekiel speaks from a priestly point of view </a:t>
            </a:r>
          </a:p>
          <a:p>
            <a:r>
              <a:rPr lang="en-US" sz="2600" dirty="0" smtClean="0"/>
              <a:t>Daniel speaks form a prophetic and political point of view </a:t>
            </a:r>
            <a:endParaRPr lang="en-US" sz="26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7467600" cy="1143000"/>
          </a:xfrm>
        </p:spPr>
        <p:txBody>
          <a:bodyPr>
            <a:noAutofit/>
          </a:bodyPr>
          <a:lstStyle/>
          <a:p>
            <a:r>
              <a:rPr lang="en-US" sz="3600" dirty="0" smtClean="0"/>
              <a:t>I.  Daniel and His Personal Friends (1-6)</a:t>
            </a:r>
            <a:endParaRPr lang="en-US" sz="3600" dirty="0"/>
          </a:p>
        </p:txBody>
      </p:sp>
      <p:sp>
        <p:nvSpPr>
          <p:cNvPr id="3" name="Content Placeholder 2"/>
          <p:cNvSpPr>
            <a:spLocks noGrp="1"/>
          </p:cNvSpPr>
          <p:nvPr>
            <p:ph sz="quarter" idx="1"/>
          </p:nvPr>
        </p:nvSpPr>
        <p:spPr>
          <a:xfrm>
            <a:off x="457200" y="1371600"/>
            <a:ext cx="7467600" cy="5181600"/>
          </a:xfrm>
        </p:spPr>
        <p:txBody>
          <a:bodyPr>
            <a:noAutofit/>
          </a:bodyPr>
          <a:lstStyle/>
          <a:p>
            <a:pPr marL="880110" lvl="1" indent="-514350"/>
            <a:r>
              <a:rPr lang="en-US" sz="2700" dirty="0" smtClean="0"/>
              <a:t>Shadrach, </a:t>
            </a:r>
            <a:r>
              <a:rPr lang="en-US" sz="2700" dirty="0" err="1" smtClean="0"/>
              <a:t>Meschach</a:t>
            </a:r>
            <a:r>
              <a:rPr lang="en-US" sz="2700" dirty="0" smtClean="0"/>
              <a:t>, and </a:t>
            </a:r>
            <a:r>
              <a:rPr lang="en-US" sz="2700" dirty="0" smtClean="0"/>
              <a:t>A</a:t>
            </a:r>
            <a:r>
              <a:rPr lang="en-US" sz="2700" dirty="0" smtClean="0"/>
              <a:t>bednego were all part of the group </a:t>
            </a:r>
            <a:endParaRPr lang="x-none" sz="2700" smtClean="0"/>
          </a:p>
          <a:p>
            <a:pPr marL="880110" lvl="1" indent="-514350"/>
            <a:r>
              <a:rPr lang="en-US" sz="2700" dirty="0" smtClean="0"/>
              <a:t>At the sounding of the music everyone fell to the ground to worship except those 3 </a:t>
            </a:r>
          </a:p>
          <a:p>
            <a:pPr marL="880110" lvl="1" indent="-514350"/>
            <a:r>
              <a:rPr lang="en-US" sz="2700" dirty="0" smtClean="0"/>
              <a:t>The King gets angry but gives them another chance and they said </a:t>
            </a:r>
          </a:p>
          <a:p>
            <a:r>
              <a:rPr lang="en-US" sz="2700" dirty="0" smtClean="0">
                <a:solidFill>
                  <a:srgbClr val="0070C0"/>
                </a:solidFill>
              </a:rPr>
              <a:t>(Dan 3:17)  If it be </a:t>
            </a:r>
            <a:r>
              <a:rPr lang="en-US" sz="2700" i="1" dirty="0" smtClean="0">
                <a:solidFill>
                  <a:srgbClr val="0070C0"/>
                </a:solidFill>
              </a:rPr>
              <a:t>so, our God whom we serve is able to deliver us from the burning fiery furnace, and he will deliver us out of </a:t>
            </a:r>
            <a:r>
              <a:rPr lang="en-US" sz="2700" i="1" dirty="0" err="1" smtClean="0">
                <a:solidFill>
                  <a:srgbClr val="0070C0"/>
                </a:solidFill>
              </a:rPr>
              <a:t>thine</a:t>
            </a:r>
            <a:r>
              <a:rPr lang="en-US" sz="2700" i="1" dirty="0" smtClean="0">
                <a:solidFill>
                  <a:srgbClr val="0070C0"/>
                </a:solidFill>
              </a:rPr>
              <a:t> hand, O king</a:t>
            </a:r>
            <a:r>
              <a:rPr lang="en-US" sz="2700" i="1" dirty="0" smtClean="0">
                <a:solidFill>
                  <a:srgbClr val="0070C0"/>
                </a:solidFill>
              </a:rPr>
              <a:t>.</a:t>
            </a:r>
            <a:endParaRPr lang="en-US" sz="2700" i="1" dirty="0" smtClean="0">
              <a:solidFill>
                <a:srgbClr val="0070C0"/>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7467600" cy="1143000"/>
          </a:xfrm>
        </p:spPr>
        <p:txBody>
          <a:bodyPr>
            <a:noAutofit/>
          </a:bodyPr>
          <a:lstStyle/>
          <a:p>
            <a:r>
              <a:rPr lang="en-US" sz="3600" dirty="0" smtClean="0"/>
              <a:t>I.  Daniel and His Personal Friends (1-6)</a:t>
            </a:r>
            <a:endParaRPr lang="en-US" sz="3600" dirty="0"/>
          </a:p>
        </p:txBody>
      </p:sp>
      <p:sp>
        <p:nvSpPr>
          <p:cNvPr id="3" name="Content Placeholder 2"/>
          <p:cNvSpPr>
            <a:spLocks noGrp="1"/>
          </p:cNvSpPr>
          <p:nvPr>
            <p:ph sz="quarter" idx="1"/>
          </p:nvPr>
        </p:nvSpPr>
        <p:spPr>
          <a:xfrm>
            <a:off x="457200" y="1371600"/>
            <a:ext cx="7467600" cy="5181600"/>
          </a:xfrm>
        </p:spPr>
        <p:txBody>
          <a:bodyPr>
            <a:noAutofit/>
          </a:bodyPr>
          <a:lstStyle/>
          <a:p>
            <a:r>
              <a:rPr lang="en-US" sz="3000" dirty="0" smtClean="0">
                <a:solidFill>
                  <a:srgbClr val="0070C0"/>
                </a:solidFill>
              </a:rPr>
              <a:t>(Dan 3:18)  But if not, be it known unto thee, O king, that we will not serve thy gods, nor worship the golden image which thou hast set up.</a:t>
            </a:r>
          </a:p>
          <a:p>
            <a:pPr lvl="1"/>
            <a:r>
              <a:rPr lang="en-US" sz="3000" dirty="0" smtClean="0"/>
              <a:t>We trust our God to save us </a:t>
            </a:r>
          </a:p>
          <a:p>
            <a:pPr lvl="1"/>
            <a:r>
              <a:rPr lang="en-US" sz="3000" dirty="0" smtClean="0"/>
              <a:t>But if he don’t we will still serve Him </a:t>
            </a:r>
          </a:p>
          <a:p>
            <a:r>
              <a:rPr lang="en-US" sz="3000" dirty="0" smtClean="0"/>
              <a:t>They are bound and cast into the fiery furnace </a:t>
            </a:r>
          </a:p>
          <a:p>
            <a:r>
              <a:rPr lang="en-US" sz="3000" dirty="0" smtClean="0"/>
              <a:t>It was so hot it killed the men that threw them in </a:t>
            </a:r>
          </a:p>
          <a:p>
            <a:endParaRPr lang="x-none" sz="3100" smtClean="0"/>
          </a:p>
          <a:p>
            <a:pPr marL="880110" lvl="1" indent="-514350"/>
            <a:endParaRPr lang="en-US" sz="2800"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7467600" cy="1143000"/>
          </a:xfrm>
        </p:spPr>
        <p:txBody>
          <a:bodyPr>
            <a:noAutofit/>
          </a:bodyPr>
          <a:lstStyle/>
          <a:p>
            <a:r>
              <a:rPr lang="en-US" sz="3600" dirty="0" smtClean="0"/>
              <a:t>I.  Daniel and His Personal Friends (1-6)</a:t>
            </a:r>
            <a:endParaRPr lang="en-US" sz="3600" dirty="0"/>
          </a:p>
        </p:txBody>
      </p:sp>
      <p:sp>
        <p:nvSpPr>
          <p:cNvPr id="3" name="Content Placeholder 2"/>
          <p:cNvSpPr>
            <a:spLocks noGrp="1"/>
          </p:cNvSpPr>
          <p:nvPr>
            <p:ph sz="quarter" idx="1"/>
          </p:nvPr>
        </p:nvSpPr>
        <p:spPr>
          <a:xfrm>
            <a:off x="457200" y="1371600"/>
            <a:ext cx="7467600" cy="5181600"/>
          </a:xfrm>
        </p:spPr>
        <p:txBody>
          <a:bodyPr>
            <a:noAutofit/>
          </a:bodyPr>
          <a:lstStyle/>
          <a:p>
            <a:r>
              <a:rPr lang="en-US" sz="2900" dirty="0" smtClean="0">
                <a:solidFill>
                  <a:srgbClr val="0070C0"/>
                </a:solidFill>
              </a:rPr>
              <a:t>(Dan 3:24)  Then Nebuchadnezzar the king was </a:t>
            </a:r>
            <a:r>
              <a:rPr lang="en-US" sz="2900" dirty="0" err="1" smtClean="0">
                <a:solidFill>
                  <a:srgbClr val="0070C0"/>
                </a:solidFill>
              </a:rPr>
              <a:t>astonied</a:t>
            </a:r>
            <a:r>
              <a:rPr lang="en-US" sz="2900" dirty="0" smtClean="0">
                <a:solidFill>
                  <a:srgbClr val="0070C0"/>
                </a:solidFill>
              </a:rPr>
              <a:t>, and rose up in haste, </a:t>
            </a:r>
            <a:r>
              <a:rPr lang="en-US" sz="2900" i="1" dirty="0" smtClean="0">
                <a:solidFill>
                  <a:srgbClr val="0070C0"/>
                </a:solidFill>
              </a:rPr>
              <a:t>and </a:t>
            </a:r>
            <a:r>
              <a:rPr lang="en-US" sz="2900" i="1" dirty="0" err="1" smtClean="0">
                <a:solidFill>
                  <a:srgbClr val="0070C0"/>
                </a:solidFill>
              </a:rPr>
              <a:t>spake</a:t>
            </a:r>
            <a:r>
              <a:rPr lang="en-US" sz="2900" i="1" dirty="0" smtClean="0">
                <a:solidFill>
                  <a:srgbClr val="0070C0"/>
                </a:solidFill>
              </a:rPr>
              <a:t>, and said unto his </a:t>
            </a:r>
            <a:r>
              <a:rPr lang="en-US" sz="2900" i="1" dirty="0" err="1" smtClean="0">
                <a:solidFill>
                  <a:srgbClr val="0070C0"/>
                </a:solidFill>
              </a:rPr>
              <a:t>counsellors</a:t>
            </a:r>
            <a:r>
              <a:rPr lang="en-US" sz="2900" i="1" dirty="0" smtClean="0">
                <a:solidFill>
                  <a:srgbClr val="0070C0"/>
                </a:solidFill>
              </a:rPr>
              <a:t>, Did not we cast three men bound into the midst of the fire? They answered and said unto the king, True, O king.</a:t>
            </a:r>
          </a:p>
          <a:p>
            <a:r>
              <a:rPr lang="en-US" sz="2900" dirty="0" smtClean="0">
                <a:solidFill>
                  <a:srgbClr val="0070C0"/>
                </a:solidFill>
              </a:rPr>
              <a:t>(Dan 3:25)  He answered and said, Lo, I see four men loose, walking in the midst of the fire, and they have no hurt; and the form of the fourth is like the Son of God.</a:t>
            </a:r>
          </a:p>
          <a:p>
            <a:pPr>
              <a:buNone/>
            </a:pPr>
            <a:endParaRPr lang="en-US" sz="2600" dirty="0" smtClean="0"/>
          </a:p>
          <a:p>
            <a:endParaRPr lang="x-none" sz="3200" smtClean="0"/>
          </a:p>
          <a:p>
            <a:endParaRPr lang="en-US" sz="3000" dirty="0" smtClean="0"/>
          </a:p>
          <a:p>
            <a:endParaRPr lang="x-none" sz="3100" smtClean="0"/>
          </a:p>
          <a:p>
            <a:pPr marL="880110" lvl="1" indent="-514350"/>
            <a:endParaRPr lang="en-US" sz="2800" dirty="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7467600" cy="1143000"/>
          </a:xfrm>
        </p:spPr>
        <p:txBody>
          <a:bodyPr>
            <a:noAutofit/>
          </a:bodyPr>
          <a:lstStyle/>
          <a:p>
            <a:r>
              <a:rPr lang="en-US" sz="3600" dirty="0" smtClean="0"/>
              <a:t>I.  Daniel and His Personal Friends (1-6)</a:t>
            </a:r>
            <a:endParaRPr lang="en-US" sz="3600" dirty="0"/>
          </a:p>
        </p:txBody>
      </p:sp>
      <p:sp>
        <p:nvSpPr>
          <p:cNvPr id="3" name="Content Placeholder 2"/>
          <p:cNvSpPr>
            <a:spLocks noGrp="1"/>
          </p:cNvSpPr>
          <p:nvPr>
            <p:ph sz="quarter" idx="1"/>
          </p:nvPr>
        </p:nvSpPr>
        <p:spPr>
          <a:xfrm>
            <a:off x="457200" y="1371600"/>
            <a:ext cx="7467600" cy="5181600"/>
          </a:xfrm>
        </p:spPr>
        <p:txBody>
          <a:bodyPr>
            <a:noAutofit/>
          </a:bodyPr>
          <a:lstStyle/>
          <a:p>
            <a:r>
              <a:rPr lang="en-US" sz="3000" dirty="0" smtClean="0">
                <a:solidFill>
                  <a:srgbClr val="0070C0"/>
                </a:solidFill>
              </a:rPr>
              <a:t>(</a:t>
            </a:r>
            <a:r>
              <a:rPr lang="en-US" sz="3000" dirty="0" smtClean="0">
                <a:solidFill>
                  <a:srgbClr val="0070C0"/>
                </a:solidFill>
              </a:rPr>
              <a:t>Dan 3:28)  </a:t>
            </a:r>
            <a:r>
              <a:rPr lang="en-US" sz="3000" i="1" dirty="0" smtClean="0">
                <a:solidFill>
                  <a:srgbClr val="0070C0"/>
                </a:solidFill>
              </a:rPr>
              <a:t>Then Nebuchadnezzar </a:t>
            </a:r>
            <a:r>
              <a:rPr lang="en-US" sz="3000" i="1" dirty="0" err="1" smtClean="0">
                <a:solidFill>
                  <a:srgbClr val="0070C0"/>
                </a:solidFill>
              </a:rPr>
              <a:t>spake</a:t>
            </a:r>
            <a:r>
              <a:rPr lang="en-US" sz="3000" i="1" dirty="0" smtClean="0">
                <a:solidFill>
                  <a:srgbClr val="0070C0"/>
                </a:solidFill>
              </a:rPr>
              <a:t>, and said, Blessed be the God of Shadrach, Meshach, and Abednego, who hath sent his angel, and delivered his servants that trusted in him, and have changed the king's word, and yielded their bodies, that they might not serve nor worship any god, except their own God.</a:t>
            </a:r>
          </a:p>
          <a:p>
            <a:endParaRPr lang="en-US" sz="3000" dirty="0" smtClean="0"/>
          </a:p>
          <a:p>
            <a:endParaRPr lang="x-none" sz="3100" smtClean="0"/>
          </a:p>
          <a:p>
            <a:pPr marL="880110" lvl="1" indent="-514350"/>
            <a:endParaRPr lang="en-US" sz="2800" dirty="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7467600" cy="1143000"/>
          </a:xfrm>
        </p:spPr>
        <p:txBody>
          <a:bodyPr>
            <a:noAutofit/>
          </a:bodyPr>
          <a:lstStyle/>
          <a:p>
            <a:r>
              <a:rPr lang="en-US" sz="3600" dirty="0" smtClean="0"/>
              <a:t>I.  Daniel and His Personal Friends (1-6)</a:t>
            </a:r>
            <a:endParaRPr lang="en-US" sz="3600" dirty="0"/>
          </a:p>
        </p:txBody>
      </p:sp>
      <p:sp>
        <p:nvSpPr>
          <p:cNvPr id="3" name="Content Placeholder 2"/>
          <p:cNvSpPr>
            <a:spLocks noGrp="1"/>
          </p:cNvSpPr>
          <p:nvPr>
            <p:ph sz="quarter" idx="1"/>
          </p:nvPr>
        </p:nvSpPr>
        <p:spPr>
          <a:xfrm>
            <a:off x="457200" y="1371600"/>
            <a:ext cx="7467600" cy="5181600"/>
          </a:xfrm>
        </p:spPr>
        <p:txBody>
          <a:bodyPr>
            <a:noAutofit/>
          </a:bodyPr>
          <a:lstStyle/>
          <a:p>
            <a:r>
              <a:rPr lang="en-US" sz="3000" dirty="0" smtClean="0">
                <a:solidFill>
                  <a:srgbClr val="0070C0"/>
                </a:solidFill>
              </a:rPr>
              <a:t>(</a:t>
            </a:r>
            <a:r>
              <a:rPr lang="en-US" sz="3000" dirty="0" smtClean="0">
                <a:solidFill>
                  <a:srgbClr val="0070C0"/>
                </a:solidFill>
              </a:rPr>
              <a:t>Dan 3:29)  Therefore I make a decree, That every people, nation, and language, which speak any thing amiss against the God of Shadrach, Meshach, and Abednego, shall be cut in pieces, and their houses shall be made a dunghill: because there is no other God that can deliver after this sort.</a:t>
            </a:r>
          </a:p>
          <a:p>
            <a:endParaRPr lang="x-none" sz="3200" smtClean="0"/>
          </a:p>
          <a:p>
            <a:endParaRPr lang="en-US" sz="3000" dirty="0" smtClean="0"/>
          </a:p>
          <a:p>
            <a:endParaRPr lang="x-none" sz="3100" smtClean="0"/>
          </a:p>
          <a:p>
            <a:pPr marL="880110" lvl="1" indent="-514350"/>
            <a:endParaRPr lang="en-US" sz="2800" dirty="0" smtClean="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7467600" cy="1143000"/>
          </a:xfrm>
        </p:spPr>
        <p:txBody>
          <a:bodyPr>
            <a:noAutofit/>
          </a:bodyPr>
          <a:lstStyle/>
          <a:p>
            <a:r>
              <a:rPr lang="en-US" sz="3600" dirty="0" smtClean="0"/>
              <a:t>I.  Daniel and His Personal Friends (1-6)</a:t>
            </a:r>
            <a:endParaRPr lang="en-US" sz="3600" dirty="0"/>
          </a:p>
        </p:txBody>
      </p:sp>
      <p:sp>
        <p:nvSpPr>
          <p:cNvPr id="3" name="Content Placeholder 2"/>
          <p:cNvSpPr>
            <a:spLocks noGrp="1"/>
          </p:cNvSpPr>
          <p:nvPr>
            <p:ph sz="quarter" idx="1"/>
          </p:nvPr>
        </p:nvSpPr>
        <p:spPr>
          <a:xfrm>
            <a:off x="457200" y="1371600"/>
            <a:ext cx="7467600" cy="5181600"/>
          </a:xfrm>
        </p:spPr>
        <p:txBody>
          <a:bodyPr>
            <a:noAutofit/>
          </a:bodyPr>
          <a:lstStyle/>
          <a:p>
            <a:pPr marL="514350" indent="-514350">
              <a:buAutoNum type="alphaUcPeriod" startAt="2"/>
            </a:pPr>
            <a:r>
              <a:rPr lang="en-US" sz="2600" b="1" u="sng" dirty="0" smtClean="0"/>
              <a:t>Times of Triumph (4-6)</a:t>
            </a:r>
          </a:p>
          <a:p>
            <a:pPr marL="880110" lvl="1" indent="-514350">
              <a:buAutoNum type="arabicPeriod"/>
            </a:pPr>
            <a:r>
              <a:rPr lang="en-US" sz="2600" i="1" dirty="0" smtClean="0">
                <a:solidFill>
                  <a:srgbClr val="FF0000"/>
                </a:solidFill>
              </a:rPr>
              <a:t>The Triumph of Truth (4-5)</a:t>
            </a:r>
          </a:p>
          <a:p>
            <a:pPr marL="880110" lvl="1" indent="-514350"/>
            <a:r>
              <a:rPr lang="en-US" sz="2600" dirty="0" smtClean="0"/>
              <a:t>This is an account of the conversion of Nebuchadnezzar </a:t>
            </a:r>
          </a:p>
          <a:p>
            <a:pPr marL="880110" lvl="1" indent="-514350"/>
            <a:r>
              <a:rPr lang="en-US" sz="2600" dirty="0" smtClean="0"/>
              <a:t>In Ch. 2 he had been convicted and saw who God was </a:t>
            </a:r>
            <a:endParaRPr lang="en-US" sz="2600" dirty="0" smtClean="0"/>
          </a:p>
          <a:p>
            <a:r>
              <a:rPr lang="en-US" sz="2600" dirty="0" smtClean="0">
                <a:solidFill>
                  <a:srgbClr val="0070C0"/>
                </a:solidFill>
              </a:rPr>
              <a:t>(Dan 2:47)  The king answered unto Daniel, and said, Of a truth </a:t>
            </a:r>
            <a:r>
              <a:rPr lang="en-US" sz="2600" i="1" dirty="0" smtClean="0">
                <a:solidFill>
                  <a:srgbClr val="0070C0"/>
                </a:solidFill>
              </a:rPr>
              <a:t>it is, that your God is a God of gods, and a Lord of kings, and a revealer of secrets, seeing thou </a:t>
            </a:r>
            <a:r>
              <a:rPr lang="en-US" sz="2600" i="1" dirty="0" err="1" smtClean="0">
                <a:solidFill>
                  <a:srgbClr val="0070C0"/>
                </a:solidFill>
              </a:rPr>
              <a:t>couldest</a:t>
            </a:r>
            <a:r>
              <a:rPr lang="en-US" sz="2600" i="1" dirty="0" smtClean="0">
                <a:solidFill>
                  <a:srgbClr val="0070C0"/>
                </a:solidFill>
              </a:rPr>
              <a:t> reveal this secret.</a:t>
            </a:r>
          </a:p>
          <a:p>
            <a:endParaRPr lang="x-none" sz="3200" smtClean="0"/>
          </a:p>
          <a:p>
            <a:endParaRPr lang="x-none" sz="3200" smtClean="0"/>
          </a:p>
          <a:p>
            <a:endParaRPr lang="en-US" sz="3000" dirty="0" smtClean="0"/>
          </a:p>
          <a:p>
            <a:endParaRPr lang="x-none" sz="3100" smtClean="0"/>
          </a:p>
          <a:p>
            <a:pPr marL="880110" lvl="1" indent="-514350"/>
            <a:endParaRPr lang="en-US" sz="2800" dirty="0" smtClean="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7467600" cy="1143000"/>
          </a:xfrm>
        </p:spPr>
        <p:txBody>
          <a:bodyPr>
            <a:noAutofit/>
          </a:bodyPr>
          <a:lstStyle/>
          <a:p>
            <a:r>
              <a:rPr lang="en-US" sz="3600" dirty="0" smtClean="0"/>
              <a:t>I.  Daniel and His Personal Friends (1-6)</a:t>
            </a:r>
            <a:endParaRPr lang="en-US" sz="3600" dirty="0"/>
          </a:p>
        </p:txBody>
      </p:sp>
      <p:sp>
        <p:nvSpPr>
          <p:cNvPr id="3" name="Content Placeholder 2"/>
          <p:cNvSpPr>
            <a:spLocks noGrp="1"/>
          </p:cNvSpPr>
          <p:nvPr>
            <p:ph sz="quarter" idx="1"/>
          </p:nvPr>
        </p:nvSpPr>
        <p:spPr>
          <a:xfrm>
            <a:off x="457200" y="1371600"/>
            <a:ext cx="7467600" cy="5181600"/>
          </a:xfrm>
        </p:spPr>
        <p:txBody>
          <a:bodyPr>
            <a:noAutofit/>
          </a:bodyPr>
          <a:lstStyle/>
          <a:p>
            <a:pPr marL="880110" lvl="1" indent="-514350"/>
            <a:r>
              <a:rPr lang="en-US" sz="3000" dirty="0" smtClean="0"/>
              <a:t>Then in chapter 3 after seeing the Hebrew boys deliverance </a:t>
            </a:r>
          </a:p>
          <a:p>
            <a:r>
              <a:rPr lang="en-US" sz="3000" dirty="0" smtClean="0">
                <a:solidFill>
                  <a:srgbClr val="0070C0"/>
                </a:solidFill>
              </a:rPr>
              <a:t>(Dan 3:29)  </a:t>
            </a:r>
            <a:r>
              <a:rPr lang="en-US" sz="3000" dirty="0" smtClean="0">
                <a:solidFill>
                  <a:srgbClr val="0070C0"/>
                </a:solidFill>
              </a:rPr>
              <a:t>…because </a:t>
            </a:r>
            <a:r>
              <a:rPr lang="en-US" sz="3000" dirty="0" smtClean="0">
                <a:solidFill>
                  <a:srgbClr val="0070C0"/>
                </a:solidFill>
              </a:rPr>
              <a:t>there is no other God that can deliver after this sort.</a:t>
            </a:r>
          </a:p>
          <a:p>
            <a:pPr lvl="1"/>
            <a:r>
              <a:rPr lang="en-US" sz="3000" dirty="0" smtClean="0"/>
              <a:t>In Ch. 4 God deals with Nebuchadnezzar and brings him into a living relationship with Him </a:t>
            </a:r>
          </a:p>
          <a:p>
            <a:pPr lvl="1"/>
            <a:r>
              <a:rPr lang="en-US" sz="3000" dirty="0" smtClean="0"/>
              <a:t>He opens the chapter like Paul would </a:t>
            </a:r>
            <a:endParaRPr lang="en-US" sz="3000" dirty="0" smtClean="0"/>
          </a:p>
          <a:p>
            <a:endParaRPr lang="x-none" sz="2800" smtClean="0"/>
          </a:p>
          <a:p>
            <a:endParaRPr lang="x-none" sz="3200" smtClean="0"/>
          </a:p>
          <a:p>
            <a:endParaRPr lang="en-US" sz="3000" dirty="0" smtClean="0"/>
          </a:p>
          <a:p>
            <a:endParaRPr lang="x-none" sz="3100" smtClean="0"/>
          </a:p>
          <a:p>
            <a:pPr marL="880110" lvl="1" indent="-514350"/>
            <a:endParaRPr lang="en-US" sz="2800" dirty="0" smtClean="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7467600" cy="1143000"/>
          </a:xfrm>
        </p:spPr>
        <p:txBody>
          <a:bodyPr>
            <a:noAutofit/>
          </a:bodyPr>
          <a:lstStyle/>
          <a:p>
            <a:r>
              <a:rPr lang="en-US" sz="3600" dirty="0" smtClean="0"/>
              <a:t>I.  Daniel and His Personal Friends (1-6)</a:t>
            </a:r>
            <a:endParaRPr lang="en-US" sz="3600" dirty="0"/>
          </a:p>
        </p:txBody>
      </p:sp>
      <p:sp>
        <p:nvSpPr>
          <p:cNvPr id="3" name="Content Placeholder 2"/>
          <p:cNvSpPr>
            <a:spLocks noGrp="1"/>
          </p:cNvSpPr>
          <p:nvPr>
            <p:ph sz="quarter" idx="1"/>
          </p:nvPr>
        </p:nvSpPr>
        <p:spPr>
          <a:xfrm>
            <a:off x="457200" y="1371600"/>
            <a:ext cx="7467600" cy="5181600"/>
          </a:xfrm>
        </p:spPr>
        <p:txBody>
          <a:bodyPr>
            <a:noAutofit/>
          </a:bodyPr>
          <a:lstStyle/>
          <a:p>
            <a:r>
              <a:rPr lang="en-US" sz="2800" dirty="0" smtClean="0">
                <a:solidFill>
                  <a:srgbClr val="0070C0"/>
                </a:solidFill>
              </a:rPr>
              <a:t>(</a:t>
            </a:r>
            <a:r>
              <a:rPr lang="en-US" sz="2800" dirty="0" smtClean="0">
                <a:solidFill>
                  <a:srgbClr val="0070C0"/>
                </a:solidFill>
              </a:rPr>
              <a:t>Dan 4:1)  Nebuchadnezzar the king, unto all people, nations, and languages, that dwell in all the earth; Peace be multiplied unto you.</a:t>
            </a:r>
          </a:p>
          <a:p>
            <a:r>
              <a:rPr lang="en-US" sz="2800" dirty="0" smtClean="0">
                <a:solidFill>
                  <a:srgbClr val="0070C0"/>
                </a:solidFill>
              </a:rPr>
              <a:t>(Dan 4:2)  I thought it good to </a:t>
            </a:r>
            <a:r>
              <a:rPr lang="en-US" sz="2800" dirty="0" err="1" smtClean="0">
                <a:solidFill>
                  <a:srgbClr val="0070C0"/>
                </a:solidFill>
              </a:rPr>
              <a:t>shew</a:t>
            </a:r>
            <a:r>
              <a:rPr lang="en-US" sz="2800" dirty="0" smtClean="0">
                <a:solidFill>
                  <a:srgbClr val="0070C0"/>
                </a:solidFill>
              </a:rPr>
              <a:t> the signs and wonders that the high God hath wrought toward me.</a:t>
            </a:r>
          </a:p>
          <a:p>
            <a:r>
              <a:rPr lang="en-US" sz="2800" dirty="0" smtClean="0">
                <a:solidFill>
                  <a:srgbClr val="0070C0"/>
                </a:solidFill>
              </a:rPr>
              <a:t>(Dan 4:3)  How great </a:t>
            </a:r>
            <a:r>
              <a:rPr lang="en-US" sz="2800" i="1" dirty="0" smtClean="0">
                <a:solidFill>
                  <a:srgbClr val="0070C0"/>
                </a:solidFill>
              </a:rPr>
              <a:t>are his signs! and how mighty are his wonders! his kingdom is an everlasting kingdom, and his dominion is from generation to generation</a:t>
            </a:r>
            <a:r>
              <a:rPr lang="en-US" sz="2800" i="1" dirty="0" smtClean="0"/>
              <a:t>.</a:t>
            </a:r>
          </a:p>
          <a:p>
            <a:endParaRPr lang="x-none" sz="2800" smtClean="0"/>
          </a:p>
          <a:p>
            <a:pPr lvl="1"/>
            <a:endParaRPr lang="x-none" sz="2800" smtClean="0"/>
          </a:p>
          <a:p>
            <a:endParaRPr lang="x-none" sz="2800" smtClean="0"/>
          </a:p>
          <a:p>
            <a:pPr marL="880110" lvl="1" indent="-514350"/>
            <a:endParaRPr lang="en-US" sz="2800" dirty="0" smtClean="0"/>
          </a:p>
          <a:p>
            <a:endParaRPr lang="x-none" sz="2800" smtClean="0"/>
          </a:p>
          <a:p>
            <a:endParaRPr lang="x-none" sz="3200" smtClean="0"/>
          </a:p>
          <a:p>
            <a:endParaRPr lang="en-US" sz="3000" dirty="0" smtClean="0"/>
          </a:p>
          <a:p>
            <a:endParaRPr lang="x-none" sz="3100" smtClean="0"/>
          </a:p>
          <a:p>
            <a:pPr marL="880110" lvl="1" indent="-514350"/>
            <a:endParaRPr lang="en-US" sz="2800" dirty="0" smtClean="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7467600" cy="1143000"/>
          </a:xfrm>
        </p:spPr>
        <p:txBody>
          <a:bodyPr>
            <a:noAutofit/>
          </a:bodyPr>
          <a:lstStyle/>
          <a:p>
            <a:r>
              <a:rPr lang="en-US" sz="3600" dirty="0" smtClean="0"/>
              <a:t>I.  Daniel and His Personal Friends (1-6)</a:t>
            </a:r>
            <a:endParaRPr lang="en-US" sz="3600" dirty="0"/>
          </a:p>
        </p:txBody>
      </p:sp>
      <p:sp>
        <p:nvSpPr>
          <p:cNvPr id="3" name="Content Placeholder 2"/>
          <p:cNvSpPr>
            <a:spLocks noGrp="1"/>
          </p:cNvSpPr>
          <p:nvPr>
            <p:ph sz="quarter" idx="1"/>
          </p:nvPr>
        </p:nvSpPr>
        <p:spPr>
          <a:xfrm>
            <a:off x="381000" y="1371600"/>
            <a:ext cx="7620000" cy="5181600"/>
          </a:xfrm>
        </p:spPr>
        <p:txBody>
          <a:bodyPr>
            <a:noAutofit/>
          </a:bodyPr>
          <a:lstStyle/>
          <a:p>
            <a:r>
              <a:rPr lang="en-US" sz="2700" dirty="0" smtClean="0"/>
              <a:t>First he has a dream that once again, no one could interpret </a:t>
            </a:r>
          </a:p>
          <a:p>
            <a:r>
              <a:rPr lang="en-US" sz="2700" dirty="0" smtClean="0"/>
              <a:t>So he sends for Daniel who interprets the dream </a:t>
            </a:r>
          </a:p>
          <a:p>
            <a:r>
              <a:rPr lang="en-US" sz="2700" dirty="0" smtClean="0">
                <a:solidFill>
                  <a:srgbClr val="0070C0"/>
                </a:solidFill>
              </a:rPr>
              <a:t>(Dan 4:25)  That they shall drive thee from men, and thy dwelling shall be with the beasts of the field, and they shall make thee to eat grass as oxen, and they shall wet thee with the dew of heaven, and seven times shall pass over thee, till thou know that the most High </a:t>
            </a:r>
            <a:r>
              <a:rPr lang="en-US" sz="2700" dirty="0" err="1" smtClean="0">
                <a:solidFill>
                  <a:srgbClr val="0070C0"/>
                </a:solidFill>
              </a:rPr>
              <a:t>ruleth</a:t>
            </a:r>
            <a:r>
              <a:rPr lang="en-US" sz="2700" dirty="0" smtClean="0">
                <a:solidFill>
                  <a:srgbClr val="0070C0"/>
                </a:solidFill>
              </a:rPr>
              <a:t> in the kingdom of men, and </a:t>
            </a:r>
            <a:r>
              <a:rPr lang="en-US" sz="2700" dirty="0" err="1" smtClean="0">
                <a:solidFill>
                  <a:srgbClr val="0070C0"/>
                </a:solidFill>
              </a:rPr>
              <a:t>giveth</a:t>
            </a:r>
            <a:r>
              <a:rPr lang="en-US" sz="2700" dirty="0" smtClean="0">
                <a:solidFill>
                  <a:srgbClr val="0070C0"/>
                </a:solidFill>
              </a:rPr>
              <a:t> it to whomsoever he will.</a:t>
            </a:r>
          </a:p>
          <a:p>
            <a:endParaRPr lang="x-none" sz="3200" smtClean="0"/>
          </a:p>
          <a:p>
            <a:endParaRPr lang="x-none" sz="3100" smtClean="0"/>
          </a:p>
          <a:p>
            <a:endParaRPr lang="x-none" sz="2800" smtClean="0"/>
          </a:p>
          <a:p>
            <a:pPr marL="880110" lvl="1" indent="-514350"/>
            <a:endParaRPr lang="en-US" sz="2800" dirty="0" smtClean="0"/>
          </a:p>
          <a:p>
            <a:endParaRPr lang="x-none" sz="2800" smtClean="0"/>
          </a:p>
          <a:p>
            <a:endParaRPr lang="x-none" sz="3200" smtClean="0"/>
          </a:p>
          <a:p>
            <a:endParaRPr lang="en-US" sz="3000" dirty="0" smtClean="0"/>
          </a:p>
          <a:p>
            <a:endParaRPr lang="x-none" sz="3100" smtClean="0"/>
          </a:p>
          <a:p>
            <a:pPr marL="880110" lvl="1" indent="-514350"/>
            <a:endParaRPr lang="en-US" sz="2800" dirty="0" smtClean="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7467600" cy="1143000"/>
          </a:xfrm>
        </p:spPr>
        <p:txBody>
          <a:bodyPr>
            <a:noAutofit/>
          </a:bodyPr>
          <a:lstStyle/>
          <a:p>
            <a:r>
              <a:rPr lang="en-US" sz="3600" dirty="0" smtClean="0"/>
              <a:t>I.  Daniel and His Personal Friends (1-6)</a:t>
            </a:r>
            <a:endParaRPr lang="en-US" sz="3600" dirty="0"/>
          </a:p>
        </p:txBody>
      </p:sp>
      <p:sp>
        <p:nvSpPr>
          <p:cNvPr id="3" name="Content Placeholder 2"/>
          <p:cNvSpPr>
            <a:spLocks noGrp="1"/>
          </p:cNvSpPr>
          <p:nvPr>
            <p:ph sz="quarter" idx="1"/>
          </p:nvPr>
        </p:nvSpPr>
        <p:spPr>
          <a:xfrm>
            <a:off x="381000" y="1371600"/>
            <a:ext cx="7620000" cy="5181600"/>
          </a:xfrm>
        </p:spPr>
        <p:txBody>
          <a:bodyPr>
            <a:noAutofit/>
          </a:bodyPr>
          <a:lstStyle/>
          <a:p>
            <a:r>
              <a:rPr lang="en-US" sz="2800" dirty="0" smtClean="0"/>
              <a:t>What it all amounted to was that the King was going to be made temporarily insane because of his own pride </a:t>
            </a:r>
            <a:endParaRPr lang="x-none" sz="2800" smtClean="0"/>
          </a:p>
          <a:p>
            <a:r>
              <a:rPr lang="en-US" sz="2800" dirty="0" smtClean="0"/>
              <a:t>He had seen all that God had done in the previous chapters but was still filled with pride </a:t>
            </a:r>
          </a:p>
          <a:p>
            <a:r>
              <a:rPr lang="en-US" sz="2800" dirty="0" smtClean="0">
                <a:solidFill>
                  <a:srgbClr val="0070C0"/>
                </a:solidFill>
              </a:rPr>
              <a:t>(Dan 4:30)  The king </a:t>
            </a:r>
            <a:r>
              <a:rPr lang="en-US" sz="2800" dirty="0" err="1" smtClean="0">
                <a:solidFill>
                  <a:srgbClr val="0070C0"/>
                </a:solidFill>
              </a:rPr>
              <a:t>spake</a:t>
            </a:r>
            <a:r>
              <a:rPr lang="en-US" sz="2800" dirty="0" smtClean="0">
                <a:solidFill>
                  <a:srgbClr val="0070C0"/>
                </a:solidFill>
              </a:rPr>
              <a:t>, and said, Is not this great Babylon, that I have built for the house of the kingdom by the might of my power, and for the </a:t>
            </a:r>
            <a:r>
              <a:rPr lang="en-US" sz="2800" dirty="0" err="1" smtClean="0">
                <a:solidFill>
                  <a:srgbClr val="0070C0"/>
                </a:solidFill>
              </a:rPr>
              <a:t>honour</a:t>
            </a:r>
            <a:r>
              <a:rPr lang="en-US" sz="2800" dirty="0" smtClean="0">
                <a:solidFill>
                  <a:srgbClr val="0070C0"/>
                </a:solidFill>
              </a:rPr>
              <a:t> of my majesty?</a:t>
            </a:r>
          </a:p>
          <a:p>
            <a:endParaRPr lang="x-none" sz="3200" smtClean="0"/>
          </a:p>
          <a:p>
            <a:endParaRPr lang="x-none" sz="3100" smtClean="0"/>
          </a:p>
          <a:p>
            <a:endParaRPr lang="x-none" sz="2800" smtClean="0"/>
          </a:p>
          <a:p>
            <a:pPr marL="880110" lvl="1" indent="-514350"/>
            <a:endParaRPr lang="en-US" sz="2800" dirty="0" smtClean="0"/>
          </a:p>
          <a:p>
            <a:endParaRPr lang="x-none" sz="2800" smtClean="0"/>
          </a:p>
          <a:p>
            <a:endParaRPr lang="x-none" sz="3200" smtClean="0"/>
          </a:p>
          <a:p>
            <a:endParaRPr lang="en-US" sz="3000" dirty="0" smtClean="0"/>
          </a:p>
          <a:p>
            <a:endParaRPr lang="x-none" sz="3100" smtClean="0"/>
          </a:p>
          <a:p>
            <a:pPr marL="880110" lvl="1" indent="-514350"/>
            <a:endParaRPr lang="en-US" sz="2800"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sz="quarter"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33937100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7467600" cy="1143000"/>
          </a:xfrm>
        </p:spPr>
        <p:txBody>
          <a:bodyPr>
            <a:noAutofit/>
          </a:bodyPr>
          <a:lstStyle/>
          <a:p>
            <a:r>
              <a:rPr lang="en-US" sz="3600" dirty="0" smtClean="0"/>
              <a:t>I.  Daniel and His Personal Friends (1-6)</a:t>
            </a:r>
            <a:endParaRPr lang="en-US" sz="3600" dirty="0"/>
          </a:p>
        </p:txBody>
      </p:sp>
      <p:sp>
        <p:nvSpPr>
          <p:cNvPr id="3" name="Content Placeholder 2"/>
          <p:cNvSpPr>
            <a:spLocks noGrp="1"/>
          </p:cNvSpPr>
          <p:nvPr>
            <p:ph sz="quarter" idx="1"/>
          </p:nvPr>
        </p:nvSpPr>
        <p:spPr>
          <a:xfrm>
            <a:off x="381000" y="1371600"/>
            <a:ext cx="7620000" cy="5181600"/>
          </a:xfrm>
        </p:spPr>
        <p:txBody>
          <a:bodyPr>
            <a:noAutofit/>
          </a:bodyPr>
          <a:lstStyle/>
          <a:p>
            <a:r>
              <a:rPr lang="en-US" sz="3200" dirty="0" smtClean="0"/>
              <a:t>And instantly he was insane and thought he was an animal </a:t>
            </a:r>
          </a:p>
          <a:p>
            <a:r>
              <a:rPr lang="en-US" sz="3200" dirty="0" smtClean="0"/>
              <a:t>His hair grew long and his finger nails were like eagles claws for 7 years </a:t>
            </a:r>
          </a:p>
          <a:p>
            <a:r>
              <a:rPr lang="en-US" sz="3200" dirty="0" smtClean="0"/>
              <a:t>But then his sanity and his kingdom was restored and he became a true convert of Jehovah and issued this testimony </a:t>
            </a:r>
          </a:p>
          <a:p>
            <a:endParaRPr lang="en-US" sz="2800" dirty="0" smtClean="0">
              <a:solidFill>
                <a:srgbClr val="0070C0"/>
              </a:solidFill>
            </a:endParaRPr>
          </a:p>
          <a:p>
            <a:endParaRPr lang="x-none" sz="3200" smtClean="0"/>
          </a:p>
          <a:p>
            <a:endParaRPr lang="x-none" sz="3100" smtClean="0"/>
          </a:p>
          <a:p>
            <a:endParaRPr lang="x-none" sz="2800" smtClean="0"/>
          </a:p>
          <a:p>
            <a:pPr marL="880110" lvl="1" indent="-514350"/>
            <a:endParaRPr lang="en-US" sz="2800" dirty="0" smtClean="0"/>
          </a:p>
          <a:p>
            <a:endParaRPr lang="x-none" sz="2800" smtClean="0"/>
          </a:p>
          <a:p>
            <a:endParaRPr lang="x-none" sz="3200" smtClean="0"/>
          </a:p>
          <a:p>
            <a:endParaRPr lang="en-US" sz="3000" dirty="0" smtClean="0"/>
          </a:p>
          <a:p>
            <a:endParaRPr lang="x-none" sz="3100" smtClean="0"/>
          </a:p>
          <a:p>
            <a:pPr marL="880110" lvl="1" indent="-514350"/>
            <a:endParaRPr lang="en-US" sz="2800" dirty="0"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7467600" cy="1143000"/>
          </a:xfrm>
        </p:spPr>
        <p:txBody>
          <a:bodyPr>
            <a:noAutofit/>
          </a:bodyPr>
          <a:lstStyle/>
          <a:p>
            <a:r>
              <a:rPr lang="en-US" sz="3600" dirty="0" smtClean="0"/>
              <a:t>I.  Daniel and His Personal Friends (1-6)</a:t>
            </a:r>
            <a:endParaRPr lang="en-US" sz="3600" dirty="0"/>
          </a:p>
        </p:txBody>
      </p:sp>
      <p:sp>
        <p:nvSpPr>
          <p:cNvPr id="3" name="Content Placeholder 2"/>
          <p:cNvSpPr>
            <a:spLocks noGrp="1"/>
          </p:cNvSpPr>
          <p:nvPr>
            <p:ph sz="quarter" idx="1"/>
          </p:nvPr>
        </p:nvSpPr>
        <p:spPr>
          <a:xfrm>
            <a:off x="381000" y="1371600"/>
            <a:ext cx="7620000" cy="5181600"/>
          </a:xfrm>
        </p:spPr>
        <p:txBody>
          <a:bodyPr>
            <a:noAutofit/>
          </a:bodyPr>
          <a:lstStyle/>
          <a:p>
            <a:r>
              <a:rPr lang="en-US" sz="2800" dirty="0" smtClean="0">
                <a:solidFill>
                  <a:srgbClr val="0070C0"/>
                </a:solidFill>
              </a:rPr>
              <a:t>(</a:t>
            </a:r>
            <a:r>
              <a:rPr lang="en-US" sz="2800" dirty="0" smtClean="0">
                <a:solidFill>
                  <a:srgbClr val="0070C0"/>
                </a:solidFill>
              </a:rPr>
              <a:t>Dan 4:34)  And at the end of the days I Nebuchadnezzar lifted up mine eyes unto heaven, and mine understanding returned unto me, and I blessed the most High, and I praised and </a:t>
            </a:r>
            <a:r>
              <a:rPr lang="en-US" sz="2800" dirty="0" err="1" smtClean="0">
                <a:solidFill>
                  <a:srgbClr val="0070C0"/>
                </a:solidFill>
              </a:rPr>
              <a:t>honoured</a:t>
            </a:r>
            <a:r>
              <a:rPr lang="en-US" sz="2800" dirty="0" smtClean="0">
                <a:solidFill>
                  <a:srgbClr val="0070C0"/>
                </a:solidFill>
              </a:rPr>
              <a:t> him that </a:t>
            </a:r>
            <a:r>
              <a:rPr lang="en-US" sz="2800" dirty="0" err="1" smtClean="0">
                <a:solidFill>
                  <a:srgbClr val="0070C0"/>
                </a:solidFill>
              </a:rPr>
              <a:t>liveth</a:t>
            </a:r>
            <a:r>
              <a:rPr lang="en-US" sz="2800" dirty="0" smtClean="0">
                <a:solidFill>
                  <a:srgbClr val="0070C0"/>
                </a:solidFill>
              </a:rPr>
              <a:t> for ever, whose dominion </a:t>
            </a:r>
            <a:r>
              <a:rPr lang="en-US" sz="2800" i="1" dirty="0" smtClean="0">
                <a:solidFill>
                  <a:srgbClr val="0070C0"/>
                </a:solidFill>
              </a:rPr>
              <a:t>is an everlasting dominion, and his kingdom is from generation to generation:</a:t>
            </a:r>
          </a:p>
          <a:p>
            <a:r>
              <a:rPr lang="en-US" sz="2800" dirty="0" smtClean="0">
                <a:solidFill>
                  <a:srgbClr val="0070C0"/>
                </a:solidFill>
              </a:rPr>
              <a:t>(Dan 4:35)  And all the inhabitants of the earth </a:t>
            </a:r>
            <a:r>
              <a:rPr lang="en-US" sz="2800" i="1" dirty="0" smtClean="0">
                <a:solidFill>
                  <a:srgbClr val="0070C0"/>
                </a:solidFill>
              </a:rPr>
              <a:t>are reputed as </a:t>
            </a:r>
            <a:r>
              <a:rPr lang="en-US" sz="2800" i="1" dirty="0" smtClean="0">
                <a:solidFill>
                  <a:srgbClr val="0070C0"/>
                </a:solidFill>
              </a:rPr>
              <a:t>nothing…and </a:t>
            </a:r>
            <a:r>
              <a:rPr lang="en-US" sz="2800" i="1" dirty="0" smtClean="0">
                <a:solidFill>
                  <a:srgbClr val="0070C0"/>
                </a:solidFill>
              </a:rPr>
              <a:t>none can stay his hand, or say unto him, What doest thou?</a:t>
            </a:r>
          </a:p>
          <a:p>
            <a:endParaRPr lang="x-none" sz="2800" smtClean="0"/>
          </a:p>
          <a:p>
            <a:endParaRPr lang="en-US" sz="2800" dirty="0" smtClean="0"/>
          </a:p>
          <a:p>
            <a:endParaRPr lang="en-US" sz="2800" dirty="0" smtClean="0">
              <a:solidFill>
                <a:srgbClr val="0070C0"/>
              </a:solidFill>
            </a:endParaRPr>
          </a:p>
          <a:p>
            <a:endParaRPr lang="x-none" sz="3200" smtClean="0"/>
          </a:p>
          <a:p>
            <a:endParaRPr lang="x-none" sz="3100" smtClean="0"/>
          </a:p>
          <a:p>
            <a:endParaRPr lang="x-none" sz="2800" smtClean="0"/>
          </a:p>
          <a:p>
            <a:pPr marL="880110" lvl="1" indent="-514350"/>
            <a:endParaRPr lang="en-US" sz="2800" dirty="0" smtClean="0"/>
          </a:p>
          <a:p>
            <a:endParaRPr lang="x-none" sz="2800" smtClean="0"/>
          </a:p>
          <a:p>
            <a:endParaRPr lang="x-none" sz="3200" smtClean="0"/>
          </a:p>
          <a:p>
            <a:endParaRPr lang="en-US" sz="3000" dirty="0" smtClean="0"/>
          </a:p>
          <a:p>
            <a:endParaRPr lang="x-none" sz="3100" smtClean="0"/>
          </a:p>
          <a:p>
            <a:pPr marL="880110" lvl="1" indent="-514350"/>
            <a:endParaRPr lang="en-US" sz="2800" dirty="0"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7467600" cy="1143000"/>
          </a:xfrm>
        </p:spPr>
        <p:txBody>
          <a:bodyPr>
            <a:noAutofit/>
          </a:bodyPr>
          <a:lstStyle/>
          <a:p>
            <a:r>
              <a:rPr lang="en-US" sz="3600" dirty="0" smtClean="0"/>
              <a:t>I.  Daniel and His Personal Friends (1-6)</a:t>
            </a:r>
            <a:endParaRPr lang="en-US" sz="3600" dirty="0"/>
          </a:p>
        </p:txBody>
      </p:sp>
      <p:sp>
        <p:nvSpPr>
          <p:cNvPr id="3" name="Content Placeholder 2"/>
          <p:cNvSpPr>
            <a:spLocks noGrp="1"/>
          </p:cNvSpPr>
          <p:nvPr>
            <p:ph sz="quarter" idx="1"/>
          </p:nvPr>
        </p:nvSpPr>
        <p:spPr>
          <a:xfrm>
            <a:off x="381000" y="1371600"/>
            <a:ext cx="7620000" cy="5181600"/>
          </a:xfrm>
        </p:spPr>
        <p:txBody>
          <a:bodyPr>
            <a:noAutofit/>
          </a:bodyPr>
          <a:lstStyle/>
          <a:p>
            <a:r>
              <a:rPr lang="en-US" sz="3000" dirty="0" smtClean="0">
                <a:solidFill>
                  <a:srgbClr val="0070C0"/>
                </a:solidFill>
              </a:rPr>
              <a:t>(</a:t>
            </a:r>
            <a:r>
              <a:rPr lang="en-US" sz="3000" dirty="0" smtClean="0">
                <a:solidFill>
                  <a:srgbClr val="0070C0"/>
                </a:solidFill>
              </a:rPr>
              <a:t>Dan 4:37)  Now I Nebuchadnezzar praise and extol and </a:t>
            </a:r>
            <a:r>
              <a:rPr lang="en-US" sz="3000" dirty="0" err="1" smtClean="0">
                <a:solidFill>
                  <a:srgbClr val="0070C0"/>
                </a:solidFill>
              </a:rPr>
              <a:t>honour</a:t>
            </a:r>
            <a:r>
              <a:rPr lang="en-US" sz="3000" dirty="0" smtClean="0">
                <a:solidFill>
                  <a:srgbClr val="0070C0"/>
                </a:solidFill>
              </a:rPr>
              <a:t> the King of heaven, all whose works </a:t>
            </a:r>
            <a:r>
              <a:rPr lang="en-US" sz="3000" i="1" dirty="0" smtClean="0">
                <a:solidFill>
                  <a:srgbClr val="0070C0"/>
                </a:solidFill>
              </a:rPr>
              <a:t>are truth, and his ways judgment: and those that walk in pride he is able to abase</a:t>
            </a:r>
            <a:r>
              <a:rPr lang="en-US" sz="3000" i="1" dirty="0" smtClean="0">
                <a:solidFill>
                  <a:srgbClr val="0070C0"/>
                </a:solidFill>
              </a:rPr>
              <a:t>.</a:t>
            </a:r>
          </a:p>
          <a:p>
            <a:r>
              <a:rPr lang="en-US" sz="3000" dirty="0" smtClean="0"/>
              <a:t>How come God has to bring us to the bottom of the barrel in order for us to drop our pride </a:t>
            </a:r>
          </a:p>
          <a:p>
            <a:r>
              <a:rPr lang="en-US" sz="3000" dirty="0" smtClean="0"/>
              <a:t>Saved or unsaved</a:t>
            </a:r>
            <a:endParaRPr lang="en-US" sz="3000" dirty="0" smtClean="0"/>
          </a:p>
          <a:p>
            <a:endParaRPr lang="x-none" sz="2800" smtClean="0"/>
          </a:p>
          <a:p>
            <a:endParaRPr lang="en-US" sz="2800" dirty="0" smtClean="0"/>
          </a:p>
          <a:p>
            <a:endParaRPr lang="en-US" sz="2800" dirty="0" smtClean="0">
              <a:solidFill>
                <a:srgbClr val="0070C0"/>
              </a:solidFill>
            </a:endParaRPr>
          </a:p>
          <a:p>
            <a:endParaRPr lang="x-none" sz="3200" smtClean="0"/>
          </a:p>
          <a:p>
            <a:endParaRPr lang="x-none" sz="3100" smtClean="0"/>
          </a:p>
          <a:p>
            <a:endParaRPr lang="x-none" sz="2800" smtClean="0"/>
          </a:p>
          <a:p>
            <a:pPr marL="880110" lvl="1" indent="-514350"/>
            <a:endParaRPr lang="en-US" sz="2800" dirty="0" smtClean="0"/>
          </a:p>
          <a:p>
            <a:endParaRPr lang="x-none" sz="2800" smtClean="0"/>
          </a:p>
          <a:p>
            <a:endParaRPr lang="x-none" sz="3200" smtClean="0"/>
          </a:p>
          <a:p>
            <a:endParaRPr lang="en-US" sz="3000" dirty="0" smtClean="0"/>
          </a:p>
          <a:p>
            <a:endParaRPr lang="x-none" sz="3100" smtClean="0"/>
          </a:p>
          <a:p>
            <a:pPr marL="880110" lvl="1" indent="-514350"/>
            <a:endParaRPr lang="en-US" sz="2800" dirty="0"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7467600" cy="1143000"/>
          </a:xfrm>
        </p:spPr>
        <p:txBody>
          <a:bodyPr>
            <a:noAutofit/>
          </a:bodyPr>
          <a:lstStyle/>
          <a:p>
            <a:r>
              <a:rPr lang="en-US" sz="3600" dirty="0" smtClean="0"/>
              <a:t>I.  Daniel and His Personal Friends (1-6)</a:t>
            </a:r>
            <a:endParaRPr lang="en-US" sz="3600" dirty="0"/>
          </a:p>
        </p:txBody>
      </p:sp>
      <p:sp>
        <p:nvSpPr>
          <p:cNvPr id="3" name="Content Placeholder 2"/>
          <p:cNvSpPr>
            <a:spLocks noGrp="1"/>
          </p:cNvSpPr>
          <p:nvPr>
            <p:ph sz="quarter" idx="1"/>
          </p:nvPr>
        </p:nvSpPr>
        <p:spPr>
          <a:xfrm>
            <a:off x="457200" y="1371600"/>
            <a:ext cx="7620000" cy="5181600"/>
          </a:xfrm>
        </p:spPr>
        <p:txBody>
          <a:bodyPr>
            <a:noAutofit/>
          </a:bodyPr>
          <a:lstStyle/>
          <a:p>
            <a:r>
              <a:rPr lang="en-US" sz="2700" dirty="0" smtClean="0"/>
              <a:t>There is a time difference between Ch.4 and 5 </a:t>
            </a:r>
          </a:p>
          <a:p>
            <a:r>
              <a:rPr lang="en-US" sz="2700" dirty="0" smtClean="0"/>
              <a:t>Belshazzar is the new king and does not have any respect for God </a:t>
            </a:r>
          </a:p>
          <a:p>
            <a:r>
              <a:rPr lang="en-US" sz="2700" dirty="0" smtClean="0"/>
              <a:t>The Medes and the Persian were camped outside of Babylon and the Babylonian power was under siege </a:t>
            </a:r>
          </a:p>
          <a:p>
            <a:r>
              <a:rPr lang="en-US" sz="2700" dirty="0" smtClean="0"/>
              <a:t>Belshazzar felt secure from the threat and was having a feast and in contempt and disrespect for God he used the golden vessels that were stolen from the temple by Nebuchadnezzar </a:t>
            </a:r>
            <a:endParaRPr lang="x-none" sz="2700" smtClean="0"/>
          </a:p>
          <a:p>
            <a:endParaRPr lang="en-US" sz="2800" dirty="0" smtClean="0"/>
          </a:p>
          <a:p>
            <a:endParaRPr lang="en-US" sz="2800" dirty="0" smtClean="0">
              <a:solidFill>
                <a:srgbClr val="0070C0"/>
              </a:solidFill>
            </a:endParaRPr>
          </a:p>
          <a:p>
            <a:endParaRPr lang="x-none" sz="3200" smtClean="0"/>
          </a:p>
          <a:p>
            <a:endParaRPr lang="x-none" sz="3100" smtClean="0"/>
          </a:p>
          <a:p>
            <a:endParaRPr lang="x-none" sz="2800" smtClean="0"/>
          </a:p>
          <a:p>
            <a:pPr marL="880110" lvl="1" indent="-514350"/>
            <a:endParaRPr lang="en-US" sz="2800" dirty="0" smtClean="0"/>
          </a:p>
          <a:p>
            <a:endParaRPr lang="x-none" sz="2800" smtClean="0"/>
          </a:p>
          <a:p>
            <a:endParaRPr lang="x-none" sz="3200" smtClean="0"/>
          </a:p>
          <a:p>
            <a:endParaRPr lang="en-US" sz="3000" dirty="0" smtClean="0"/>
          </a:p>
          <a:p>
            <a:endParaRPr lang="x-none" sz="3100" smtClean="0"/>
          </a:p>
          <a:p>
            <a:pPr marL="880110" lvl="1" indent="-514350"/>
            <a:endParaRPr lang="en-US" sz="2800" dirty="0"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7467600" cy="1143000"/>
          </a:xfrm>
        </p:spPr>
        <p:txBody>
          <a:bodyPr>
            <a:noAutofit/>
          </a:bodyPr>
          <a:lstStyle/>
          <a:p>
            <a:r>
              <a:rPr lang="en-US" sz="3600" dirty="0" smtClean="0"/>
              <a:t>I.  Daniel and His Personal Friends (1-6)</a:t>
            </a:r>
            <a:endParaRPr lang="en-US" sz="3600" dirty="0"/>
          </a:p>
        </p:txBody>
      </p:sp>
      <p:sp>
        <p:nvSpPr>
          <p:cNvPr id="3" name="Content Placeholder 2"/>
          <p:cNvSpPr>
            <a:spLocks noGrp="1"/>
          </p:cNvSpPr>
          <p:nvPr>
            <p:ph sz="quarter" idx="1"/>
          </p:nvPr>
        </p:nvSpPr>
        <p:spPr>
          <a:xfrm>
            <a:off x="457200" y="1371600"/>
            <a:ext cx="7620000" cy="5181600"/>
          </a:xfrm>
        </p:spPr>
        <p:txBody>
          <a:bodyPr>
            <a:noAutofit/>
          </a:bodyPr>
          <a:lstStyle/>
          <a:p>
            <a:r>
              <a:rPr lang="en-US" sz="2800" dirty="0" smtClean="0">
                <a:solidFill>
                  <a:srgbClr val="0070C0"/>
                </a:solidFill>
              </a:rPr>
              <a:t>(Dan 5:5)  In the same hour came forth fingers of a man's hand, and wrote over against the candlestick upon the </a:t>
            </a:r>
            <a:r>
              <a:rPr lang="en-US" sz="2800" dirty="0" err="1" smtClean="0">
                <a:solidFill>
                  <a:srgbClr val="0070C0"/>
                </a:solidFill>
              </a:rPr>
              <a:t>plaister</a:t>
            </a:r>
            <a:r>
              <a:rPr lang="en-US" sz="2800" dirty="0" smtClean="0">
                <a:solidFill>
                  <a:srgbClr val="0070C0"/>
                </a:solidFill>
              </a:rPr>
              <a:t> of the wall of the king's palace: and the king saw the part of the hand that wrote.</a:t>
            </a:r>
          </a:p>
          <a:p>
            <a:r>
              <a:rPr lang="en-US" sz="2800" dirty="0" smtClean="0"/>
              <a:t>He then was scared to death </a:t>
            </a:r>
          </a:p>
          <a:p>
            <a:r>
              <a:rPr lang="en-US" sz="2800" dirty="0" smtClean="0"/>
              <a:t>After the </a:t>
            </a:r>
            <a:r>
              <a:rPr lang="en-US" sz="2800" dirty="0" err="1" smtClean="0"/>
              <a:t>soothersayers</a:t>
            </a:r>
            <a:r>
              <a:rPr lang="en-US" sz="2800" dirty="0" smtClean="0"/>
              <a:t> tried Daniel comes to interpret what it says </a:t>
            </a:r>
          </a:p>
          <a:p>
            <a:r>
              <a:rPr lang="en-US" sz="2800" dirty="0" smtClean="0"/>
              <a:t>Daniel preaches to him about his pride and uses his Father as an example </a:t>
            </a:r>
            <a:endParaRPr lang="x-none" sz="2800" smtClean="0"/>
          </a:p>
          <a:p>
            <a:endParaRPr lang="en-US" sz="2800" dirty="0" smtClean="0"/>
          </a:p>
          <a:p>
            <a:endParaRPr lang="en-US" sz="2800" dirty="0" smtClean="0">
              <a:solidFill>
                <a:srgbClr val="0070C0"/>
              </a:solidFill>
            </a:endParaRPr>
          </a:p>
          <a:p>
            <a:endParaRPr lang="x-none" sz="3200" smtClean="0"/>
          </a:p>
          <a:p>
            <a:endParaRPr lang="x-none" sz="3100" smtClean="0"/>
          </a:p>
          <a:p>
            <a:endParaRPr lang="x-none" sz="2800" smtClean="0"/>
          </a:p>
          <a:p>
            <a:pPr marL="880110" lvl="1" indent="-514350"/>
            <a:endParaRPr lang="en-US" sz="2800" dirty="0" smtClean="0"/>
          </a:p>
          <a:p>
            <a:endParaRPr lang="x-none" sz="2800" smtClean="0"/>
          </a:p>
          <a:p>
            <a:endParaRPr lang="x-none" sz="3200" smtClean="0"/>
          </a:p>
          <a:p>
            <a:endParaRPr lang="en-US" sz="3000" dirty="0" smtClean="0"/>
          </a:p>
          <a:p>
            <a:endParaRPr lang="x-none" sz="3100" smtClean="0"/>
          </a:p>
          <a:p>
            <a:pPr marL="880110" lvl="1" indent="-514350"/>
            <a:endParaRPr lang="en-US" sz="2800" dirty="0" smtClean="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7467600" cy="1143000"/>
          </a:xfrm>
        </p:spPr>
        <p:txBody>
          <a:bodyPr>
            <a:noAutofit/>
          </a:bodyPr>
          <a:lstStyle/>
          <a:p>
            <a:r>
              <a:rPr lang="en-US" sz="3600" dirty="0" smtClean="0"/>
              <a:t>I.  Daniel and His Personal Friends (1-6)</a:t>
            </a:r>
            <a:endParaRPr lang="en-US" sz="3600" dirty="0"/>
          </a:p>
        </p:txBody>
      </p:sp>
      <p:sp>
        <p:nvSpPr>
          <p:cNvPr id="3" name="Content Placeholder 2"/>
          <p:cNvSpPr>
            <a:spLocks noGrp="1"/>
          </p:cNvSpPr>
          <p:nvPr>
            <p:ph sz="quarter" idx="1"/>
          </p:nvPr>
        </p:nvSpPr>
        <p:spPr>
          <a:xfrm>
            <a:off x="457200" y="1371600"/>
            <a:ext cx="7620000" cy="5181600"/>
          </a:xfrm>
        </p:spPr>
        <p:txBody>
          <a:bodyPr>
            <a:noAutofit/>
          </a:bodyPr>
          <a:lstStyle/>
          <a:p>
            <a:r>
              <a:rPr lang="en-US" sz="2800" dirty="0" smtClean="0">
                <a:solidFill>
                  <a:srgbClr val="0070C0"/>
                </a:solidFill>
              </a:rPr>
              <a:t>(</a:t>
            </a:r>
            <a:r>
              <a:rPr lang="en-US" sz="2800" dirty="0" smtClean="0">
                <a:solidFill>
                  <a:srgbClr val="0070C0"/>
                </a:solidFill>
              </a:rPr>
              <a:t>Dan 5:25)  And this </a:t>
            </a:r>
            <a:r>
              <a:rPr lang="en-US" sz="2800" i="1" dirty="0" smtClean="0">
                <a:solidFill>
                  <a:srgbClr val="0070C0"/>
                </a:solidFill>
              </a:rPr>
              <a:t>is the writing that was written, MENE, MENE, TEKEL, UPHARSIN.</a:t>
            </a:r>
          </a:p>
          <a:p>
            <a:r>
              <a:rPr lang="en-US" sz="2800" dirty="0" smtClean="0">
                <a:solidFill>
                  <a:srgbClr val="0070C0"/>
                </a:solidFill>
              </a:rPr>
              <a:t>(Dan 5:26)  This </a:t>
            </a:r>
            <a:r>
              <a:rPr lang="en-US" sz="2800" i="1" dirty="0" smtClean="0">
                <a:solidFill>
                  <a:srgbClr val="0070C0"/>
                </a:solidFill>
              </a:rPr>
              <a:t>is the interpretation of the thing: MENE; God hath numbered thy kingdom, and finished it.</a:t>
            </a:r>
          </a:p>
          <a:p>
            <a:r>
              <a:rPr lang="en-US" sz="2800" dirty="0" smtClean="0">
                <a:solidFill>
                  <a:srgbClr val="0070C0"/>
                </a:solidFill>
              </a:rPr>
              <a:t>(Dan 5:27)  TEKEL; Thou art weighed in the balances, and art found wanting.</a:t>
            </a:r>
          </a:p>
          <a:p>
            <a:r>
              <a:rPr lang="en-US" sz="2800" dirty="0" smtClean="0">
                <a:solidFill>
                  <a:srgbClr val="0070C0"/>
                </a:solidFill>
              </a:rPr>
              <a:t>(Dan 5:28)  PERES; Thy kingdom is divided, and given to the Medes and Persians.</a:t>
            </a:r>
          </a:p>
          <a:p>
            <a:endParaRPr lang="x-none" sz="2800" smtClean="0"/>
          </a:p>
          <a:p>
            <a:endParaRPr lang="en-US" sz="2800" dirty="0" smtClean="0"/>
          </a:p>
          <a:p>
            <a:endParaRPr lang="en-US" sz="2800" dirty="0" smtClean="0">
              <a:solidFill>
                <a:srgbClr val="0070C0"/>
              </a:solidFill>
            </a:endParaRPr>
          </a:p>
          <a:p>
            <a:endParaRPr lang="x-none" sz="3200" smtClean="0"/>
          </a:p>
          <a:p>
            <a:endParaRPr lang="x-none" sz="3100" smtClean="0"/>
          </a:p>
          <a:p>
            <a:endParaRPr lang="x-none" sz="2800" smtClean="0"/>
          </a:p>
          <a:p>
            <a:pPr marL="880110" lvl="1" indent="-514350"/>
            <a:endParaRPr lang="en-US" sz="2800" dirty="0" smtClean="0"/>
          </a:p>
          <a:p>
            <a:endParaRPr lang="x-none" sz="2800" smtClean="0"/>
          </a:p>
          <a:p>
            <a:endParaRPr lang="x-none" sz="3200" smtClean="0"/>
          </a:p>
          <a:p>
            <a:endParaRPr lang="en-US" sz="3000" dirty="0" smtClean="0"/>
          </a:p>
          <a:p>
            <a:endParaRPr lang="x-none" sz="3100" smtClean="0"/>
          </a:p>
          <a:p>
            <a:pPr marL="880110" lvl="1" indent="-514350"/>
            <a:endParaRPr lang="en-US" sz="2800" dirty="0" smtClean="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7467600" cy="1143000"/>
          </a:xfrm>
        </p:spPr>
        <p:txBody>
          <a:bodyPr>
            <a:noAutofit/>
          </a:bodyPr>
          <a:lstStyle/>
          <a:p>
            <a:r>
              <a:rPr lang="en-US" sz="3600" dirty="0" smtClean="0"/>
              <a:t>I.  Daniel and His Personal Friends (1-6)</a:t>
            </a:r>
            <a:endParaRPr lang="en-US" sz="3600" dirty="0"/>
          </a:p>
        </p:txBody>
      </p:sp>
      <p:sp>
        <p:nvSpPr>
          <p:cNvPr id="3" name="Content Placeholder 2"/>
          <p:cNvSpPr>
            <a:spLocks noGrp="1"/>
          </p:cNvSpPr>
          <p:nvPr>
            <p:ph sz="quarter" idx="1"/>
          </p:nvPr>
        </p:nvSpPr>
        <p:spPr>
          <a:xfrm>
            <a:off x="457200" y="1371600"/>
            <a:ext cx="7620000" cy="5181600"/>
          </a:xfrm>
        </p:spPr>
        <p:txBody>
          <a:bodyPr>
            <a:noAutofit/>
          </a:bodyPr>
          <a:lstStyle/>
          <a:p>
            <a:r>
              <a:rPr lang="en-US" sz="2800" dirty="0" smtClean="0">
                <a:solidFill>
                  <a:srgbClr val="0070C0"/>
                </a:solidFill>
              </a:rPr>
              <a:t>(Dan 5:30)  In that night was Belshazzar the king of the Chaldeans slain.</a:t>
            </a:r>
          </a:p>
          <a:p>
            <a:r>
              <a:rPr lang="en-US" sz="2800" dirty="0" smtClean="0"/>
              <a:t>And the Medes and Persians came in and defeated Babylon and the Babylonian era was over </a:t>
            </a:r>
          </a:p>
          <a:p>
            <a:r>
              <a:rPr lang="en-US" sz="2800" dirty="0" smtClean="0"/>
              <a:t>And once again a mans pride and arrogance brought destruction </a:t>
            </a:r>
          </a:p>
          <a:p>
            <a:r>
              <a:rPr lang="en-US" sz="2800" dirty="0" smtClean="0"/>
              <a:t>He wanted to do things his own way with no regard to God </a:t>
            </a:r>
          </a:p>
          <a:p>
            <a:r>
              <a:rPr lang="en-US" sz="2800" dirty="0" smtClean="0"/>
              <a:t>And the consequences were catastrophic for his kingdom</a:t>
            </a:r>
            <a:endParaRPr lang="x-none" sz="2800" smtClean="0"/>
          </a:p>
          <a:p>
            <a:endParaRPr lang="x-none" sz="2800" smtClean="0"/>
          </a:p>
          <a:p>
            <a:endParaRPr lang="en-US" sz="2800" dirty="0" smtClean="0"/>
          </a:p>
          <a:p>
            <a:endParaRPr lang="en-US" sz="2800" dirty="0" smtClean="0">
              <a:solidFill>
                <a:srgbClr val="0070C0"/>
              </a:solidFill>
            </a:endParaRPr>
          </a:p>
          <a:p>
            <a:endParaRPr lang="x-none" sz="3200" smtClean="0"/>
          </a:p>
          <a:p>
            <a:endParaRPr lang="x-none" sz="3100" smtClean="0"/>
          </a:p>
          <a:p>
            <a:endParaRPr lang="x-none" sz="2800" smtClean="0"/>
          </a:p>
          <a:p>
            <a:pPr marL="880110" lvl="1" indent="-514350"/>
            <a:endParaRPr lang="en-US" sz="2800" dirty="0" smtClean="0"/>
          </a:p>
          <a:p>
            <a:endParaRPr lang="x-none" sz="2800" smtClean="0"/>
          </a:p>
          <a:p>
            <a:endParaRPr lang="x-none" sz="3200" smtClean="0"/>
          </a:p>
          <a:p>
            <a:endParaRPr lang="en-US" sz="3000" dirty="0" smtClean="0"/>
          </a:p>
          <a:p>
            <a:endParaRPr lang="x-none" sz="3100" smtClean="0"/>
          </a:p>
          <a:p>
            <a:pPr marL="880110" lvl="1" indent="-514350"/>
            <a:endParaRPr lang="en-US" sz="2800" dirty="0" smtClean="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7467600" cy="1143000"/>
          </a:xfrm>
        </p:spPr>
        <p:txBody>
          <a:bodyPr>
            <a:noAutofit/>
          </a:bodyPr>
          <a:lstStyle/>
          <a:p>
            <a:r>
              <a:rPr lang="en-US" sz="3600" dirty="0" smtClean="0"/>
              <a:t>I.  Daniel and His Personal Friends (1-6)</a:t>
            </a:r>
            <a:endParaRPr lang="en-US" sz="3600" dirty="0"/>
          </a:p>
        </p:txBody>
      </p:sp>
      <p:sp>
        <p:nvSpPr>
          <p:cNvPr id="3" name="Content Placeholder 2"/>
          <p:cNvSpPr>
            <a:spLocks noGrp="1"/>
          </p:cNvSpPr>
          <p:nvPr>
            <p:ph sz="quarter" idx="1"/>
          </p:nvPr>
        </p:nvSpPr>
        <p:spPr>
          <a:xfrm>
            <a:off x="457200" y="1371600"/>
            <a:ext cx="7620000" cy="5181600"/>
          </a:xfrm>
        </p:spPr>
        <p:txBody>
          <a:bodyPr>
            <a:noAutofit/>
          </a:bodyPr>
          <a:lstStyle/>
          <a:p>
            <a:pPr marL="822960" lvl="1" indent="-457200">
              <a:buAutoNum type="arabicPeriod" startAt="2"/>
            </a:pPr>
            <a:r>
              <a:rPr lang="en-US" sz="2800" i="1" dirty="0" smtClean="0">
                <a:solidFill>
                  <a:srgbClr val="FF0000"/>
                </a:solidFill>
              </a:rPr>
              <a:t>The Triumph of Trust (6)</a:t>
            </a:r>
          </a:p>
          <a:p>
            <a:pPr marL="822960" lvl="1" indent="-457200"/>
            <a:r>
              <a:rPr lang="en-US" sz="2500" dirty="0" smtClean="0"/>
              <a:t>Now we are introduces to the new world power – the </a:t>
            </a:r>
            <a:r>
              <a:rPr lang="en-US" sz="2500" dirty="0" err="1" smtClean="0"/>
              <a:t>medo-persian</a:t>
            </a:r>
            <a:r>
              <a:rPr lang="en-US" sz="2500" dirty="0" smtClean="0"/>
              <a:t> empire </a:t>
            </a:r>
          </a:p>
          <a:p>
            <a:pPr marL="822960" lvl="1" indent="-457200"/>
            <a:r>
              <a:rPr lang="en-US" sz="2500" dirty="0" smtClean="0"/>
              <a:t>Which lasted nearly 70 years </a:t>
            </a:r>
          </a:p>
          <a:p>
            <a:pPr marL="822960" lvl="1" indent="-457200"/>
            <a:r>
              <a:rPr lang="en-US" sz="2500" dirty="0" smtClean="0"/>
              <a:t>Darius, king of Media, was appointed by Cyrus to govern the kingdom and he appointed Daniel to a high post in the kingdom </a:t>
            </a:r>
          </a:p>
          <a:p>
            <a:pPr marL="822960" lvl="1" indent="-457200"/>
            <a:r>
              <a:rPr lang="en-US" sz="2500" dirty="0" smtClean="0"/>
              <a:t>This made many of the ministers of state jealous and they plotted against Daniel </a:t>
            </a:r>
          </a:p>
          <a:p>
            <a:pPr marL="822960" lvl="1" indent="-457200"/>
            <a:r>
              <a:rPr lang="en-US" sz="2500" dirty="0" smtClean="0"/>
              <a:t>They had the king sign a decree that no one could ask petition of any god or man for 30 days except the king </a:t>
            </a:r>
            <a:endParaRPr lang="x-none" sz="2500" smtClean="0"/>
          </a:p>
          <a:p>
            <a:endParaRPr lang="en-US" sz="2800" dirty="0" smtClean="0"/>
          </a:p>
          <a:p>
            <a:endParaRPr lang="en-US" sz="2800" dirty="0" smtClean="0">
              <a:solidFill>
                <a:srgbClr val="0070C0"/>
              </a:solidFill>
            </a:endParaRPr>
          </a:p>
          <a:p>
            <a:endParaRPr lang="x-none" sz="3200" smtClean="0"/>
          </a:p>
          <a:p>
            <a:endParaRPr lang="x-none" sz="3100" smtClean="0"/>
          </a:p>
          <a:p>
            <a:endParaRPr lang="x-none" sz="2800" smtClean="0"/>
          </a:p>
          <a:p>
            <a:pPr marL="880110" lvl="1" indent="-514350"/>
            <a:endParaRPr lang="en-US" sz="2800" dirty="0" smtClean="0"/>
          </a:p>
          <a:p>
            <a:endParaRPr lang="x-none" sz="2800" smtClean="0"/>
          </a:p>
          <a:p>
            <a:endParaRPr lang="x-none" sz="3200" smtClean="0"/>
          </a:p>
          <a:p>
            <a:endParaRPr lang="en-US" sz="3000" dirty="0" smtClean="0"/>
          </a:p>
          <a:p>
            <a:endParaRPr lang="x-none" sz="3100" smtClean="0"/>
          </a:p>
          <a:p>
            <a:pPr marL="880110" lvl="1" indent="-514350"/>
            <a:endParaRPr lang="en-US" sz="2800" dirty="0" smtClean="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7467600" cy="1143000"/>
          </a:xfrm>
        </p:spPr>
        <p:txBody>
          <a:bodyPr>
            <a:noAutofit/>
          </a:bodyPr>
          <a:lstStyle/>
          <a:p>
            <a:r>
              <a:rPr lang="en-US" sz="3600" dirty="0" smtClean="0"/>
              <a:t>I.  Daniel and His Personal Friends (1-6)</a:t>
            </a:r>
            <a:endParaRPr lang="en-US" sz="3600" dirty="0"/>
          </a:p>
        </p:txBody>
      </p:sp>
      <p:sp>
        <p:nvSpPr>
          <p:cNvPr id="3" name="Content Placeholder 2"/>
          <p:cNvSpPr>
            <a:spLocks noGrp="1"/>
          </p:cNvSpPr>
          <p:nvPr>
            <p:ph sz="quarter" idx="1"/>
          </p:nvPr>
        </p:nvSpPr>
        <p:spPr>
          <a:xfrm>
            <a:off x="457200" y="1371600"/>
            <a:ext cx="7620000" cy="5181600"/>
          </a:xfrm>
        </p:spPr>
        <p:txBody>
          <a:bodyPr>
            <a:noAutofit/>
          </a:bodyPr>
          <a:lstStyle/>
          <a:p>
            <a:pPr marL="822960" lvl="1" indent="-457200"/>
            <a:r>
              <a:rPr lang="en-US" sz="2600" dirty="0" smtClean="0"/>
              <a:t>Sure enough it worked and Daniel continued to pray </a:t>
            </a:r>
            <a:endParaRPr lang="x-none" sz="2600" smtClean="0"/>
          </a:p>
          <a:p>
            <a:pPr lvl="1"/>
            <a:r>
              <a:rPr lang="en-US" sz="2600" dirty="0" smtClean="0"/>
              <a:t>The king could not ignore a decree and although he loved Daniel he had to throw him in the lions den </a:t>
            </a:r>
          </a:p>
          <a:p>
            <a:pPr lvl="1"/>
            <a:r>
              <a:rPr lang="en-US" sz="2600" dirty="0" smtClean="0"/>
              <a:t>The king was distraught all night and then ran to the den in the morning </a:t>
            </a:r>
          </a:p>
          <a:p>
            <a:r>
              <a:rPr lang="en-US" sz="2600" dirty="0" smtClean="0">
                <a:solidFill>
                  <a:srgbClr val="0070C0"/>
                </a:solidFill>
              </a:rPr>
              <a:t> </a:t>
            </a:r>
            <a:r>
              <a:rPr lang="en-US" sz="2600" dirty="0" smtClean="0">
                <a:solidFill>
                  <a:srgbClr val="0070C0"/>
                </a:solidFill>
              </a:rPr>
              <a:t>(Dan 6:22)  My God hath sent his angel, and hath shut the lions' mouths, that they have not hurt me: forasmuch as before him </a:t>
            </a:r>
            <a:r>
              <a:rPr lang="en-US" sz="2600" dirty="0" err="1" smtClean="0">
                <a:solidFill>
                  <a:srgbClr val="0070C0"/>
                </a:solidFill>
              </a:rPr>
              <a:t>innocency</a:t>
            </a:r>
            <a:r>
              <a:rPr lang="en-US" sz="2600" dirty="0" smtClean="0">
                <a:solidFill>
                  <a:srgbClr val="0070C0"/>
                </a:solidFill>
              </a:rPr>
              <a:t> was found in me; and also before thee, O king, have I done no hurt.</a:t>
            </a:r>
          </a:p>
          <a:p>
            <a:endParaRPr lang="x-none" smtClean="0"/>
          </a:p>
          <a:p>
            <a:pPr lvl="1"/>
            <a:endParaRPr lang="en-US" sz="2500" dirty="0" smtClean="0"/>
          </a:p>
          <a:p>
            <a:endParaRPr lang="en-US" sz="2800" dirty="0" smtClean="0">
              <a:solidFill>
                <a:srgbClr val="0070C0"/>
              </a:solidFill>
            </a:endParaRPr>
          </a:p>
          <a:p>
            <a:endParaRPr lang="x-none" sz="3200" smtClean="0"/>
          </a:p>
          <a:p>
            <a:endParaRPr lang="x-none" sz="3100" smtClean="0"/>
          </a:p>
          <a:p>
            <a:endParaRPr lang="x-none" sz="2800" smtClean="0"/>
          </a:p>
          <a:p>
            <a:pPr marL="880110" lvl="1" indent="-514350"/>
            <a:endParaRPr lang="en-US" sz="2800" dirty="0" smtClean="0"/>
          </a:p>
          <a:p>
            <a:endParaRPr lang="x-none" sz="2800" smtClean="0"/>
          </a:p>
          <a:p>
            <a:endParaRPr lang="x-none" sz="3200" smtClean="0"/>
          </a:p>
          <a:p>
            <a:endParaRPr lang="en-US" sz="3000" dirty="0" smtClean="0"/>
          </a:p>
          <a:p>
            <a:endParaRPr lang="x-none" sz="3100" smtClean="0"/>
          </a:p>
          <a:p>
            <a:pPr marL="880110" lvl="1" indent="-514350"/>
            <a:endParaRPr lang="en-US" sz="2800" dirty="0" smtClean="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7467600" cy="1143000"/>
          </a:xfrm>
        </p:spPr>
        <p:txBody>
          <a:bodyPr>
            <a:noAutofit/>
          </a:bodyPr>
          <a:lstStyle/>
          <a:p>
            <a:r>
              <a:rPr lang="en-US" sz="3600" dirty="0" smtClean="0"/>
              <a:t>I.  Daniel and His Personal Friends (1-6)</a:t>
            </a:r>
            <a:endParaRPr lang="en-US" sz="3600" dirty="0"/>
          </a:p>
        </p:txBody>
      </p:sp>
      <p:sp>
        <p:nvSpPr>
          <p:cNvPr id="3" name="Content Placeholder 2"/>
          <p:cNvSpPr>
            <a:spLocks noGrp="1"/>
          </p:cNvSpPr>
          <p:nvPr>
            <p:ph sz="quarter" idx="1"/>
          </p:nvPr>
        </p:nvSpPr>
        <p:spPr>
          <a:xfrm>
            <a:off x="457200" y="1371600"/>
            <a:ext cx="7620000" cy="5181600"/>
          </a:xfrm>
        </p:spPr>
        <p:txBody>
          <a:bodyPr>
            <a:noAutofit/>
          </a:bodyPr>
          <a:lstStyle/>
          <a:p>
            <a:pPr marL="822960" lvl="1" indent="-457200"/>
            <a:r>
              <a:rPr lang="en-US" sz="2600" dirty="0" smtClean="0"/>
              <a:t>And Daniels God was faithful again </a:t>
            </a:r>
          </a:p>
          <a:p>
            <a:r>
              <a:rPr lang="en-US" sz="2600" dirty="0" smtClean="0">
                <a:solidFill>
                  <a:srgbClr val="0070C0"/>
                </a:solidFill>
              </a:rPr>
              <a:t>(Dan 6:26)  I make a decree, That in every dominion of my kingdom men tremble and fear before the God of Daniel: for he </a:t>
            </a:r>
            <a:r>
              <a:rPr lang="en-US" sz="2600" i="1" dirty="0" smtClean="0">
                <a:solidFill>
                  <a:srgbClr val="0070C0"/>
                </a:solidFill>
              </a:rPr>
              <a:t>is the living God, and </a:t>
            </a:r>
            <a:r>
              <a:rPr lang="en-US" sz="2600" i="1" dirty="0" err="1" smtClean="0">
                <a:solidFill>
                  <a:srgbClr val="0070C0"/>
                </a:solidFill>
              </a:rPr>
              <a:t>stedfast</a:t>
            </a:r>
            <a:r>
              <a:rPr lang="en-US" sz="2600" i="1" dirty="0" smtClean="0">
                <a:solidFill>
                  <a:srgbClr val="0070C0"/>
                </a:solidFill>
              </a:rPr>
              <a:t> for ever, and his kingdom that which shall not be destroyed, and his dominion shall be even unto the end.</a:t>
            </a:r>
          </a:p>
          <a:p>
            <a:r>
              <a:rPr lang="en-US" sz="2600" dirty="0" smtClean="0">
                <a:solidFill>
                  <a:srgbClr val="0070C0"/>
                </a:solidFill>
              </a:rPr>
              <a:t>(Dan 6:27)  He </a:t>
            </a:r>
            <a:r>
              <a:rPr lang="en-US" sz="2600" dirty="0" err="1" smtClean="0">
                <a:solidFill>
                  <a:srgbClr val="0070C0"/>
                </a:solidFill>
              </a:rPr>
              <a:t>delivereth</a:t>
            </a:r>
            <a:r>
              <a:rPr lang="en-US" sz="2600" dirty="0" smtClean="0">
                <a:solidFill>
                  <a:srgbClr val="0070C0"/>
                </a:solidFill>
              </a:rPr>
              <a:t> and </a:t>
            </a:r>
            <a:r>
              <a:rPr lang="en-US" sz="2600" dirty="0" err="1" smtClean="0">
                <a:solidFill>
                  <a:srgbClr val="0070C0"/>
                </a:solidFill>
              </a:rPr>
              <a:t>rescueth</a:t>
            </a:r>
            <a:r>
              <a:rPr lang="en-US" sz="2600" dirty="0" smtClean="0">
                <a:solidFill>
                  <a:srgbClr val="0070C0"/>
                </a:solidFill>
              </a:rPr>
              <a:t>, and he </a:t>
            </a:r>
            <a:r>
              <a:rPr lang="en-US" sz="2600" dirty="0" err="1" smtClean="0">
                <a:solidFill>
                  <a:srgbClr val="0070C0"/>
                </a:solidFill>
              </a:rPr>
              <a:t>worketh</a:t>
            </a:r>
            <a:r>
              <a:rPr lang="en-US" sz="2600" dirty="0" smtClean="0">
                <a:solidFill>
                  <a:srgbClr val="0070C0"/>
                </a:solidFill>
              </a:rPr>
              <a:t> signs and wonders in heaven and in earth, who hath delivered Daniel from the power of the lions.</a:t>
            </a:r>
          </a:p>
          <a:p>
            <a:endParaRPr lang="x-none" smtClean="0"/>
          </a:p>
          <a:p>
            <a:pPr marL="822960" lvl="1" indent="-457200">
              <a:buNone/>
            </a:pPr>
            <a:endParaRPr lang="x-none" smtClean="0"/>
          </a:p>
          <a:p>
            <a:pPr lvl="1"/>
            <a:endParaRPr lang="en-US" sz="2500" dirty="0" smtClean="0"/>
          </a:p>
          <a:p>
            <a:endParaRPr lang="en-US" sz="2800" dirty="0" smtClean="0">
              <a:solidFill>
                <a:srgbClr val="0070C0"/>
              </a:solidFill>
            </a:endParaRPr>
          </a:p>
          <a:p>
            <a:endParaRPr lang="x-none" sz="3200" smtClean="0"/>
          </a:p>
          <a:p>
            <a:endParaRPr lang="x-none" sz="3100" smtClean="0"/>
          </a:p>
          <a:p>
            <a:endParaRPr lang="x-none" sz="2800" smtClean="0"/>
          </a:p>
          <a:p>
            <a:pPr marL="880110" lvl="1" indent="-514350"/>
            <a:endParaRPr lang="en-US" sz="2800" dirty="0" smtClean="0"/>
          </a:p>
          <a:p>
            <a:endParaRPr lang="x-none" sz="2800" smtClean="0"/>
          </a:p>
          <a:p>
            <a:endParaRPr lang="x-none" sz="3200" smtClean="0"/>
          </a:p>
          <a:p>
            <a:endParaRPr lang="en-US" sz="3000" dirty="0" smtClean="0"/>
          </a:p>
          <a:p>
            <a:endParaRPr lang="x-none" sz="3100" smtClean="0"/>
          </a:p>
          <a:p>
            <a:pPr marL="880110" lvl="1" indent="-514350"/>
            <a:endParaRPr lang="en-US" sz="2800" dirty="0" smtClean="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 y="6926"/>
            <a:ext cx="9101513" cy="6774874"/>
          </a:xfrm>
          <a:prstGeom prst="rect">
            <a:avLst/>
          </a:prstGeom>
        </p:spPr>
      </p:pic>
    </p:spTree>
    <p:extLst>
      <p:ext uri="{BB962C8B-B14F-4D97-AF65-F5344CB8AC3E}">
        <p14:creationId xmlns:p14="http://schemas.microsoft.com/office/powerpoint/2010/main" xmlns="" val="132155849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7467600" cy="1143000"/>
          </a:xfrm>
        </p:spPr>
        <p:txBody>
          <a:bodyPr>
            <a:noAutofit/>
          </a:bodyPr>
          <a:lstStyle/>
          <a:p>
            <a:r>
              <a:rPr lang="en-US" sz="3600" dirty="0" smtClean="0"/>
              <a:t>I.  Daniel and His Personal Friends (1-6)</a:t>
            </a:r>
            <a:endParaRPr lang="en-US" sz="3600" dirty="0"/>
          </a:p>
        </p:txBody>
      </p:sp>
      <p:sp>
        <p:nvSpPr>
          <p:cNvPr id="3" name="Content Placeholder 2"/>
          <p:cNvSpPr>
            <a:spLocks noGrp="1"/>
          </p:cNvSpPr>
          <p:nvPr>
            <p:ph sz="quarter" idx="1"/>
          </p:nvPr>
        </p:nvSpPr>
        <p:spPr>
          <a:xfrm>
            <a:off x="457200" y="1371600"/>
            <a:ext cx="7620000" cy="5181600"/>
          </a:xfrm>
        </p:spPr>
        <p:txBody>
          <a:bodyPr>
            <a:noAutofit/>
          </a:bodyPr>
          <a:lstStyle/>
          <a:p>
            <a:r>
              <a:rPr lang="en-US" dirty="0" smtClean="0">
                <a:solidFill>
                  <a:srgbClr val="0070C0"/>
                </a:solidFill>
              </a:rPr>
              <a:t>(</a:t>
            </a:r>
            <a:r>
              <a:rPr lang="en-US" dirty="0" smtClean="0">
                <a:solidFill>
                  <a:srgbClr val="0070C0"/>
                </a:solidFill>
              </a:rPr>
              <a:t>Dan 6:28)  So this Daniel prospered in the reign of Darius, and in the reign of Cyrus the Persian</a:t>
            </a:r>
            <a:r>
              <a:rPr lang="en-US" dirty="0" smtClean="0">
                <a:solidFill>
                  <a:srgbClr val="0070C0"/>
                </a:solidFill>
              </a:rPr>
              <a:t>.</a:t>
            </a:r>
            <a:endParaRPr lang="en-US" sz="2800" dirty="0" smtClean="0">
              <a:solidFill>
                <a:srgbClr val="0070C0"/>
              </a:solidFill>
            </a:endParaRPr>
          </a:p>
          <a:p>
            <a:pPr marL="822960" lvl="1" indent="-457200"/>
            <a:r>
              <a:rPr lang="en-US" sz="2800" dirty="0" smtClean="0"/>
              <a:t>I sure am glad I serve a faithful God </a:t>
            </a:r>
          </a:p>
          <a:p>
            <a:pPr marL="822960" lvl="1" indent="-457200"/>
            <a:r>
              <a:rPr lang="en-US" sz="2800" dirty="0" smtClean="0"/>
              <a:t>Daniel did what God wanted him to do </a:t>
            </a:r>
          </a:p>
          <a:p>
            <a:pPr marL="822960" lvl="1" indent="-457200"/>
            <a:r>
              <a:rPr lang="en-US" sz="2800" dirty="0" smtClean="0"/>
              <a:t>And God delivered him from the lions </a:t>
            </a:r>
          </a:p>
          <a:p>
            <a:pPr marL="822960" lvl="1" indent="-457200"/>
            <a:r>
              <a:rPr lang="en-US" sz="2800" dirty="0" smtClean="0"/>
              <a:t>God did miracles and wonders in his life </a:t>
            </a:r>
          </a:p>
          <a:p>
            <a:pPr marL="822960" lvl="1" indent="-457200"/>
            <a:r>
              <a:rPr lang="en-US" sz="2800" dirty="0" smtClean="0"/>
              <a:t>And God prospered him </a:t>
            </a:r>
          </a:p>
          <a:p>
            <a:pPr marL="822960" lvl="1" indent="-457200"/>
            <a:r>
              <a:rPr lang="en-US" sz="2800" dirty="0" smtClean="0"/>
              <a:t>Keep serving God no matter what you are facing in life </a:t>
            </a:r>
          </a:p>
          <a:p>
            <a:pPr marL="822960" lvl="1" indent="-457200"/>
            <a:endParaRPr lang="x-none" smtClean="0"/>
          </a:p>
          <a:p>
            <a:pPr marL="822960" lvl="1" indent="-457200">
              <a:buNone/>
            </a:pPr>
            <a:endParaRPr lang="x-none" smtClean="0"/>
          </a:p>
          <a:p>
            <a:pPr lvl="1"/>
            <a:endParaRPr lang="en-US" sz="2500" dirty="0" smtClean="0"/>
          </a:p>
          <a:p>
            <a:endParaRPr lang="en-US" sz="2800" dirty="0" smtClean="0">
              <a:solidFill>
                <a:srgbClr val="0070C0"/>
              </a:solidFill>
            </a:endParaRPr>
          </a:p>
          <a:p>
            <a:endParaRPr lang="x-none" sz="3200" smtClean="0"/>
          </a:p>
          <a:p>
            <a:endParaRPr lang="x-none" sz="3100" smtClean="0"/>
          </a:p>
          <a:p>
            <a:endParaRPr lang="x-none" sz="2800" smtClean="0"/>
          </a:p>
          <a:p>
            <a:pPr marL="880110" lvl="1" indent="-514350"/>
            <a:endParaRPr lang="en-US" sz="2800" dirty="0" smtClean="0"/>
          </a:p>
          <a:p>
            <a:endParaRPr lang="x-none" sz="2800" smtClean="0"/>
          </a:p>
          <a:p>
            <a:endParaRPr lang="x-none" sz="3200" smtClean="0"/>
          </a:p>
          <a:p>
            <a:endParaRPr lang="en-US" sz="3000" dirty="0" smtClean="0"/>
          </a:p>
          <a:p>
            <a:endParaRPr lang="x-none" sz="3100" smtClean="0"/>
          </a:p>
          <a:p>
            <a:pPr marL="880110" lvl="1" indent="-514350"/>
            <a:endParaRPr lang="en-US" sz="2800" dirty="0" smtClean="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7467600" cy="1143000"/>
          </a:xfrm>
        </p:spPr>
        <p:txBody>
          <a:bodyPr>
            <a:normAutofit/>
          </a:bodyPr>
          <a:lstStyle/>
          <a:p>
            <a:r>
              <a:rPr lang="en-US" sz="4400" dirty="0" smtClean="0"/>
              <a:t>Interesting Facts </a:t>
            </a:r>
            <a:endParaRPr lang="en-US" sz="4400" dirty="0"/>
          </a:p>
        </p:txBody>
      </p:sp>
      <p:sp>
        <p:nvSpPr>
          <p:cNvPr id="3" name="Content Placeholder 2"/>
          <p:cNvSpPr>
            <a:spLocks noGrp="1"/>
          </p:cNvSpPr>
          <p:nvPr>
            <p:ph sz="quarter" idx="1"/>
          </p:nvPr>
        </p:nvSpPr>
        <p:spPr>
          <a:xfrm>
            <a:off x="457200" y="1371600"/>
            <a:ext cx="7467600" cy="5181600"/>
          </a:xfrm>
        </p:spPr>
        <p:txBody>
          <a:bodyPr>
            <a:noAutofit/>
          </a:bodyPr>
          <a:lstStyle/>
          <a:p>
            <a:r>
              <a:rPr lang="en-US" sz="2600" b="1" u="sng" dirty="0" smtClean="0"/>
              <a:t>Who wrote it:</a:t>
            </a:r>
            <a:r>
              <a:rPr lang="en-US" sz="2600" dirty="0" smtClean="0"/>
              <a:t>  Critics claim that it must have been written by a later Daniel due to the accuracy of the prophecies included </a:t>
            </a:r>
          </a:p>
          <a:p>
            <a:r>
              <a:rPr lang="en-US" sz="2600" dirty="0" smtClean="0"/>
              <a:t>But the evidence definitely favors a date around 530BC</a:t>
            </a:r>
          </a:p>
          <a:p>
            <a:r>
              <a:rPr lang="en-US" sz="2600" dirty="0" smtClean="0"/>
              <a:t>And the whole book claims to comes from the Daniel that was taken captive by Nebuchadnezzar in 605BC</a:t>
            </a:r>
          </a:p>
          <a:p>
            <a:r>
              <a:rPr lang="en-US" sz="2600" b="1" u="sng" dirty="0" smtClean="0"/>
              <a:t>When was it written</a:t>
            </a:r>
            <a:r>
              <a:rPr lang="en-US" sz="2600" dirty="0" smtClean="0"/>
              <a:t>:  the events recorded cover from 605BC to 536BC so It was finished in the last years of Daniels life </a:t>
            </a:r>
          </a:p>
          <a:p>
            <a:endParaRPr lang="en-US" sz="26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7467600" cy="1143000"/>
          </a:xfrm>
        </p:spPr>
        <p:txBody>
          <a:bodyPr>
            <a:normAutofit/>
          </a:bodyPr>
          <a:lstStyle/>
          <a:p>
            <a:r>
              <a:rPr lang="en-US" sz="4400" dirty="0" smtClean="0"/>
              <a:t>Interesting Facts </a:t>
            </a:r>
            <a:endParaRPr lang="en-US" sz="4400" dirty="0"/>
          </a:p>
        </p:txBody>
      </p:sp>
      <p:sp>
        <p:nvSpPr>
          <p:cNvPr id="3" name="Content Placeholder 2"/>
          <p:cNvSpPr>
            <a:spLocks noGrp="1"/>
          </p:cNvSpPr>
          <p:nvPr>
            <p:ph sz="quarter" idx="1"/>
          </p:nvPr>
        </p:nvSpPr>
        <p:spPr>
          <a:xfrm>
            <a:off x="457200" y="1371600"/>
            <a:ext cx="7467600" cy="5181600"/>
          </a:xfrm>
        </p:spPr>
        <p:txBody>
          <a:bodyPr>
            <a:noAutofit/>
          </a:bodyPr>
          <a:lstStyle/>
          <a:p>
            <a:r>
              <a:rPr lang="en-US" sz="2800" b="1" u="sng" dirty="0" smtClean="0"/>
              <a:t>To whom was it written</a:t>
            </a:r>
            <a:r>
              <a:rPr lang="en-US" sz="2800" dirty="0" smtClean="0"/>
              <a:t>:  no specific audience is indicated…the immediate audience of the interpretations of his dreams and vision were the Gentile Kings under whom he worked </a:t>
            </a:r>
          </a:p>
          <a:p>
            <a:r>
              <a:rPr lang="en-US" sz="2800" b="1" u="sng" dirty="0" smtClean="0"/>
              <a:t>Where were they located:  </a:t>
            </a:r>
            <a:r>
              <a:rPr lang="en-US" sz="2800" dirty="0" smtClean="0"/>
              <a:t>Daniel was in the Babylonian capital. He was highly favored and played a political role under several kings (Nebuchadnezzar, </a:t>
            </a:r>
            <a:r>
              <a:rPr lang="en-US" sz="2800" dirty="0" smtClean="0"/>
              <a:t>B</a:t>
            </a:r>
            <a:r>
              <a:rPr lang="en-US" sz="2800" dirty="0" smtClean="0"/>
              <a:t>elshazzar, Darius, and Cyrus)</a:t>
            </a:r>
            <a:endParaRPr lang="en-US" sz="28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7467600" cy="1143000"/>
          </a:xfrm>
        </p:spPr>
        <p:txBody>
          <a:bodyPr>
            <a:normAutofit/>
          </a:bodyPr>
          <a:lstStyle/>
          <a:p>
            <a:r>
              <a:rPr lang="en-US" sz="4400" dirty="0" smtClean="0"/>
              <a:t>Interesting Facts </a:t>
            </a:r>
            <a:endParaRPr lang="en-US" sz="4400" dirty="0"/>
          </a:p>
        </p:txBody>
      </p:sp>
      <p:sp>
        <p:nvSpPr>
          <p:cNvPr id="3" name="Content Placeholder 2"/>
          <p:cNvSpPr>
            <a:spLocks noGrp="1"/>
          </p:cNvSpPr>
          <p:nvPr>
            <p:ph sz="quarter" idx="1"/>
          </p:nvPr>
        </p:nvSpPr>
        <p:spPr>
          <a:xfrm>
            <a:off x="457200" y="1371600"/>
            <a:ext cx="7467600" cy="5181600"/>
          </a:xfrm>
        </p:spPr>
        <p:txBody>
          <a:bodyPr>
            <a:noAutofit/>
          </a:bodyPr>
          <a:lstStyle/>
          <a:p>
            <a:r>
              <a:rPr lang="en-US" sz="3000" b="1" u="sng" dirty="0" smtClean="0"/>
              <a:t>Why was it written:</a:t>
            </a:r>
          </a:p>
          <a:p>
            <a:r>
              <a:rPr lang="en-US" sz="3000" i="1" dirty="0" smtClean="0">
                <a:solidFill>
                  <a:srgbClr val="FF0000"/>
                </a:solidFill>
              </a:rPr>
              <a:t>The historical purpose</a:t>
            </a:r>
            <a:r>
              <a:rPr lang="en-US" sz="3000" dirty="0" smtClean="0"/>
              <a:t>: Daniels prophecies served to comfort the exiled people of Israel with news that their nation would be restored </a:t>
            </a:r>
          </a:p>
          <a:p>
            <a:r>
              <a:rPr lang="en-US" sz="3000" i="1" dirty="0" smtClean="0">
                <a:solidFill>
                  <a:srgbClr val="FF0000"/>
                </a:solidFill>
              </a:rPr>
              <a:t>The doctrinal purpose</a:t>
            </a:r>
            <a:r>
              <a:rPr lang="en-US" sz="3000" dirty="0" smtClean="0"/>
              <a:t>: It condemns the existing powers of this world and at the same time communicates the plan of God to set up His kingdom in this world </a:t>
            </a:r>
          </a:p>
          <a:p>
            <a:pPr>
              <a:buNone/>
            </a:pPr>
            <a:endParaRPr lang="en-US" sz="28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7467600" cy="1143000"/>
          </a:xfrm>
        </p:spPr>
        <p:txBody>
          <a:bodyPr>
            <a:normAutofit/>
          </a:bodyPr>
          <a:lstStyle/>
          <a:p>
            <a:r>
              <a:rPr lang="en-US" sz="4400" dirty="0" smtClean="0"/>
              <a:t>Interesting Facts </a:t>
            </a:r>
            <a:endParaRPr lang="en-US" sz="4400" dirty="0"/>
          </a:p>
        </p:txBody>
      </p:sp>
      <p:sp>
        <p:nvSpPr>
          <p:cNvPr id="3" name="Content Placeholder 2"/>
          <p:cNvSpPr>
            <a:spLocks noGrp="1"/>
          </p:cNvSpPr>
          <p:nvPr>
            <p:ph sz="quarter" idx="1"/>
          </p:nvPr>
        </p:nvSpPr>
        <p:spPr>
          <a:xfrm>
            <a:off x="457200" y="1371600"/>
            <a:ext cx="7467600" cy="5181600"/>
          </a:xfrm>
        </p:spPr>
        <p:txBody>
          <a:bodyPr>
            <a:noAutofit/>
          </a:bodyPr>
          <a:lstStyle/>
          <a:p>
            <a:r>
              <a:rPr lang="en-US" sz="2700" dirty="0" smtClean="0"/>
              <a:t>Christological purpose:  “the chief portrait of Christ is the coming Messiah or </a:t>
            </a:r>
            <a:r>
              <a:rPr lang="en-US" sz="2700" dirty="0" err="1" smtClean="0">
                <a:solidFill>
                  <a:srgbClr val="0070C0"/>
                </a:solidFill>
              </a:rPr>
              <a:t>annointed</a:t>
            </a:r>
            <a:r>
              <a:rPr lang="en-US" sz="2700" dirty="0" smtClean="0">
                <a:solidFill>
                  <a:srgbClr val="0070C0"/>
                </a:solidFill>
              </a:rPr>
              <a:t> one…”</a:t>
            </a:r>
          </a:p>
          <a:p>
            <a:r>
              <a:rPr lang="en-US" sz="2700" dirty="0" smtClean="0">
                <a:solidFill>
                  <a:srgbClr val="0070C0"/>
                </a:solidFill>
              </a:rPr>
              <a:t>(Dan 9:26)  And after threescore and two weeks shall Messiah be cut off, but not for himself: and the people of the prince that shall come shall destroy the city and the sanctuary; and the end thereof </a:t>
            </a:r>
            <a:r>
              <a:rPr lang="en-US" sz="2700" i="1" dirty="0" smtClean="0">
                <a:solidFill>
                  <a:srgbClr val="0070C0"/>
                </a:solidFill>
              </a:rPr>
              <a:t>shall be with a flood, and unto the end of the war desolations are determined</a:t>
            </a:r>
            <a:r>
              <a:rPr lang="en-US" sz="2700" i="1" dirty="0" smtClean="0">
                <a:solidFill>
                  <a:srgbClr val="0070C0"/>
                </a:solidFill>
              </a:rPr>
              <a:t>.</a:t>
            </a:r>
          </a:p>
          <a:p>
            <a:r>
              <a:rPr lang="en-US" sz="2700" dirty="0" smtClean="0"/>
              <a:t>The great stone, Ancient of Days, Son of Man</a:t>
            </a:r>
            <a:endParaRPr lang="en-US" sz="2700" dirty="0" smtClean="0"/>
          </a:p>
          <a:p>
            <a:endParaRPr lang="x-none" sz="2800" smtClean="0"/>
          </a:p>
          <a:p>
            <a:endParaRPr lang="en-US" sz="2800" dirty="0" smtClean="0"/>
          </a:p>
          <a:p>
            <a:endParaRPr lang="en-US" sz="28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7467600" cy="1143000"/>
          </a:xfrm>
        </p:spPr>
        <p:txBody>
          <a:bodyPr>
            <a:normAutofit/>
          </a:bodyPr>
          <a:lstStyle/>
          <a:p>
            <a:r>
              <a:rPr lang="en-US" sz="4400" dirty="0" smtClean="0"/>
              <a:t>Interesting Facts </a:t>
            </a:r>
            <a:endParaRPr lang="en-US" sz="4400" dirty="0"/>
          </a:p>
        </p:txBody>
      </p:sp>
      <p:sp>
        <p:nvSpPr>
          <p:cNvPr id="3" name="Content Placeholder 2"/>
          <p:cNvSpPr>
            <a:spLocks noGrp="1"/>
          </p:cNvSpPr>
          <p:nvPr>
            <p:ph sz="quarter" idx="1"/>
          </p:nvPr>
        </p:nvSpPr>
        <p:spPr>
          <a:xfrm>
            <a:off x="457200" y="1371600"/>
            <a:ext cx="7467600" cy="5181600"/>
          </a:xfrm>
        </p:spPr>
        <p:txBody>
          <a:bodyPr>
            <a:noAutofit/>
          </a:bodyPr>
          <a:lstStyle/>
          <a:p>
            <a:r>
              <a:rPr lang="en-US" sz="2800" dirty="0" smtClean="0"/>
              <a:t>Daniel was both a Saint and a seer and his book is both practical and prophetical</a:t>
            </a:r>
          </a:p>
          <a:p>
            <a:r>
              <a:rPr lang="en-US" sz="2800" dirty="0" smtClean="0">
                <a:solidFill>
                  <a:srgbClr val="00B050"/>
                </a:solidFill>
              </a:rPr>
              <a:t>“Since much of Daniel’s prophecy has now been fulfilled in history, and that in minute detail, the book is especially valuable…it not only confounds the critics but it confirms the faith of the believer”</a:t>
            </a:r>
          </a:p>
          <a:p>
            <a:r>
              <a:rPr lang="en-US" sz="2800" dirty="0" smtClean="0"/>
              <a:t>Ezekiel mentioned Daniel 3 times and regarded him in the like of Noah and Job </a:t>
            </a:r>
          </a:p>
          <a:p>
            <a:r>
              <a:rPr lang="en-US" sz="2800" dirty="0" smtClean="0"/>
              <a:t>Jesus mentioned Daniel and regarded his prophecies as inspired </a:t>
            </a:r>
            <a:endParaRPr lang="x-none" sz="2800" smtClean="0"/>
          </a:p>
          <a:p>
            <a:endParaRPr lang="en-US" sz="2800" dirty="0" smtClean="0"/>
          </a:p>
          <a:p>
            <a:endParaRPr lang="en-US" sz="2800"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321</TotalTime>
  <Words>1636</Words>
  <Application>Microsoft Office PowerPoint</Application>
  <PresentationFormat>On-screen Show (4:3)</PresentationFormat>
  <Paragraphs>326</Paragraphs>
  <Slides>40</Slides>
  <Notes>0</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Oriel</vt:lpstr>
      <vt:lpstr>DANIEL</vt:lpstr>
      <vt:lpstr>Interesting Facts </vt:lpstr>
      <vt:lpstr>Slide 3</vt:lpstr>
      <vt:lpstr>Slide 4</vt:lpstr>
      <vt:lpstr>Interesting Facts </vt:lpstr>
      <vt:lpstr>Interesting Facts </vt:lpstr>
      <vt:lpstr>Interesting Facts </vt:lpstr>
      <vt:lpstr>Interesting Facts </vt:lpstr>
      <vt:lpstr>Interesting Facts </vt:lpstr>
      <vt:lpstr>Interesting Facts </vt:lpstr>
      <vt:lpstr>Outline</vt:lpstr>
      <vt:lpstr>I.  Daniel and His Personal Friends (1-6)</vt:lpstr>
      <vt:lpstr>I.  Daniel and His Personal Friends (1-6)</vt:lpstr>
      <vt:lpstr>I.  Daniel and His Personal Friends (1-6)</vt:lpstr>
      <vt:lpstr>I.  Daniel and His Personal Friends (1-6)</vt:lpstr>
      <vt:lpstr>I.  Daniel and His Personal Friends (1-6)</vt:lpstr>
      <vt:lpstr>I.  Daniel and His Personal Friends (1-6)</vt:lpstr>
      <vt:lpstr>I.  Daniel and His Personal Friends (1-6)</vt:lpstr>
      <vt:lpstr>I.  Daniel and His Personal Friends (1-6)</vt:lpstr>
      <vt:lpstr>I.  Daniel and His Personal Friends (1-6)</vt:lpstr>
      <vt:lpstr>I.  Daniel and His Personal Friends (1-6)</vt:lpstr>
      <vt:lpstr>I.  Daniel and His Personal Friends (1-6)</vt:lpstr>
      <vt:lpstr>I.  Daniel and His Personal Friends (1-6)</vt:lpstr>
      <vt:lpstr>I.  Daniel and His Personal Friends (1-6)</vt:lpstr>
      <vt:lpstr>I.  Daniel and His Personal Friends (1-6)</vt:lpstr>
      <vt:lpstr>I.  Daniel and His Personal Friends (1-6)</vt:lpstr>
      <vt:lpstr>I.  Daniel and His Personal Friends (1-6)</vt:lpstr>
      <vt:lpstr>I.  Daniel and His Personal Friends (1-6)</vt:lpstr>
      <vt:lpstr>I.  Daniel and His Personal Friends (1-6)</vt:lpstr>
      <vt:lpstr>I.  Daniel and His Personal Friends (1-6)</vt:lpstr>
      <vt:lpstr>I.  Daniel and His Personal Friends (1-6)</vt:lpstr>
      <vt:lpstr>I.  Daniel and His Personal Friends (1-6)</vt:lpstr>
      <vt:lpstr>I.  Daniel and His Personal Friends (1-6)</vt:lpstr>
      <vt:lpstr>I.  Daniel and His Personal Friends (1-6)</vt:lpstr>
      <vt:lpstr>I.  Daniel and His Personal Friends (1-6)</vt:lpstr>
      <vt:lpstr>I.  Daniel and His Personal Friends (1-6)</vt:lpstr>
      <vt:lpstr>I.  Daniel and His Personal Friends (1-6)</vt:lpstr>
      <vt:lpstr>I.  Daniel and His Personal Friends (1-6)</vt:lpstr>
      <vt:lpstr>I.  Daniel and His Personal Friends (1-6)</vt:lpstr>
      <vt:lpstr>I.  Daniel and His Personal Friends (1-6)</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DANIEL</dc:title>
  <dc:creator>sparks4562003</dc:creator>
  <cp:lastModifiedBy>sparks4562003</cp:lastModifiedBy>
  <cp:revision>3</cp:revision>
  <dcterms:created xsi:type="dcterms:W3CDTF">2017-03-29T15:55:46Z</dcterms:created>
  <dcterms:modified xsi:type="dcterms:W3CDTF">2017-03-29T21:17:08Z</dcterms:modified>
</cp:coreProperties>
</file>