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59"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4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4D08319-C44D-4E24-93A2-69E11EDB3C43}" type="datetimeFigureOut">
              <a:rPr lang="en-US" smtClean="0"/>
              <a:t>4/19/2017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DAE6423-F8A1-4043-9069-13CEED3C8E1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08319-C44D-4E24-93A2-69E11EDB3C43}"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E6423-F8A1-4043-9069-13CEED3C8E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D08319-C44D-4E24-93A2-69E11EDB3C43}"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E6423-F8A1-4043-9069-13CEED3C8E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4D08319-C44D-4E24-93A2-69E11EDB3C43}" type="datetimeFigureOut">
              <a:rPr lang="en-US" smtClean="0"/>
              <a:t>4/19/2017</a:t>
            </a:fld>
            <a:endParaRPr lang="en-US"/>
          </a:p>
        </p:txBody>
      </p:sp>
      <p:sp>
        <p:nvSpPr>
          <p:cNvPr id="9" name="Slide Number Placeholder 8"/>
          <p:cNvSpPr>
            <a:spLocks noGrp="1"/>
          </p:cNvSpPr>
          <p:nvPr>
            <p:ph type="sldNum" sz="quarter" idx="15"/>
          </p:nvPr>
        </p:nvSpPr>
        <p:spPr/>
        <p:txBody>
          <a:bodyPr rtlCol="0"/>
          <a:lstStyle/>
          <a:p>
            <a:fld id="{CDAE6423-F8A1-4043-9069-13CEED3C8E1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4D08319-C44D-4E24-93A2-69E11EDB3C43}" type="datetimeFigureOut">
              <a:rPr lang="en-US" smtClean="0"/>
              <a:t>4/19/2017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DAE6423-F8A1-4043-9069-13CEED3C8E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D08319-C44D-4E24-93A2-69E11EDB3C43}"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E6423-F8A1-4043-9069-13CEED3C8E1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4D08319-C44D-4E24-93A2-69E11EDB3C43}"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E6423-F8A1-4043-9069-13CEED3C8E1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4D08319-C44D-4E24-93A2-69E11EDB3C43}" type="datetimeFigureOut">
              <a:rPr lang="en-US" smtClean="0"/>
              <a:t>4/19/2017</a:t>
            </a:fld>
            <a:endParaRPr lang="en-US"/>
          </a:p>
        </p:txBody>
      </p:sp>
      <p:sp>
        <p:nvSpPr>
          <p:cNvPr id="7" name="Slide Number Placeholder 6"/>
          <p:cNvSpPr>
            <a:spLocks noGrp="1"/>
          </p:cNvSpPr>
          <p:nvPr>
            <p:ph type="sldNum" sz="quarter" idx="11"/>
          </p:nvPr>
        </p:nvSpPr>
        <p:spPr/>
        <p:txBody>
          <a:bodyPr rtlCol="0"/>
          <a:lstStyle/>
          <a:p>
            <a:fld id="{CDAE6423-F8A1-4043-9069-13CEED3C8E1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08319-C44D-4E24-93A2-69E11EDB3C43}"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E6423-F8A1-4043-9069-13CEED3C8E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4D08319-C44D-4E24-93A2-69E11EDB3C43}" type="datetimeFigureOut">
              <a:rPr lang="en-US" smtClean="0"/>
              <a:t>4/19/2017</a:t>
            </a:fld>
            <a:endParaRPr lang="en-US"/>
          </a:p>
        </p:txBody>
      </p:sp>
      <p:sp>
        <p:nvSpPr>
          <p:cNvPr id="22" name="Slide Number Placeholder 21"/>
          <p:cNvSpPr>
            <a:spLocks noGrp="1"/>
          </p:cNvSpPr>
          <p:nvPr>
            <p:ph type="sldNum" sz="quarter" idx="15"/>
          </p:nvPr>
        </p:nvSpPr>
        <p:spPr/>
        <p:txBody>
          <a:bodyPr rtlCol="0"/>
          <a:lstStyle/>
          <a:p>
            <a:fld id="{CDAE6423-F8A1-4043-9069-13CEED3C8E1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4D08319-C44D-4E24-93A2-69E11EDB3C43}" type="datetimeFigureOut">
              <a:rPr lang="en-US" smtClean="0"/>
              <a:t>4/19/2017</a:t>
            </a:fld>
            <a:endParaRPr lang="en-US"/>
          </a:p>
        </p:txBody>
      </p:sp>
      <p:sp>
        <p:nvSpPr>
          <p:cNvPr id="18" name="Slide Number Placeholder 17"/>
          <p:cNvSpPr>
            <a:spLocks noGrp="1"/>
          </p:cNvSpPr>
          <p:nvPr>
            <p:ph type="sldNum" sz="quarter" idx="11"/>
          </p:nvPr>
        </p:nvSpPr>
        <p:spPr/>
        <p:txBody>
          <a:bodyPr rtlCol="0"/>
          <a:lstStyle/>
          <a:p>
            <a:fld id="{CDAE6423-F8A1-4043-9069-13CEED3C8E1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4D08319-C44D-4E24-93A2-69E11EDB3C43}" type="datetimeFigureOut">
              <a:rPr lang="en-US" smtClean="0"/>
              <a:t>4/19/2017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DAE6423-F8A1-4043-9069-13CEED3C8E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Joel</a:t>
            </a:r>
            <a:r>
              <a:rPr lang="en-US" dirty="0" smtClean="0"/>
              <a:t>	</a:t>
            </a:r>
            <a:endParaRPr lang="en-US" dirty="0"/>
          </a:p>
        </p:txBody>
      </p:sp>
      <p:sp>
        <p:nvSpPr>
          <p:cNvPr id="3" name="Subtitle 2"/>
          <p:cNvSpPr>
            <a:spLocks noGrp="1"/>
          </p:cNvSpPr>
          <p:nvPr>
            <p:ph type="subTitle" idx="1"/>
          </p:nvPr>
        </p:nvSpPr>
        <p:spPr/>
        <p:txBody>
          <a:bodyPr>
            <a:normAutofit/>
          </a:bodyPr>
          <a:lstStyle/>
          <a:p>
            <a:r>
              <a:rPr lang="en-US" sz="2800" dirty="0" smtClean="0"/>
              <a:t>The Prophet of the Plaque</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600" i="1" dirty="0" smtClean="0">
                <a:solidFill>
                  <a:srgbClr val="FF0000"/>
                </a:solidFill>
              </a:rPr>
              <a:t>The day of man </a:t>
            </a:r>
          </a:p>
          <a:p>
            <a:r>
              <a:rPr lang="en-US" sz="2600" dirty="0" smtClean="0">
                <a:solidFill>
                  <a:srgbClr val="0070C0"/>
                </a:solidFill>
              </a:rPr>
              <a:t>(1Co 4:3)  But with me it is a very small thing that I should be judged of you, or of man's judgment: yea, I judge not mine own self.</a:t>
            </a:r>
          </a:p>
          <a:p>
            <a:r>
              <a:rPr lang="en-US" sz="2600" dirty="0" smtClean="0">
                <a:solidFill>
                  <a:srgbClr val="00B050"/>
                </a:solidFill>
              </a:rPr>
              <a:t>“the word for judgment here is the word for day, not the usual word for judgment”</a:t>
            </a:r>
            <a:endParaRPr lang="x-none" sz="2600" smtClean="0">
              <a:solidFill>
                <a:srgbClr val="00B050"/>
              </a:solidFill>
            </a:endParaRPr>
          </a:p>
          <a:p>
            <a:r>
              <a:rPr lang="en-US" sz="2600" dirty="0" smtClean="0"/>
              <a:t>We are living right now in mans day</a:t>
            </a:r>
          </a:p>
          <a:p>
            <a:r>
              <a:rPr lang="en-US" sz="2600" dirty="0" smtClean="0"/>
              <a:t>It is a time that God is largely silent and when man has much to say </a:t>
            </a:r>
          </a:p>
          <a:p>
            <a:r>
              <a:rPr lang="en-US" sz="2600" dirty="0" smtClean="0"/>
              <a:t>We should not be concerned with the judgment of man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600" i="1" dirty="0" smtClean="0">
                <a:solidFill>
                  <a:srgbClr val="FF0000"/>
                </a:solidFill>
              </a:rPr>
              <a:t>The day Jacob’s trouble </a:t>
            </a:r>
          </a:p>
          <a:p>
            <a:r>
              <a:rPr lang="en-US" sz="2800" dirty="0" smtClean="0"/>
              <a:t>(</a:t>
            </a:r>
            <a:r>
              <a:rPr lang="en-US" sz="2800" dirty="0" err="1" smtClean="0"/>
              <a:t>Jer</a:t>
            </a:r>
            <a:r>
              <a:rPr lang="en-US" sz="2800" dirty="0" smtClean="0"/>
              <a:t> 30:7)  </a:t>
            </a:r>
            <a:r>
              <a:rPr lang="en-US" sz="2800" dirty="0" smtClean="0">
                <a:solidFill>
                  <a:srgbClr val="0070C0"/>
                </a:solidFill>
              </a:rPr>
              <a:t>Alas! for that day </a:t>
            </a:r>
            <a:r>
              <a:rPr lang="en-US" sz="2800" i="1" dirty="0" smtClean="0">
                <a:solidFill>
                  <a:srgbClr val="0070C0"/>
                </a:solidFill>
              </a:rPr>
              <a:t>is great, so that none is like it: it is even the time of Jacob's trouble; but he shall be saved out of it.</a:t>
            </a:r>
          </a:p>
          <a:p>
            <a:r>
              <a:rPr lang="en-US" sz="2800" dirty="0" smtClean="0">
                <a:solidFill>
                  <a:srgbClr val="00B050"/>
                </a:solidFill>
              </a:rPr>
              <a:t>“this will be the day when anti-</a:t>
            </a:r>
            <a:r>
              <a:rPr lang="en-US" sz="2800" dirty="0" smtClean="0">
                <a:solidFill>
                  <a:srgbClr val="00B050"/>
                </a:solidFill>
              </a:rPr>
              <a:t>S</a:t>
            </a:r>
            <a:r>
              <a:rPr lang="en-US" sz="2800" dirty="0" smtClean="0">
                <a:solidFill>
                  <a:srgbClr val="00B050"/>
                </a:solidFill>
              </a:rPr>
              <a:t>emitism reaches its final pitch of fury as the world tries to rid itself of the hated and detested Jew once and for all”</a:t>
            </a:r>
          </a:p>
          <a:p>
            <a:r>
              <a:rPr lang="en-US" sz="2800" dirty="0" smtClean="0"/>
              <a:t>The Lord called it the “great tribulation”</a:t>
            </a:r>
            <a:endParaRPr lang="x-none" sz="2800" smtClean="0"/>
          </a:p>
          <a:p>
            <a:endParaRPr lang="en-US" sz="26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800" dirty="0" smtClean="0"/>
              <a:t>The Lord called it the “great tribulation”</a:t>
            </a:r>
          </a:p>
          <a:p>
            <a:r>
              <a:rPr lang="en-US" sz="2800" dirty="0" smtClean="0">
                <a:solidFill>
                  <a:srgbClr val="00B050"/>
                </a:solidFill>
              </a:rPr>
              <a:t>“the great tribulation is the time of Jacob’s trouble and has nothing whatever to do with the church”</a:t>
            </a:r>
            <a:endParaRPr lang="x-none" sz="2800" smtClean="0">
              <a:solidFill>
                <a:srgbClr val="00B050"/>
              </a:solidFill>
            </a:endParaRPr>
          </a:p>
          <a:p>
            <a:r>
              <a:rPr lang="en-US" sz="2800" i="1" dirty="0" smtClean="0">
                <a:solidFill>
                  <a:srgbClr val="FF0000"/>
                </a:solidFill>
              </a:rPr>
              <a:t>The day of Christ </a:t>
            </a:r>
          </a:p>
          <a:p>
            <a:r>
              <a:rPr lang="en-US" sz="2800" dirty="0" smtClean="0"/>
              <a:t>This will run parallel with the day of Jacob's trouble </a:t>
            </a:r>
          </a:p>
          <a:p>
            <a:r>
              <a:rPr lang="en-US" sz="2800" dirty="0" smtClean="0">
                <a:solidFill>
                  <a:srgbClr val="0070C0"/>
                </a:solidFill>
              </a:rPr>
              <a:t>(1Co 1:7)  So that ye come behind in no gift; waiting for the coming of our Lord Jesus Christ:</a:t>
            </a:r>
          </a:p>
          <a:p>
            <a:endParaRPr lang="x-none" sz="2800" smtClean="0"/>
          </a:p>
          <a:p>
            <a:endParaRPr lang="en-US" sz="2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600" dirty="0" smtClean="0">
                <a:solidFill>
                  <a:srgbClr val="0070C0"/>
                </a:solidFill>
              </a:rPr>
              <a:t>(</a:t>
            </a:r>
            <a:r>
              <a:rPr lang="en-US" sz="2600" dirty="0" smtClean="0">
                <a:solidFill>
                  <a:srgbClr val="0070C0"/>
                </a:solidFill>
              </a:rPr>
              <a:t>1Co 1:8)  Who shall also confirm you unto the end, </a:t>
            </a:r>
            <a:r>
              <a:rPr lang="en-US" sz="2600" i="1" dirty="0" smtClean="0">
                <a:solidFill>
                  <a:srgbClr val="0070C0"/>
                </a:solidFill>
              </a:rPr>
              <a:t>that ye may be blameless in the day of our Lord Jesus Christ.</a:t>
            </a:r>
          </a:p>
          <a:p>
            <a:r>
              <a:rPr lang="en-US" sz="2600" dirty="0" smtClean="0">
                <a:solidFill>
                  <a:srgbClr val="0070C0"/>
                </a:solidFill>
              </a:rPr>
              <a:t>(</a:t>
            </a:r>
            <a:r>
              <a:rPr lang="en-US" sz="2600" dirty="0" err="1" smtClean="0">
                <a:solidFill>
                  <a:srgbClr val="0070C0"/>
                </a:solidFill>
              </a:rPr>
              <a:t>Php</a:t>
            </a:r>
            <a:r>
              <a:rPr lang="en-US" sz="2600" dirty="0" smtClean="0">
                <a:solidFill>
                  <a:srgbClr val="0070C0"/>
                </a:solidFill>
              </a:rPr>
              <a:t> 1:6)  Being confident of this very thing, that he which hath begun a good work in you will perform </a:t>
            </a:r>
            <a:r>
              <a:rPr lang="en-US" sz="2600" i="1" dirty="0" smtClean="0">
                <a:solidFill>
                  <a:srgbClr val="0070C0"/>
                </a:solidFill>
              </a:rPr>
              <a:t>it until the day of Jesus Christ:</a:t>
            </a:r>
          </a:p>
          <a:p>
            <a:r>
              <a:rPr lang="en-US" sz="2600" dirty="0" smtClean="0"/>
              <a:t>Paul spoke of this “day” over and over </a:t>
            </a:r>
          </a:p>
          <a:p>
            <a:r>
              <a:rPr lang="en-US" sz="2600" dirty="0" smtClean="0">
                <a:solidFill>
                  <a:srgbClr val="00B050"/>
                </a:solidFill>
              </a:rPr>
              <a:t>“it is the day when we will be caught up to meet the Lord in the air and will be assembled at the judgment seat of Christ to receive reward and blessing” </a:t>
            </a:r>
            <a:endParaRPr lang="x-none" sz="2600" smtClean="0">
              <a:solidFill>
                <a:srgbClr val="00B050"/>
              </a:solidFill>
            </a:endParaRPr>
          </a:p>
          <a:p>
            <a:endParaRPr lang="en-US" sz="2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600" dirty="0" smtClean="0">
                <a:solidFill>
                  <a:srgbClr val="00B050"/>
                </a:solidFill>
              </a:rPr>
              <a:t>“the wood, hay, and stubble of our lives will be burned up; the gold, silver, and precious stones will be displayed.  Not quantity but quality will be what counts”</a:t>
            </a:r>
          </a:p>
          <a:p>
            <a:r>
              <a:rPr lang="en-US" sz="2600" i="1" dirty="0" smtClean="0">
                <a:solidFill>
                  <a:srgbClr val="FF0000"/>
                </a:solidFill>
              </a:rPr>
              <a:t>The Day of the Lord </a:t>
            </a:r>
          </a:p>
          <a:p>
            <a:r>
              <a:rPr lang="en-US" sz="2600" dirty="0" smtClean="0">
                <a:solidFill>
                  <a:srgbClr val="0070C0"/>
                </a:solidFill>
              </a:rPr>
              <a:t>(2Pe 3:10)  But the day of the Lord will come as a thief in the night; in the which the heavens shall pass away with a great noise, and the elements shall melt with fervent heat, the earth also and the works that are therein shall be burned up</a:t>
            </a:r>
            <a:r>
              <a:rPr lang="en-US" sz="2600" dirty="0" smtClean="0">
                <a:solidFill>
                  <a:srgbClr val="0070C0"/>
                </a:solidFill>
              </a:rPr>
              <a:t>.</a:t>
            </a:r>
            <a:endParaRPr lang="en-US" sz="2600" i="1" dirty="0" smtClean="0">
              <a:solidFill>
                <a:srgbClr val="0070C0"/>
              </a:solidFill>
            </a:endParaRPr>
          </a:p>
          <a:p>
            <a:r>
              <a:rPr lang="en-US" sz="2600" dirty="0" smtClean="0"/>
              <a:t>This is the subject of extensive OT prophecy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600" dirty="0" smtClean="0"/>
              <a:t>Mentioned 18 times on OT, 4 times in the </a:t>
            </a:r>
            <a:r>
              <a:rPr lang="en-US" sz="2600" dirty="0" smtClean="0"/>
              <a:t>NT</a:t>
            </a:r>
            <a:endParaRPr lang="en-US" sz="2600" dirty="0" smtClean="0">
              <a:solidFill>
                <a:srgbClr val="00B050"/>
              </a:solidFill>
            </a:endParaRPr>
          </a:p>
          <a:p>
            <a:r>
              <a:rPr lang="en-US" sz="2600" dirty="0" smtClean="0">
                <a:solidFill>
                  <a:srgbClr val="00B050"/>
                </a:solidFill>
              </a:rPr>
              <a:t>“it overlaps the day of Jacob’s trouble, runs on through the Battle of Armageddon and the judgment of the nations, on through the millennium, and to the sdissouli8ton of the heavens and the earth in a baptism of fire”</a:t>
            </a:r>
          </a:p>
          <a:p>
            <a:r>
              <a:rPr lang="en-US" sz="2600" i="1" dirty="0" smtClean="0">
                <a:solidFill>
                  <a:srgbClr val="FF0000"/>
                </a:solidFill>
              </a:rPr>
              <a:t>The Day of our God</a:t>
            </a:r>
          </a:p>
          <a:p>
            <a:r>
              <a:rPr lang="en-US" sz="2600" dirty="0" smtClean="0">
                <a:solidFill>
                  <a:srgbClr val="0070C0"/>
                </a:solidFill>
              </a:rPr>
              <a:t>(1Co 15:28)  And when all things shall be subdued unto him, then shall the Son also himself be subject unto him that put all things under him, that God may be all in all.</a:t>
            </a:r>
          </a:p>
          <a:p>
            <a:endParaRPr lang="x-none" sz="2800" smtClean="0"/>
          </a:p>
          <a:p>
            <a:endParaRPr lang="en-US" sz="2600" dirty="0" smtClean="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800" dirty="0" smtClean="0"/>
              <a:t>The day of God is the eternal day</a:t>
            </a:r>
          </a:p>
          <a:p>
            <a:r>
              <a:rPr lang="en-US" sz="2800" dirty="0" smtClean="0">
                <a:solidFill>
                  <a:srgbClr val="0070C0"/>
                </a:solidFill>
              </a:rPr>
              <a:t>(2Pe 3:12)  Looking for and hasting unto the coming of the day of God, wherein the heavens being on fire shall be dissolved, and the elements shall melt with fervent heat?</a:t>
            </a:r>
          </a:p>
          <a:p>
            <a:r>
              <a:rPr lang="en-US" sz="2800" dirty="0" smtClean="0">
                <a:solidFill>
                  <a:srgbClr val="0070C0"/>
                </a:solidFill>
              </a:rPr>
              <a:t>(2Pe 3:13)  Nevertheless we, according to his promise, look for new heavens and a new earth, wherein </a:t>
            </a:r>
            <a:r>
              <a:rPr lang="en-US" sz="2800" dirty="0" err="1" smtClean="0">
                <a:solidFill>
                  <a:srgbClr val="0070C0"/>
                </a:solidFill>
              </a:rPr>
              <a:t>dwelleth</a:t>
            </a:r>
            <a:r>
              <a:rPr lang="en-US" sz="2800" dirty="0" smtClean="0">
                <a:solidFill>
                  <a:srgbClr val="0070C0"/>
                </a:solidFill>
              </a:rPr>
              <a:t> righteousness.</a:t>
            </a:r>
          </a:p>
          <a:p>
            <a:endParaRPr lang="x-none" sz="2800" smtClean="0"/>
          </a:p>
          <a:p>
            <a:endParaRPr lang="x-none"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sz="quarter" idx="1"/>
          </p:nvPr>
        </p:nvSpPr>
        <p:spPr/>
        <p:txBody>
          <a:bodyPr>
            <a:noAutofit/>
          </a:bodyPr>
          <a:lstStyle/>
          <a:p>
            <a:r>
              <a:rPr lang="en-US" sz="2800" dirty="0" smtClean="0"/>
              <a:t>Joel deals primarily with the </a:t>
            </a:r>
            <a:r>
              <a:rPr lang="en-US" sz="2800" i="1" dirty="0" smtClean="0"/>
              <a:t>Day of the Lord</a:t>
            </a:r>
            <a:r>
              <a:rPr lang="en-US" sz="2800" dirty="0" smtClean="0"/>
              <a:t> which he mentions 5 times </a:t>
            </a:r>
            <a:endParaRPr lang="en-US" sz="2800" dirty="0" smtClean="0">
              <a:solidFill>
                <a:srgbClr val="0070C0"/>
              </a:solidFill>
            </a:endParaRPr>
          </a:p>
          <a:p>
            <a:pPr marL="571500" indent="-571500">
              <a:buFont typeface="+mj-lt"/>
              <a:buAutoNum type="romanUcPeriod"/>
            </a:pPr>
            <a:r>
              <a:rPr lang="en-US" sz="2800" dirty="0" smtClean="0"/>
              <a:t>The Day of the Locust (1:1-14)</a:t>
            </a:r>
          </a:p>
          <a:p>
            <a:pPr marL="937260" lvl="1" indent="-571500">
              <a:buFont typeface="+mj-lt"/>
              <a:buAutoNum type="alphaUcPeriod"/>
            </a:pPr>
            <a:r>
              <a:rPr lang="en-US" sz="2500" dirty="0" smtClean="0"/>
              <a:t>Divine displeasure Expressed </a:t>
            </a:r>
          </a:p>
          <a:p>
            <a:pPr marL="937260" lvl="1" indent="-571500">
              <a:buFont typeface="+mj-lt"/>
              <a:buAutoNum type="alphaUcPeriod"/>
            </a:pPr>
            <a:r>
              <a:rPr lang="en-US" sz="2500" dirty="0" smtClean="0"/>
              <a:t>Divine Displeasure Expanded</a:t>
            </a:r>
          </a:p>
          <a:p>
            <a:pPr marL="571500" indent="-571500">
              <a:buFont typeface="+mj-lt"/>
              <a:buAutoNum type="romanUcPeriod"/>
            </a:pPr>
            <a:r>
              <a:rPr lang="en-US" sz="2800" dirty="0" smtClean="0"/>
              <a:t>The Day of the Lord (1:15-3:21)</a:t>
            </a:r>
          </a:p>
          <a:p>
            <a:pPr marL="937260" lvl="1" indent="-571500">
              <a:buFont typeface="+mj-lt"/>
              <a:buAutoNum type="alphaUcPeriod"/>
            </a:pPr>
            <a:r>
              <a:rPr lang="en-US" sz="2800" dirty="0" smtClean="0"/>
              <a:t>The Day of the Assyrian </a:t>
            </a:r>
          </a:p>
          <a:p>
            <a:pPr marL="937260" lvl="1" indent="-571500">
              <a:buFont typeface="+mj-lt"/>
              <a:buAutoNum type="alphaUcPeriod"/>
            </a:pPr>
            <a:r>
              <a:rPr lang="en-US" sz="2800" dirty="0" smtClean="0"/>
              <a:t>The Day of the Antichrist </a:t>
            </a:r>
          </a:p>
          <a:p>
            <a:pPr marL="937260" lvl="1" indent="-571500">
              <a:buFont typeface="+mj-lt"/>
              <a:buAutoNum type="alphaUcPeriod"/>
            </a:pPr>
            <a:r>
              <a:rPr lang="en-US" sz="2800" dirty="0" smtClean="0"/>
              <a:t>The Day of Anticipation </a:t>
            </a:r>
            <a:endParaRPr lang="x-none" sz="2800" smtClean="0"/>
          </a:p>
          <a:p>
            <a:endParaRPr lang="x-none" sz="2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sz="4000" dirty="0" smtClean="0"/>
              <a:t>The Day of the Locust (1:1-14)</a:t>
            </a:r>
          </a:p>
        </p:txBody>
      </p:sp>
      <p:sp>
        <p:nvSpPr>
          <p:cNvPr id="3" name="Content Placeholder 2"/>
          <p:cNvSpPr>
            <a:spLocks noGrp="1"/>
          </p:cNvSpPr>
          <p:nvPr>
            <p:ph sz="quarter" idx="1"/>
          </p:nvPr>
        </p:nvSpPr>
        <p:spPr/>
        <p:txBody>
          <a:bodyPr>
            <a:noAutofit/>
          </a:bodyPr>
          <a:lstStyle/>
          <a:p>
            <a:r>
              <a:rPr lang="en-US" sz="2800" dirty="0" smtClean="0"/>
              <a:t>The country had just gone through a dreadful locust plaque and Joel asks the old men if they had ever seen anything worse </a:t>
            </a:r>
          </a:p>
          <a:p>
            <a:r>
              <a:rPr lang="en-US" sz="2800" dirty="0" smtClean="0">
                <a:solidFill>
                  <a:srgbClr val="0070C0"/>
                </a:solidFill>
              </a:rPr>
              <a:t>(Joe 1:2)  Hear this, ye old men, and give ear, all ye inhabitants of the land. Hath this been in your days, or even in the days of your fathers?</a:t>
            </a:r>
          </a:p>
          <a:p>
            <a:r>
              <a:rPr lang="en-US" sz="2800" dirty="0" smtClean="0"/>
              <a:t>Joel then uses 4 different word to describe the locust </a:t>
            </a:r>
          </a:p>
          <a:p>
            <a:endParaRPr lang="x-none" sz="2800" smtClean="0"/>
          </a:p>
          <a:p>
            <a:endParaRPr lang="x-none"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sz="4000" dirty="0" smtClean="0"/>
              <a:t>The Day of the Locust (1:1-14)</a:t>
            </a:r>
          </a:p>
        </p:txBody>
      </p:sp>
      <p:sp>
        <p:nvSpPr>
          <p:cNvPr id="3" name="Content Placeholder 2"/>
          <p:cNvSpPr>
            <a:spLocks noGrp="1"/>
          </p:cNvSpPr>
          <p:nvPr>
            <p:ph sz="quarter" idx="1"/>
          </p:nvPr>
        </p:nvSpPr>
        <p:spPr/>
        <p:txBody>
          <a:bodyPr>
            <a:noAutofit/>
          </a:bodyPr>
          <a:lstStyle/>
          <a:p>
            <a:r>
              <a:rPr lang="en-US" sz="2700" dirty="0" smtClean="0">
                <a:solidFill>
                  <a:srgbClr val="0070C0"/>
                </a:solidFill>
              </a:rPr>
              <a:t>(Joe 1:4)  That which the palmerworm hath left hath the locust eaten; and that which the locust hath left hath the cankerworm eaten; and that which the cankerworm hath left hath the </a:t>
            </a:r>
            <a:r>
              <a:rPr lang="en-US" sz="2700" dirty="0" err="1" smtClean="0">
                <a:solidFill>
                  <a:srgbClr val="0070C0"/>
                </a:solidFill>
              </a:rPr>
              <a:t>caterpiller</a:t>
            </a:r>
            <a:r>
              <a:rPr lang="en-US" sz="2700" dirty="0" smtClean="0">
                <a:solidFill>
                  <a:srgbClr val="0070C0"/>
                </a:solidFill>
              </a:rPr>
              <a:t> eaten.</a:t>
            </a:r>
          </a:p>
          <a:p>
            <a:r>
              <a:rPr lang="en-US" sz="2700" dirty="0" smtClean="0"/>
              <a:t>The words literally mean gnawer, the </a:t>
            </a:r>
            <a:r>
              <a:rPr lang="en-US" sz="2700" dirty="0" err="1" smtClean="0"/>
              <a:t>swarmer</a:t>
            </a:r>
            <a:r>
              <a:rPr lang="en-US" sz="2700" dirty="0" smtClean="0"/>
              <a:t>, the liker and the consumer </a:t>
            </a:r>
          </a:p>
          <a:p>
            <a:r>
              <a:rPr lang="en-US" sz="2700" dirty="0" smtClean="0">
                <a:solidFill>
                  <a:srgbClr val="00B050"/>
                </a:solidFill>
              </a:rPr>
              <a:t>“the gnawer leaves what the </a:t>
            </a:r>
            <a:r>
              <a:rPr lang="en-US" sz="2700" dirty="0" err="1" smtClean="0">
                <a:solidFill>
                  <a:srgbClr val="00B050"/>
                </a:solidFill>
              </a:rPr>
              <a:t>swarmer</a:t>
            </a:r>
            <a:r>
              <a:rPr lang="en-US" sz="2700" dirty="0" smtClean="0">
                <a:solidFill>
                  <a:srgbClr val="00B050"/>
                </a:solidFill>
              </a:rPr>
              <a:t> will eat; what the </a:t>
            </a:r>
            <a:r>
              <a:rPr lang="en-US" sz="2700" dirty="0" err="1" smtClean="0">
                <a:solidFill>
                  <a:srgbClr val="00B050"/>
                </a:solidFill>
              </a:rPr>
              <a:t>swarmer</a:t>
            </a:r>
            <a:r>
              <a:rPr lang="en-US" sz="2700" dirty="0" smtClean="0">
                <a:solidFill>
                  <a:srgbClr val="00B050"/>
                </a:solidFill>
              </a:rPr>
              <a:t> leaves the licker will eat,; and what the licker leaves the consumer will eat”</a:t>
            </a:r>
            <a:endParaRPr lang="x-none" sz="2700" smtClean="0">
              <a:solidFill>
                <a:srgbClr val="00B050"/>
              </a:solidFill>
            </a:endParaRPr>
          </a:p>
          <a:p>
            <a:endParaRPr lang="x-none" sz="2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600" b="1" u="sng" dirty="0" smtClean="0"/>
              <a:t>Who wrote the Book </a:t>
            </a:r>
            <a:r>
              <a:rPr lang="en-US" sz="2600" dirty="0" smtClean="0"/>
              <a:t>– Joel, the son of </a:t>
            </a:r>
            <a:r>
              <a:rPr lang="en-US" sz="2600" smtClean="0"/>
              <a:t>Pethuael</a:t>
            </a:r>
            <a:r>
              <a:rPr lang="en-US" sz="2600" dirty="0" smtClean="0"/>
              <a:t>, a </a:t>
            </a:r>
            <a:r>
              <a:rPr lang="en-US" sz="2600" dirty="0" err="1" smtClean="0"/>
              <a:t>prohpet</a:t>
            </a:r>
            <a:r>
              <a:rPr lang="en-US" sz="2600" dirty="0" smtClean="0"/>
              <a:t> of Judah </a:t>
            </a:r>
          </a:p>
          <a:p>
            <a:r>
              <a:rPr lang="en-US" sz="2600" dirty="0" smtClean="0"/>
              <a:t>The book claims to be written by him</a:t>
            </a:r>
          </a:p>
          <a:p>
            <a:r>
              <a:rPr lang="en-US" sz="2600" dirty="0" smtClean="0">
                <a:solidFill>
                  <a:srgbClr val="0070C0"/>
                </a:solidFill>
              </a:rPr>
              <a:t>(Joe 1:1)  The word of the LORD that came to Joel the son of </a:t>
            </a:r>
            <a:r>
              <a:rPr lang="en-US" sz="2600" dirty="0" err="1" smtClean="0">
                <a:solidFill>
                  <a:srgbClr val="0070C0"/>
                </a:solidFill>
              </a:rPr>
              <a:t>Pethuel</a:t>
            </a:r>
            <a:r>
              <a:rPr lang="en-US" sz="2600" dirty="0" smtClean="0">
                <a:solidFill>
                  <a:srgbClr val="0070C0"/>
                </a:solidFill>
              </a:rPr>
              <a:t>.</a:t>
            </a:r>
          </a:p>
          <a:p>
            <a:r>
              <a:rPr lang="en-US" sz="2600" dirty="0" smtClean="0"/>
              <a:t>We do not know very much at all about Joel </a:t>
            </a:r>
          </a:p>
          <a:p>
            <a:r>
              <a:rPr lang="en-US" sz="2600" dirty="0" smtClean="0"/>
              <a:t>Just his fathers name (not how old, where lived)</a:t>
            </a:r>
            <a:endParaRPr lang="x-none" sz="2600" smtClean="0"/>
          </a:p>
          <a:p>
            <a:r>
              <a:rPr lang="en-US" sz="2600" b="1" u="sng" dirty="0" smtClean="0"/>
              <a:t>When was Joel written – </a:t>
            </a:r>
            <a:r>
              <a:rPr lang="en-US" sz="2600" dirty="0" smtClean="0"/>
              <a:t>it is early pre-exilic, dating from about 830BC during the reign of </a:t>
            </a:r>
            <a:r>
              <a:rPr lang="en-US" sz="2600" dirty="0" err="1" smtClean="0"/>
              <a:t>Joash</a:t>
            </a:r>
            <a:r>
              <a:rPr lang="en-US" sz="2600" dirty="0" smtClean="0"/>
              <a:t> </a:t>
            </a:r>
            <a:endParaRPr lang="en-US"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Locust (1:1-14)</a:t>
            </a:r>
          </a:p>
        </p:txBody>
      </p:sp>
      <p:sp>
        <p:nvSpPr>
          <p:cNvPr id="3" name="Content Placeholder 2"/>
          <p:cNvSpPr>
            <a:spLocks noGrp="1"/>
          </p:cNvSpPr>
          <p:nvPr>
            <p:ph sz="quarter" idx="1"/>
          </p:nvPr>
        </p:nvSpPr>
        <p:spPr>
          <a:xfrm>
            <a:off x="457200" y="1219200"/>
            <a:ext cx="7467600" cy="5330952"/>
          </a:xfrm>
        </p:spPr>
        <p:txBody>
          <a:bodyPr>
            <a:noAutofit/>
          </a:bodyPr>
          <a:lstStyle/>
          <a:p>
            <a:r>
              <a:rPr lang="en-US" sz="2600" dirty="0" smtClean="0"/>
              <a:t>Read page 274</a:t>
            </a:r>
          </a:p>
          <a:p>
            <a:r>
              <a:rPr lang="en-US" sz="2600" dirty="0" smtClean="0"/>
              <a:t>Such is the back ground off Joel 1:1-14</a:t>
            </a:r>
          </a:p>
          <a:p>
            <a:r>
              <a:rPr lang="en-US" sz="2600" dirty="0" smtClean="0"/>
              <a:t>(Joe 1:6)  For a nation is come up upon my land, strong, and without number, whose teeth </a:t>
            </a:r>
            <a:r>
              <a:rPr lang="en-US" sz="2600" i="1" dirty="0" smtClean="0"/>
              <a:t>are the teeth of a lion, and he hath the cheek teeth of a great lion.</a:t>
            </a:r>
          </a:p>
          <a:p>
            <a:r>
              <a:rPr lang="en-US" sz="2600" dirty="0" smtClean="0"/>
              <a:t>(Joe 1:7)  He hath laid my vine waste, and barked my fig tree: he hath made it clean bare, and cast </a:t>
            </a:r>
            <a:r>
              <a:rPr lang="en-US" sz="2600" i="1" dirty="0" smtClean="0"/>
              <a:t>it away; the branches thereof are made white.</a:t>
            </a:r>
          </a:p>
          <a:p>
            <a:r>
              <a:rPr lang="en-US" sz="2600" dirty="0" smtClean="0"/>
              <a:t>He calls them a “nation” and calls the people to lament over the destruction </a:t>
            </a:r>
          </a:p>
          <a:p>
            <a:endParaRPr lang="x-none" sz="2600" smtClean="0"/>
          </a:p>
          <a:p>
            <a:endParaRPr lang="x-none"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r>
              <a:rPr lang="en-US" sz="2600" dirty="0" smtClean="0">
                <a:solidFill>
                  <a:srgbClr val="00B050"/>
                </a:solidFill>
              </a:rPr>
              <a:t>“all this, however is preliminary and preparatory.  Beyond the day of the locust, Joel saw another day” </a:t>
            </a:r>
          </a:p>
          <a:p>
            <a:r>
              <a:rPr lang="en-US" sz="2600" dirty="0" smtClean="0"/>
              <a:t>He realized that what the locust had done was nothing compared to the future</a:t>
            </a:r>
          </a:p>
          <a:p>
            <a:r>
              <a:rPr lang="en-US" sz="2600" dirty="0" smtClean="0"/>
              <a:t>In Ch. 2 his vision focused on the nearby future – the day of the Assyrian</a:t>
            </a:r>
          </a:p>
          <a:p>
            <a:r>
              <a:rPr lang="en-US" sz="2600" dirty="0" smtClean="0"/>
              <a:t>In Ch.3 he focuses on the far distant future – the day of the Antichrist </a:t>
            </a:r>
          </a:p>
          <a:p>
            <a:r>
              <a:rPr lang="en-US" sz="2600" dirty="0" smtClean="0">
                <a:solidFill>
                  <a:srgbClr val="00B050"/>
                </a:solidFill>
              </a:rPr>
              <a:t>“but he sees it all as the day for the Lord for the one was a type of the other” </a:t>
            </a:r>
            <a:endParaRPr lang="x-none" sz="2600" smtClean="0">
              <a:solidFill>
                <a:srgbClr val="00B050"/>
              </a:solidFill>
            </a:endParaRPr>
          </a:p>
          <a:p>
            <a:endParaRPr lang="x-none" sz="2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pPr marL="514350" indent="-514350">
              <a:buAutoNum type="alphaUcPeriod"/>
            </a:pPr>
            <a:r>
              <a:rPr lang="en-US" sz="2600" b="1" u="sng" dirty="0" smtClean="0"/>
              <a:t>The Day of the Assyrian (1:15-2:32)</a:t>
            </a:r>
          </a:p>
          <a:p>
            <a:pPr marL="514350" indent="-514350"/>
            <a:r>
              <a:rPr lang="en-US" sz="2600" dirty="0" smtClean="0"/>
              <a:t>The name of the Assyrians are never mentioned because it is possibly a century before the events…BUT</a:t>
            </a:r>
          </a:p>
          <a:p>
            <a:pPr marL="514350" indent="-514350"/>
            <a:r>
              <a:rPr lang="en-US" sz="2600" dirty="0" smtClean="0">
                <a:solidFill>
                  <a:srgbClr val="00B050"/>
                </a:solidFill>
              </a:rPr>
              <a:t>“God was going to use Assyria as His scourge to chastise sinful people of both Israel and Judah” </a:t>
            </a:r>
          </a:p>
          <a:p>
            <a:pPr marL="514350" indent="-514350"/>
            <a:r>
              <a:rPr lang="en-US" sz="2600" dirty="0" smtClean="0"/>
              <a:t>Joel describes the invasion of the Assyrians and finds it “vivid force and horror” from the recent locust invasion </a:t>
            </a:r>
          </a:p>
          <a:p>
            <a:pPr marL="514350" indent="-514350"/>
            <a:r>
              <a:rPr lang="en-US" sz="2600" dirty="0" smtClean="0"/>
              <a:t>But the suffering at the hand of the Assyrians would pale in comparison to what will happen in the Day of the Lord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pPr marL="514350" indent="-514350"/>
            <a:r>
              <a:rPr lang="en-US" sz="2600" dirty="0" smtClean="0">
                <a:solidFill>
                  <a:srgbClr val="00B050"/>
                </a:solidFill>
              </a:rPr>
              <a:t>“Joel’s vision seems, in fact, to waver back and forth from the one to the other…the nearer invasion , terrible as it would be, was merely illustrative of the later invasion”  </a:t>
            </a:r>
          </a:p>
          <a:p>
            <a:pPr marL="880110" lvl="1" indent="-514350">
              <a:buAutoNum type="arabicPeriod"/>
            </a:pPr>
            <a:r>
              <a:rPr lang="en-US" sz="2300" i="1" dirty="0" smtClean="0">
                <a:solidFill>
                  <a:srgbClr val="FF0000"/>
                </a:solidFill>
              </a:rPr>
              <a:t>A Day of Destruction (1:15-20).</a:t>
            </a:r>
          </a:p>
          <a:p>
            <a:pPr marL="880110" lvl="1" indent="-514350"/>
            <a:r>
              <a:rPr lang="en-US" sz="2300" i="1" dirty="0" smtClean="0"/>
              <a:t>He first sees the farms – all the harvest are rotting and the herds are hungry and dying </a:t>
            </a:r>
          </a:p>
          <a:p>
            <a:pPr marL="880110" lvl="1" indent="-514350"/>
            <a:r>
              <a:rPr lang="en-US" sz="2300" i="1" dirty="0" smtClean="0"/>
              <a:t>He then sees the forest – all burned and dry woodlands </a:t>
            </a:r>
          </a:p>
          <a:p>
            <a:r>
              <a:rPr lang="en-US" dirty="0" smtClean="0">
                <a:solidFill>
                  <a:srgbClr val="0070C0"/>
                </a:solidFill>
              </a:rPr>
              <a:t>(Joe 1:15)  Alas for the day! for the day of the LORD </a:t>
            </a:r>
            <a:r>
              <a:rPr lang="en-US" i="1" dirty="0" smtClean="0">
                <a:solidFill>
                  <a:srgbClr val="0070C0"/>
                </a:solidFill>
              </a:rPr>
              <a:t>is at hand, and as a destruction from the Almighty shall it come.</a:t>
            </a:r>
          </a:p>
          <a:p>
            <a:endParaRPr lang="x-none" smtClean="0"/>
          </a:p>
          <a:p>
            <a:pPr marL="880110" lvl="1" indent="-514350"/>
            <a:endParaRPr lang="en-US" sz="2300" i="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pPr marL="880110" lvl="1" indent="-514350"/>
            <a:r>
              <a:rPr lang="en-US" sz="2600" i="1" dirty="0" smtClean="0">
                <a:solidFill>
                  <a:srgbClr val="00B050"/>
                </a:solidFill>
              </a:rPr>
              <a:t>“War always ravages a land.  War is a ready tool in God's hand, used by Him to punish nations that refuse to acknowledge His goodness and His grace”</a:t>
            </a:r>
          </a:p>
          <a:p>
            <a:pPr marL="880110" lvl="1" indent="-514350"/>
            <a:r>
              <a:rPr lang="en-US" sz="2600" i="1" dirty="0" smtClean="0"/>
              <a:t>Joel saw it happening in the near future and then in the distant future </a:t>
            </a:r>
          </a:p>
          <a:p>
            <a:pPr marL="822960" lvl="1" indent="-457200">
              <a:buAutoNum type="arabicPeriod" startAt="2"/>
            </a:pPr>
            <a:r>
              <a:rPr lang="en-US" sz="2600" i="1" dirty="0" smtClean="0">
                <a:solidFill>
                  <a:srgbClr val="FF0000"/>
                </a:solidFill>
              </a:rPr>
              <a:t>A Day of Darkness (2:1-10)</a:t>
            </a:r>
          </a:p>
          <a:p>
            <a:r>
              <a:rPr lang="en-US" sz="2600" dirty="0" smtClean="0">
                <a:solidFill>
                  <a:srgbClr val="0070C0"/>
                </a:solidFill>
              </a:rPr>
              <a:t>(Joe 2:1)  Blow ye the trumpet in Zion, and sound an alarm in my holy mountain: let all the inhabitants of the land tremble: for the day of the LORD cometh, for </a:t>
            </a:r>
            <a:r>
              <a:rPr lang="en-US" sz="2600" i="1" dirty="0" smtClean="0">
                <a:solidFill>
                  <a:srgbClr val="0070C0"/>
                </a:solidFill>
              </a:rPr>
              <a:t>it is nigh at hand;</a:t>
            </a:r>
          </a:p>
          <a:p>
            <a:endParaRPr lang="x-none" sz="2600" smtClean="0"/>
          </a:p>
          <a:p>
            <a:pPr marL="822960" lvl="1" indent="-457200"/>
            <a:endParaRPr lang="x-none" smtClean="0"/>
          </a:p>
          <a:p>
            <a:pPr marL="880110" lvl="1" indent="-514350"/>
            <a:endParaRPr lang="en-US" sz="2300" i="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r>
              <a:rPr lang="en-US" sz="2600" dirty="0" smtClean="0">
                <a:solidFill>
                  <a:srgbClr val="0070C0"/>
                </a:solidFill>
              </a:rPr>
              <a:t>(</a:t>
            </a:r>
            <a:r>
              <a:rPr lang="en-US" sz="2600" dirty="0" smtClean="0">
                <a:solidFill>
                  <a:srgbClr val="0070C0"/>
                </a:solidFill>
              </a:rPr>
              <a:t>Joe 2:2)  A day of darkness and of gloominess, a day of clouds and of thick darkness, as the morning spread upon the mountains: a great people and a strong; there hath not been ever the like, neither shall be any more after it, </a:t>
            </a:r>
            <a:r>
              <a:rPr lang="en-US" sz="2600" i="1" dirty="0" smtClean="0">
                <a:solidFill>
                  <a:srgbClr val="0070C0"/>
                </a:solidFill>
              </a:rPr>
              <a:t>even to the years of many generations.</a:t>
            </a:r>
          </a:p>
          <a:p>
            <a:pPr lvl="1"/>
            <a:r>
              <a:rPr lang="en-US" sz="2600" dirty="0" smtClean="0">
                <a:solidFill>
                  <a:srgbClr val="00B050"/>
                </a:solidFill>
              </a:rPr>
              <a:t>“this entire section vividly portrays the onward march of the ruthless, relentless, and resistless army.  Joel tells how the enemy mobilizes and marches…the fearful policy and the fearful pace…terrible power and panic it spreads”</a:t>
            </a:r>
            <a:endParaRPr lang="x-none" sz="2600" smtClean="0">
              <a:solidFill>
                <a:srgbClr val="00B050"/>
              </a:solidFill>
            </a:endParaRPr>
          </a:p>
          <a:p>
            <a:pPr marL="822960" lvl="1" indent="-457200"/>
            <a:endParaRPr lang="x-none" sz="2600" smtClean="0"/>
          </a:p>
          <a:p>
            <a:pPr marL="880110" lvl="1" indent="-514350"/>
            <a:endParaRPr lang="en-US" sz="2300" i="1"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486400"/>
          </a:xfrm>
        </p:spPr>
        <p:txBody>
          <a:bodyPr>
            <a:noAutofit/>
          </a:bodyPr>
          <a:lstStyle/>
          <a:p>
            <a:pPr lvl="1"/>
            <a:r>
              <a:rPr lang="en-US" sz="2600" dirty="0" smtClean="0"/>
              <a:t>It was all a description of the Assyrian style was</a:t>
            </a:r>
          </a:p>
          <a:p>
            <a:pPr lvl="1"/>
            <a:r>
              <a:rPr lang="en-US" sz="2600" dirty="0" smtClean="0"/>
              <a:t>In today's day and age it would be called “total war”</a:t>
            </a:r>
          </a:p>
          <a:p>
            <a:pPr lvl="1"/>
            <a:r>
              <a:rPr lang="en-US" sz="2600" dirty="0" smtClean="0"/>
              <a:t>All of it was a picture of the invasion of Israel in the last days </a:t>
            </a:r>
            <a:endParaRPr lang="x-none" sz="2600" smtClean="0"/>
          </a:p>
          <a:p>
            <a:pPr marL="880110" lvl="1" indent="-514350">
              <a:buAutoNum type="arabicPeriod" startAt="3"/>
            </a:pPr>
            <a:r>
              <a:rPr lang="en-US" sz="2600" i="1" dirty="0" smtClean="0">
                <a:solidFill>
                  <a:srgbClr val="FF0000"/>
                </a:solidFill>
              </a:rPr>
              <a:t>The day of deliverance </a:t>
            </a:r>
          </a:p>
          <a:p>
            <a:r>
              <a:rPr lang="en-US" sz="2600" dirty="0" smtClean="0">
                <a:solidFill>
                  <a:srgbClr val="0070C0"/>
                </a:solidFill>
              </a:rPr>
              <a:t>(Joe 2:11)  And the LORD shall utter his voice before his army: for his camp </a:t>
            </a:r>
            <a:r>
              <a:rPr lang="en-US" sz="2600" i="1" dirty="0" smtClean="0">
                <a:solidFill>
                  <a:srgbClr val="0070C0"/>
                </a:solidFill>
              </a:rPr>
              <a:t>is very great: for he is strong that </a:t>
            </a:r>
            <a:r>
              <a:rPr lang="en-US" sz="2600" i="1" dirty="0" err="1" smtClean="0">
                <a:solidFill>
                  <a:srgbClr val="0070C0"/>
                </a:solidFill>
              </a:rPr>
              <a:t>executeth</a:t>
            </a:r>
            <a:r>
              <a:rPr lang="en-US" sz="2600" i="1" dirty="0" smtClean="0">
                <a:solidFill>
                  <a:srgbClr val="0070C0"/>
                </a:solidFill>
              </a:rPr>
              <a:t> his word: for the day of the LORD is great and very terrible; and who can abide it?</a:t>
            </a:r>
          </a:p>
          <a:p>
            <a:endParaRPr lang="x-none" smtClean="0"/>
          </a:p>
          <a:p>
            <a:pPr marL="880110" lvl="1" indent="-514350"/>
            <a:endParaRPr lang="x-none" sz="2600" smtClean="0"/>
          </a:p>
          <a:p>
            <a:pPr marL="880110" lvl="1" indent="-514350"/>
            <a:endParaRPr lang="en-US" sz="2300" i="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r>
              <a:rPr lang="en-US" sz="2800" dirty="0" smtClean="0">
                <a:solidFill>
                  <a:srgbClr val="0070C0"/>
                </a:solidFill>
              </a:rPr>
              <a:t>(</a:t>
            </a:r>
            <a:r>
              <a:rPr lang="en-US" sz="2800" dirty="0" smtClean="0">
                <a:solidFill>
                  <a:srgbClr val="0070C0"/>
                </a:solidFill>
              </a:rPr>
              <a:t>Joe 2:12)  Therefore also now, </a:t>
            </a:r>
            <a:r>
              <a:rPr lang="en-US" sz="2800" dirty="0" err="1" smtClean="0">
                <a:solidFill>
                  <a:srgbClr val="0070C0"/>
                </a:solidFill>
              </a:rPr>
              <a:t>saith</a:t>
            </a:r>
            <a:r>
              <a:rPr lang="en-US" sz="2800" dirty="0" smtClean="0">
                <a:solidFill>
                  <a:srgbClr val="0070C0"/>
                </a:solidFill>
              </a:rPr>
              <a:t> the LORD, turn ye </a:t>
            </a:r>
            <a:r>
              <a:rPr lang="en-US" sz="2800" i="1" dirty="0" smtClean="0">
                <a:solidFill>
                  <a:srgbClr val="0070C0"/>
                </a:solidFill>
              </a:rPr>
              <a:t>even to me with all your heart, and with fasting, and with weeping, and with mourning:</a:t>
            </a:r>
          </a:p>
          <a:p>
            <a:pPr lvl="1"/>
            <a:r>
              <a:rPr lang="en-US" sz="2800" dirty="0" smtClean="0"/>
              <a:t>We know now from history that the Lord spared Jerusalem from the Assyrians</a:t>
            </a:r>
          </a:p>
          <a:p>
            <a:pPr lvl="1"/>
            <a:r>
              <a:rPr lang="en-US" sz="2800" dirty="0" smtClean="0"/>
              <a:t>They were stopped at the walls of Jerusalem because of the Godly king Hezekiah  </a:t>
            </a:r>
          </a:p>
          <a:p>
            <a:pPr lvl="1"/>
            <a:r>
              <a:rPr lang="en-US" sz="2800" dirty="0" smtClean="0"/>
              <a:t>The 10 northern tribes and most of Judah were destroyed </a:t>
            </a:r>
          </a:p>
          <a:p>
            <a:pPr lvl="1"/>
            <a:endParaRPr lang="x-none" sz="2800" smtClean="0"/>
          </a:p>
          <a:p>
            <a:pPr marL="880110" lvl="1" indent="-514350"/>
            <a:endParaRPr lang="x-none" sz="2600" smtClean="0"/>
          </a:p>
          <a:p>
            <a:pPr marL="880110" lvl="1" indent="-514350"/>
            <a:endParaRPr lang="en-US" sz="2300" i="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pPr lvl="1"/>
            <a:r>
              <a:rPr lang="en-US" sz="2600" dirty="0" smtClean="0">
                <a:solidFill>
                  <a:srgbClr val="00B050"/>
                </a:solidFill>
              </a:rPr>
              <a:t>“this too was foreshadowing of the end-time “day of the Lord”, and a fore view of the coming last minute deliverance of the Jews”</a:t>
            </a:r>
            <a:endParaRPr lang="x-none" sz="2600" smtClean="0">
              <a:solidFill>
                <a:srgbClr val="00B050"/>
              </a:solidFill>
            </a:endParaRPr>
          </a:p>
          <a:p>
            <a:pPr marL="880110" lvl="1" indent="-514350">
              <a:buAutoNum type="arabicPeriod" startAt="4"/>
            </a:pPr>
            <a:r>
              <a:rPr lang="en-US" sz="2600" dirty="0" smtClean="0"/>
              <a:t>A Day of Discovering </a:t>
            </a:r>
          </a:p>
          <a:p>
            <a:r>
              <a:rPr lang="en-US" sz="2600" dirty="0" smtClean="0">
                <a:solidFill>
                  <a:srgbClr val="0070C0"/>
                </a:solidFill>
              </a:rPr>
              <a:t>(Joe 2:28)  And it shall come to pass afterward, </a:t>
            </a:r>
            <a:r>
              <a:rPr lang="en-US" sz="2600" i="1" dirty="0" smtClean="0">
                <a:solidFill>
                  <a:srgbClr val="0070C0"/>
                </a:solidFill>
              </a:rPr>
              <a:t>that I will pour out my spirit upon all flesh; and your sons and your daughters shall prophesy, your old men shall dream dreams, your young men shall see visions:</a:t>
            </a:r>
          </a:p>
          <a:p>
            <a:r>
              <a:rPr lang="en-US" sz="2600" dirty="0" smtClean="0">
                <a:solidFill>
                  <a:srgbClr val="0070C0"/>
                </a:solidFill>
              </a:rPr>
              <a:t>(Joe 2:29)  And also upon the servants and upon the handmaids in those days will I pour out my spirit.</a:t>
            </a:r>
          </a:p>
          <a:p>
            <a:pPr marL="880110" lvl="1" indent="-514350"/>
            <a:endParaRPr lang="x-none" sz="2600" smtClean="0"/>
          </a:p>
          <a:p>
            <a:pPr marL="880110" lvl="1" indent="-514350"/>
            <a:endParaRPr lang="en-US" sz="2300" i="1"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457200" y="1219200"/>
            <a:ext cx="7467600" cy="5330952"/>
          </a:xfrm>
        </p:spPr>
        <p:txBody>
          <a:bodyPr>
            <a:noAutofit/>
          </a:bodyPr>
          <a:lstStyle/>
          <a:p>
            <a:r>
              <a:rPr lang="en-US" sz="2600" dirty="0" smtClean="0">
                <a:solidFill>
                  <a:srgbClr val="0070C0"/>
                </a:solidFill>
              </a:rPr>
              <a:t>(</a:t>
            </a:r>
            <a:r>
              <a:rPr lang="en-US" sz="2600" dirty="0" smtClean="0">
                <a:solidFill>
                  <a:srgbClr val="0070C0"/>
                </a:solidFill>
              </a:rPr>
              <a:t>Joe 2:30)  And I will </a:t>
            </a:r>
            <a:r>
              <a:rPr lang="en-US" sz="2600" dirty="0" err="1" smtClean="0">
                <a:solidFill>
                  <a:srgbClr val="0070C0"/>
                </a:solidFill>
              </a:rPr>
              <a:t>shew</a:t>
            </a:r>
            <a:r>
              <a:rPr lang="en-US" sz="2600" dirty="0" smtClean="0">
                <a:solidFill>
                  <a:srgbClr val="0070C0"/>
                </a:solidFill>
              </a:rPr>
              <a:t> wonders in the heavens and in the earth, blood, and fire, and pillars of smoke.</a:t>
            </a:r>
          </a:p>
          <a:p>
            <a:r>
              <a:rPr lang="en-US" sz="2600" dirty="0" smtClean="0">
                <a:solidFill>
                  <a:srgbClr val="0070C0"/>
                </a:solidFill>
              </a:rPr>
              <a:t>(Joe 2:31)  The sun shall be turned into darkness, and the moon into blood, before the great and the terrible day of the LORD come.</a:t>
            </a:r>
          </a:p>
          <a:p>
            <a:pPr lvl="1"/>
            <a:r>
              <a:rPr lang="en-US" sz="2600" dirty="0" smtClean="0"/>
              <a:t>Joel now jumps over the entire OT and stops on the day of Pentecost </a:t>
            </a:r>
          </a:p>
          <a:p>
            <a:pPr lvl="1"/>
            <a:r>
              <a:rPr lang="en-US" sz="2600" dirty="0" smtClean="0"/>
              <a:t>Then he jumps right over the church to the end times again </a:t>
            </a:r>
          </a:p>
          <a:p>
            <a:pPr lvl="1"/>
            <a:r>
              <a:rPr lang="en-US" sz="2600" dirty="0" smtClean="0">
                <a:solidFill>
                  <a:srgbClr val="00B050"/>
                </a:solidFill>
              </a:rPr>
              <a:t>“what happened at Pentecost was only a partial and preliminary fulfillment of the prophecy of Joel” </a:t>
            </a:r>
            <a:endParaRPr lang="x-none" sz="2600" smtClean="0">
              <a:solidFill>
                <a:srgbClr val="00B050"/>
              </a:solidFill>
            </a:endParaRPr>
          </a:p>
          <a:p>
            <a:pPr marL="880110" lvl="1" indent="-514350"/>
            <a:endParaRPr lang="x-none" sz="2600" smtClean="0"/>
          </a:p>
          <a:p>
            <a:pPr marL="880110" lvl="1" indent="-514350"/>
            <a:endParaRPr lang="en-US" sz="2300" i="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600" dirty="0" smtClean="0">
                <a:solidFill>
                  <a:srgbClr val="00B050"/>
                </a:solidFill>
              </a:rPr>
              <a:t>“He was probably one of the earliest, if not the earliest , of the writing prophets”</a:t>
            </a:r>
          </a:p>
          <a:p>
            <a:r>
              <a:rPr lang="en-US" sz="2600" dirty="0" smtClean="0"/>
              <a:t>The world powers of Assyria and Babylon are not mentioned at all by name</a:t>
            </a:r>
          </a:p>
          <a:p>
            <a:r>
              <a:rPr lang="en-US" sz="2600" dirty="0" smtClean="0"/>
              <a:t>The enemies of the people o God at this time are the Phoenicians and the Philistines, and the </a:t>
            </a:r>
            <a:r>
              <a:rPr lang="en-US" sz="2600" dirty="0" err="1" smtClean="0"/>
              <a:t>Edomites</a:t>
            </a:r>
            <a:r>
              <a:rPr lang="en-US" sz="2600" dirty="0" smtClean="0"/>
              <a:t> and the Egyptians </a:t>
            </a:r>
          </a:p>
          <a:p>
            <a:r>
              <a:rPr lang="en-US" sz="2600" dirty="0" smtClean="0">
                <a:solidFill>
                  <a:srgbClr val="00B050"/>
                </a:solidFill>
              </a:rPr>
              <a:t>“Probably…to mention of time because Joel looks long (into) the future, to the time of the end and to the events that will usher in the day of the Lord”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381000" y="1219200"/>
            <a:ext cx="7467600" cy="5330952"/>
          </a:xfrm>
        </p:spPr>
        <p:txBody>
          <a:bodyPr>
            <a:noAutofit/>
          </a:bodyPr>
          <a:lstStyle/>
          <a:p>
            <a:pPr marL="880110" lvl="1" indent="-514350"/>
            <a:r>
              <a:rPr lang="en-US" sz="2600" dirty="0" smtClean="0"/>
              <a:t>After the rapture of the church things will revert back </a:t>
            </a:r>
            <a:r>
              <a:rPr lang="en-US" sz="2600" dirty="0" err="1" smtClean="0"/>
              <a:t>dispensationally</a:t>
            </a:r>
            <a:r>
              <a:rPr lang="en-US" sz="2600" dirty="0" smtClean="0"/>
              <a:t> to Israel and to Gods OT way of dealing with people </a:t>
            </a:r>
          </a:p>
          <a:p>
            <a:pPr marL="880110" lvl="1" indent="-514350"/>
            <a:r>
              <a:rPr lang="en-US" sz="2600" dirty="0" smtClean="0"/>
              <a:t>There will be another outpouring of the Spirit and multitudes will be saved </a:t>
            </a:r>
          </a:p>
          <a:p>
            <a:pPr marL="880110" lvl="1" indent="-514350"/>
            <a:r>
              <a:rPr lang="en-US" sz="2600" dirty="0" smtClean="0"/>
              <a:t>But that is not even that fulfilling of the outpouring of the Spirit</a:t>
            </a:r>
          </a:p>
          <a:p>
            <a:pPr marL="880110" lvl="1" indent="-514350"/>
            <a:r>
              <a:rPr lang="en-US" sz="2600" dirty="0" smtClean="0">
                <a:solidFill>
                  <a:srgbClr val="00B050"/>
                </a:solidFill>
              </a:rPr>
              <a:t>“it looks on to those end-time events connected with the millennial reign of Christ.  That is when (people) will know such an outpouring of the Spirit that the world will be as (Isaiah said)” </a:t>
            </a:r>
            <a:endParaRPr lang="x-none" sz="2600" smtClean="0">
              <a:solidFill>
                <a:srgbClr val="00B050"/>
              </a:solidFill>
            </a:endParaRPr>
          </a:p>
          <a:p>
            <a:pPr marL="880110" lvl="1" indent="-514350"/>
            <a:endParaRPr lang="en-US" sz="2300" i="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381000" y="1219200"/>
            <a:ext cx="7467600" cy="5330952"/>
          </a:xfrm>
        </p:spPr>
        <p:txBody>
          <a:bodyPr>
            <a:noAutofit/>
          </a:bodyPr>
          <a:lstStyle/>
          <a:p>
            <a:r>
              <a:rPr lang="en-US" sz="2600" dirty="0" smtClean="0">
                <a:solidFill>
                  <a:srgbClr val="0070C0"/>
                </a:solidFill>
              </a:rPr>
              <a:t>(Isa 11:9)  They shall not hurt nor destroy in all my holy mountain: for the earth shall be full of the knowledge of the LORD, as the waters cover the sea.</a:t>
            </a:r>
          </a:p>
          <a:p>
            <a:pPr marL="457200" indent="-457200">
              <a:buAutoNum type="alphaUcPeriod" startAt="2"/>
            </a:pPr>
            <a:r>
              <a:rPr lang="en-US" sz="2600" b="1" u="sng" dirty="0" smtClean="0"/>
              <a:t>The Day of the Antichrist (3:1-16)</a:t>
            </a:r>
          </a:p>
          <a:p>
            <a:pPr marL="457200" indent="-457200"/>
            <a:r>
              <a:rPr lang="en-US" sz="2600" dirty="0" smtClean="0">
                <a:solidFill>
                  <a:srgbClr val="00B050"/>
                </a:solidFill>
              </a:rPr>
              <a:t>“The coming of the Antichrist will force people to take side, one way or the other, once and for all”</a:t>
            </a:r>
            <a:endParaRPr lang="x-none" sz="2600" smtClean="0">
              <a:solidFill>
                <a:srgbClr val="00B050"/>
              </a:solidFill>
            </a:endParaRPr>
          </a:p>
          <a:p>
            <a:r>
              <a:rPr lang="en-US" sz="2600" dirty="0" smtClean="0">
                <a:solidFill>
                  <a:srgbClr val="0070C0"/>
                </a:solidFill>
              </a:rPr>
              <a:t>(Joe 3:14)  Multitudes, multitudes in the valley of decision: for the day of the LORD </a:t>
            </a:r>
            <a:r>
              <a:rPr lang="en-US" sz="2600" i="1" dirty="0" smtClean="0">
                <a:solidFill>
                  <a:srgbClr val="0070C0"/>
                </a:solidFill>
              </a:rPr>
              <a:t>is near in the valley of decision.</a:t>
            </a:r>
          </a:p>
          <a:p>
            <a:pPr lvl="1"/>
            <a:endParaRPr lang="x-none" smtClean="0"/>
          </a:p>
          <a:p>
            <a:pPr marL="880110" lvl="1" indent="-514350"/>
            <a:endParaRPr lang="en-US" sz="2300" i="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381000" y="1219200"/>
            <a:ext cx="7467600" cy="5330952"/>
          </a:xfrm>
        </p:spPr>
        <p:txBody>
          <a:bodyPr>
            <a:noAutofit/>
          </a:bodyPr>
          <a:lstStyle/>
          <a:p>
            <a:pPr lvl="1"/>
            <a:r>
              <a:rPr lang="en-US" sz="2600" dirty="0" smtClean="0"/>
              <a:t>2 things will mark the day </a:t>
            </a:r>
          </a:p>
          <a:p>
            <a:pPr lvl="1"/>
            <a:r>
              <a:rPr lang="en-US" sz="2600" dirty="0" smtClean="0"/>
              <a:t>A gathering of Hebrew people in joy </a:t>
            </a:r>
          </a:p>
          <a:p>
            <a:pPr lvl="1"/>
            <a:r>
              <a:rPr lang="en-US" sz="2600" dirty="0" smtClean="0"/>
              <a:t>And a gathering of heathen people in judgment </a:t>
            </a:r>
          </a:p>
          <a:p>
            <a:pPr lvl="1"/>
            <a:r>
              <a:rPr lang="en-US" sz="2600" dirty="0" smtClean="0"/>
              <a:t>As the Lord rescues His chosen people from their foes </a:t>
            </a:r>
          </a:p>
          <a:p>
            <a:pPr lvl="1"/>
            <a:r>
              <a:rPr lang="en-US" sz="2600" dirty="0" smtClean="0"/>
              <a:t>Joel mentions </a:t>
            </a:r>
            <a:r>
              <a:rPr lang="en-US" sz="2600" dirty="0" err="1" smtClean="0"/>
              <a:t>Tyre</a:t>
            </a:r>
            <a:r>
              <a:rPr lang="en-US" sz="2600" dirty="0" smtClean="0"/>
              <a:t> and Palestine </a:t>
            </a:r>
          </a:p>
          <a:p>
            <a:pPr lvl="1"/>
            <a:r>
              <a:rPr lang="en-US" sz="2600" dirty="0" smtClean="0"/>
              <a:t>Modern day Gaza Strip and </a:t>
            </a:r>
            <a:r>
              <a:rPr lang="en-US" sz="2600" dirty="0" smtClean="0"/>
              <a:t>L</a:t>
            </a:r>
            <a:r>
              <a:rPr lang="en-US" sz="2600" dirty="0" smtClean="0"/>
              <a:t>ebanon </a:t>
            </a:r>
          </a:p>
          <a:p>
            <a:pPr lvl="1"/>
            <a:r>
              <a:rPr lang="en-US" sz="2600" dirty="0" smtClean="0"/>
              <a:t>He also mention Egypt and Edom </a:t>
            </a:r>
          </a:p>
          <a:p>
            <a:pPr lvl="1"/>
            <a:r>
              <a:rPr lang="en-US" sz="2600" dirty="0" smtClean="0"/>
              <a:t>Edom is the modern day Jordan </a:t>
            </a:r>
            <a:endParaRPr lang="x-none" sz="2600" smtClean="0"/>
          </a:p>
          <a:p>
            <a:pPr marL="880110" lvl="1" indent="-514350"/>
            <a:endParaRPr lang="en-US" sz="2300" i="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381000" y="1219200"/>
            <a:ext cx="7467600" cy="5330952"/>
          </a:xfrm>
        </p:spPr>
        <p:txBody>
          <a:bodyPr>
            <a:noAutofit/>
          </a:bodyPr>
          <a:lstStyle/>
          <a:p>
            <a:pPr lvl="1"/>
            <a:r>
              <a:rPr lang="en-US" sz="2600" dirty="0" smtClean="0">
                <a:solidFill>
                  <a:srgbClr val="00B050"/>
                </a:solidFill>
              </a:rPr>
              <a:t>“the prophet sees the nations massing against Israel.  North, south, east, and west they encircle the land.  They are determined to uproot the nation of Israel and rid the world, once and for all, of the hated Hebrew people”</a:t>
            </a:r>
          </a:p>
          <a:p>
            <a:pPr lvl="1"/>
            <a:r>
              <a:rPr lang="en-US" sz="2600" dirty="0" smtClean="0"/>
              <a:t>But it is all in vain </a:t>
            </a:r>
          </a:p>
          <a:p>
            <a:r>
              <a:rPr lang="en-US" sz="2600" dirty="0" smtClean="0">
                <a:solidFill>
                  <a:srgbClr val="0070C0"/>
                </a:solidFill>
              </a:rPr>
              <a:t>(Joe 3:2)  I will also gather all nations, and will bring them down into the valley of Jehoshaphat, and will plead with them there for my people and </a:t>
            </a:r>
            <a:r>
              <a:rPr lang="en-US" sz="2600" i="1" dirty="0" smtClean="0">
                <a:solidFill>
                  <a:srgbClr val="0070C0"/>
                </a:solidFill>
              </a:rPr>
              <a:t>for my heritage Israel, whom they have scattered among the nations, and parted my land.</a:t>
            </a:r>
          </a:p>
          <a:p>
            <a:endParaRPr lang="x-none" smtClean="0"/>
          </a:p>
          <a:p>
            <a:pPr lvl="1"/>
            <a:endParaRPr lang="en-US" sz="23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381000" y="1219200"/>
            <a:ext cx="7467600" cy="5330952"/>
          </a:xfrm>
        </p:spPr>
        <p:txBody>
          <a:bodyPr>
            <a:noAutofit/>
          </a:bodyPr>
          <a:lstStyle/>
          <a:p>
            <a:r>
              <a:rPr lang="en-US" sz="2600" dirty="0" smtClean="0">
                <a:solidFill>
                  <a:srgbClr val="0070C0"/>
                </a:solidFill>
              </a:rPr>
              <a:t>(Joe 3:12)  Let the heathen be wakened, and come up to the valley of Jehoshaphat: for there will I sit to judge all the heathen round about.</a:t>
            </a:r>
          </a:p>
          <a:p>
            <a:r>
              <a:rPr lang="en-US" sz="2600" dirty="0" smtClean="0">
                <a:solidFill>
                  <a:srgbClr val="0070C0"/>
                </a:solidFill>
              </a:rPr>
              <a:t>(Joe 3:14)  Multitudes, multitudes in the valley of decision: for the day of the LORD </a:t>
            </a:r>
            <a:r>
              <a:rPr lang="en-US" sz="2600" i="1" dirty="0" smtClean="0">
                <a:solidFill>
                  <a:srgbClr val="0070C0"/>
                </a:solidFill>
              </a:rPr>
              <a:t>is near in the valley of decision.</a:t>
            </a:r>
          </a:p>
          <a:p>
            <a:pPr lvl="1"/>
            <a:r>
              <a:rPr lang="en-US" sz="2600" dirty="0" smtClean="0">
                <a:solidFill>
                  <a:srgbClr val="00B050"/>
                </a:solidFill>
              </a:rPr>
              <a:t>“the Antichrist will think that he has gathered the people to exterminate Israel; he will discover that God has assembled them to execute judgment” </a:t>
            </a:r>
            <a:endParaRPr lang="x-none" sz="2600" smtClean="0">
              <a:solidFill>
                <a:srgbClr val="00B050"/>
              </a:solidFill>
            </a:endParaRPr>
          </a:p>
          <a:p>
            <a:endParaRPr lang="x-none" sz="2800" smtClean="0"/>
          </a:p>
          <a:p>
            <a:endParaRPr lang="en-US" sz="2600" i="1" dirty="0" smtClean="0">
              <a:solidFill>
                <a:srgbClr val="0070C0"/>
              </a:solidFill>
            </a:endParaRPr>
          </a:p>
          <a:p>
            <a:endParaRPr lang="x-none" smtClean="0"/>
          </a:p>
          <a:p>
            <a:pPr lvl="1"/>
            <a:endParaRPr lang="en-US" sz="23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381000" y="1219200"/>
            <a:ext cx="7467600" cy="5330952"/>
          </a:xfrm>
        </p:spPr>
        <p:txBody>
          <a:bodyPr>
            <a:noAutofit/>
          </a:bodyPr>
          <a:lstStyle/>
          <a:p>
            <a:pPr marL="514350" indent="-514350">
              <a:buAutoNum type="alphaUcPeriod" startAt="3"/>
            </a:pPr>
            <a:r>
              <a:rPr lang="en-US" sz="2600" b="1" u="sng" dirty="0" smtClean="0"/>
              <a:t>The Day of Anticipation (3:17-21)</a:t>
            </a:r>
          </a:p>
          <a:p>
            <a:r>
              <a:rPr lang="en-US" sz="2800" dirty="0" smtClean="0">
                <a:solidFill>
                  <a:srgbClr val="0070C0"/>
                </a:solidFill>
              </a:rPr>
              <a:t>(Joe 3:17)  So shall ye know that I </a:t>
            </a:r>
            <a:r>
              <a:rPr lang="en-US" sz="2800" i="1" dirty="0" smtClean="0">
                <a:solidFill>
                  <a:srgbClr val="0070C0"/>
                </a:solidFill>
              </a:rPr>
              <a:t>am the LORD your God dwelling in Zion, my holy mountain: then shall Jerusalem be holy, and there shall no strangers pass through her any more.</a:t>
            </a:r>
          </a:p>
          <a:p>
            <a:r>
              <a:rPr lang="en-US" sz="2800" dirty="0" smtClean="0"/>
              <a:t>Then Israel will head the nations that eventually fill the millennial Earth </a:t>
            </a:r>
          </a:p>
          <a:p>
            <a:r>
              <a:rPr lang="en-US" sz="2800" dirty="0" smtClean="0"/>
              <a:t>People will know that the Lord </a:t>
            </a:r>
            <a:r>
              <a:rPr lang="en-US" sz="2800" dirty="0" err="1" smtClean="0"/>
              <a:t>dwelleth</a:t>
            </a:r>
            <a:r>
              <a:rPr lang="en-US" sz="2800" dirty="0" smtClean="0"/>
              <a:t> in Zion </a:t>
            </a:r>
          </a:p>
          <a:p>
            <a:pPr>
              <a:buNone/>
            </a:pPr>
            <a:endParaRPr lang="x-none" sz="2800" smtClean="0"/>
          </a:p>
          <a:p>
            <a:endParaRPr lang="en-US" sz="2600" i="1" dirty="0" smtClean="0">
              <a:solidFill>
                <a:srgbClr val="0070C0"/>
              </a:solidFill>
            </a:endParaRPr>
          </a:p>
          <a:p>
            <a:endParaRPr lang="x-none" smtClean="0"/>
          </a:p>
          <a:p>
            <a:pPr lvl="1"/>
            <a:endParaRPr lang="en-US" sz="23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fontScale="90000"/>
          </a:bodyPr>
          <a:lstStyle/>
          <a:p>
            <a:pPr marL="571500" indent="-571500"/>
            <a:r>
              <a:rPr lang="en-US" sz="4000" dirty="0" smtClean="0"/>
              <a:t>The Day of the </a:t>
            </a:r>
            <a:r>
              <a:rPr lang="en-US" sz="4000" dirty="0" smtClean="0"/>
              <a:t>Lord (1:15-3:21)</a:t>
            </a:r>
            <a:endParaRPr lang="en-US" sz="4000" dirty="0" smtClean="0"/>
          </a:p>
        </p:txBody>
      </p:sp>
      <p:sp>
        <p:nvSpPr>
          <p:cNvPr id="3" name="Content Placeholder 2"/>
          <p:cNvSpPr>
            <a:spLocks noGrp="1"/>
          </p:cNvSpPr>
          <p:nvPr>
            <p:ph sz="quarter" idx="1"/>
          </p:nvPr>
        </p:nvSpPr>
        <p:spPr>
          <a:xfrm>
            <a:off x="381000" y="1219200"/>
            <a:ext cx="7467600" cy="5330952"/>
          </a:xfrm>
        </p:spPr>
        <p:txBody>
          <a:bodyPr>
            <a:noAutofit/>
          </a:bodyPr>
          <a:lstStyle/>
          <a:p>
            <a:r>
              <a:rPr lang="en-US" sz="2600" dirty="0" smtClean="0">
                <a:solidFill>
                  <a:srgbClr val="00B050"/>
                </a:solidFill>
              </a:rPr>
              <a:t>“Today we are living on the threshold of the “great and terrible day of the Lord”  We are living in the day of man, when man judges and runs the affairs of this planet- and not for better but for worse.  But the day of Christ is about to dawn and we shall be summoned to our home on high.  Then the Lord will make those final moves on this Earth that will bring to an end man’s mismanagement of affairs down here”</a:t>
            </a:r>
          </a:p>
          <a:p>
            <a:r>
              <a:rPr lang="en-US" sz="2800" dirty="0" smtClean="0">
                <a:solidFill>
                  <a:srgbClr val="0070C0"/>
                </a:solidFill>
              </a:rPr>
              <a:t>(Rev 22:20)  He which </a:t>
            </a:r>
            <a:r>
              <a:rPr lang="en-US" sz="2800" dirty="0" err="1" smtClean="0">
                <a:solidFill>
                  <a:srgbClr val="0070C0"/>
                </a:solidFill>
              </a:rPr>
              <a:t>testifieth</a:t>
            </a:r>
            <a:r>
              <a:rPr lang="en-US" sz="2800" dirty="0" smtClean="0">
                <a:solidFill>
                  <a:srgbClr val="0070C0"/>
                </a:solidFill>
              </a:rPr>
              <a:t> these things </a:t>
            </a:r>
            <a:r>
              <a:rPr lang="en-US" sz="2800" dirty="0" err="1" smtClean="0">
                <a:solidFill>
                  <a:srgbClr val="0070C0"/>
                </a:solidFill>
              </a:rPr>
              <a:t>saith</a:t>
            </a:r>
            <a:r>
              <a:rPr lang="en-US" sz="2800" dirty="0" smtClean="0">
                <a:solidFill>
                  <a:srgbClr val="0070C0"/>
                </a:solidFill>
              </a:rPr>
              <a:t>, Surely I come quickly. Amen. Even so, come, Lord Jesus.</a:t>
            </a:r>
          </a:p>
          <a:p>
            <a:endParaRPr lang="x-none" sz="2800" smtClean="0"/>
          </a:p>
          <a:p>
            <a:endParaRPr lang="x-none" smtClean="0"/>
          </a:p>
          <a:p>
            <a:pPr lvl="1"/>
            <a:endParaRPr lang="en-US" sz="23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6926"/>
            <a:ext cx="9101513" cy="6774874"/>
          </a:xfrm>
          <a:prstGeom prst="rect">
            <a:avLst/>
          </a:prstGeom>
        </p:spPr>
      </p:pic>
    </p:spTree>
    <p:extLst>
      <p:ext uri="{BB962C8B-B14F-4D97-AF65-F5344CB8AC3E}">
        <p14:creationId xmlns:p14="http://schemas.microsoft.com/office/powerpoint/2010/main" xmlns="" val="1321558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800" b="1" u="sng" dirty="0" smtClean="0"/>
              <a:t>To Whom was it Written – </a:t>
            </a:r>
            <a:r>
              <a:rPr lang="en-US" sz="2800" dirty="0" smtClean="0"/>
              <a:t>Joel message was to Jerusalem and the Kingdom of Judah</a:t>
            </a:r>
          </a:p>
          <a:p>
            <a:r>
              <a:rPr lang="en-US" sz="2800" b="1" u="sng" dirty="0" smtClean="0"/>
              <a:t>Where were they located </a:t>
            </a:r>
            <a:r>
              <a:rPr lang="en-US" sz="2800" dirty="0" smtClean="0"/>
              <a:t>– Jerusalem in Judah ‘</a:t>
            </a:r>
          </a:p>
          <a:p>
            <a:r>
              <a:rPr lang="en-US" sz="2800" b="1" u="sng" dirty="0" smtClean="0"/>
              <a:t>Why was it written – </a:t>
            </a:r>
          </a:p>
          <a:p>
            <a:r>
              <a:rPr lang="en-US" sz="2800" i="1" dirty="0" smtClean="0"/>
              <a:t>Historical</a:t>
            </a:r>
            <a:r>
              <a:rPr lang="en-US" sz="2800" dirty="0" smtClean="0"/>
              <a:t> – Joel was giving a warning of God's impending judgment on Judah </a:t>
            </a:r>
          </a:p>
          <a:p>
            <a:r>
              <a:rPr lang="en-US" sz="2800" i="1" dirty="0" smtClean="0"/>
              <a:t>Doctrinal</a:t>
            </a:r>
            <a:r>
              <a:rPr lang="en-US" sz="2800" dirty="0" smtClean="0"/>
              <a:t> – 2 central teachings, the day of the Lord (</a:t>
            </a:r>
            <a:r>
              <a:rPr lang="en-US" sz="2800" dirty="0" err="1" smtClean="0"/>
              <a:t>judgement</a:t>
            </a:r>
            <a:r>
              <a:rPr lang="en-US" sz="2800" dirty="0" smtClean="0"/>
              <a:t>) and the coming of the Spirit of the Lord (blessing)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2900" i="1" dirty="0" smtClean="0"/>
              <a:t>Christological – </a:t>
            </a:r>
            <a:r>
              <a:rPr lang="en-US" sz="2900" dirty="0" smtClean="0"/>
              <a:t>Christ is presented as the one who gives the Holy </a:t>
            </a:r>
            <a:r>
              <a:rPr lang="en-US" sz="2900" dirty="0" err="1" smtClean="0"/>
              <a:t>Sprirt</a:t>
            </a:r>
            <a:r>
              <a:rPr lang="en-US" sz="2900" dirty="0" smtClean="0"/>
              <a:t> (2:28)</a:t>
            </a:r>
          </a:p>
          <a:p>
            <a:r>
              <a:rPr lang="en-US" sz="2900" dirty="0" smtClean="0"/>
              <a:t>Who judges the nation (3:2)</a:t>
            </a:r>
          </a:p>
          <a:p>
            <a:r>
              <a:rPr lang="en-US" sz="2900" dirty="0" smtClean="0"/>
              <a:t>And who is the refuge and stronghold for His people (3:16)</a:t>
            </a:r>
          </a:p>
          <a:p>
            <a:r>
              <a:rPr lang="en-US" sz="2900" b="1" u="sng" dirty="0" smtClean="0"/>
              <a:t>What is Joel about </a:t>
            </a:r>
            <a:r>
              <a:rPr lang="en-US" sz="2900" dirty="0" smtClean="0"/>
              <a:t>– good news and bad news; judgments for man’s evil is coming and God holds out a promise of future blessing to the faithful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3000" dirty="0" smtClean="0">
                <a:solidFill>
                  <a:srgbClr val="00B050"/>
                </a:solidFill>
              </a:rPr>
              <a:t>“Joel’s Prophecy moves in 3 circles.  He begins with a recent locust plaque, which has devastated the land, He enlarges his vision and sees the coming Assyrian invasion- still some time in the future in his day but a veritable human locust plaque to be dreaded if there ever was one.  Finally he focuses steadily on end times”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Interesting Facts </a:t>
            </a:r>
            <a:endParaRPr lang="en-US" sz="4000" dirty="0"/>
          </a:p>
        </p:txBody>
      </p:sp>
      <p:sp>
        <p:nvSpPr>
          <p:cNvPr id="3" name="Content Placeholder 2"/>
          <p:cNvSpPr>
            <a:spLocks noGrp="1"/>
          </p:cNvSpPr>
          <p:nvPr>
            <p:ph sz="quarter" idx="1"/>
          </p:nvPr>
        </p:nvSpPr>
        <p:spPr/>
        <p:txBody>
          <a:bodyPr>
            <a:noAutofit/>
          </a:bodyPr>
          <a:lstStyle/>
          <a:p>
            <a:r>
              <a:rPr lang="en-US" sz="3000" dirty="0" smtClean="0"/>
              <a:t>His prophecy divided into 2 major sections the “day of the locust” and the “Day of the Lord” </a:t>
            </a:r>
          </a:p>
          <a:p>
            <a:r>
              <a:rPr lang="en-US" sz="3000" dirty="0" smtClean="0"/>
              <a:t>Many people get very confused with prophecy and end times events because they do not understand the different time frames and terminology of end times </a:t>
            </a:r>
          </a:p>
          <a:p>
            <a:r>
              <a:rPr lang="en-US" sz="3000" dirty="0" smtClean="0"/>
              <a:t>Here is a list of the “days” of scripture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348</TotalTime>
  <Words>1564</Words>
  <Application>Microsoft Office PowerPoint</Application>
  <PresentationFormat>On-screen Show (4:3)</PresentationFormat>
  <Paragraphs>182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Oriel</vt:lpstr>
      <vt:lpstr>Joel </vt:lpstr>
      <vt:lpstr>Interesting Facts </vt:lpstr>
      <vt:lpstr>Interesting Facts </vt:lpstr>
      <vt:lpstr>Slide 4</vt:lpstr>
      <vt:lpstr>Slide 5</vt:lpstr>
      <vt:lpstr>Interesting Facts </vt:lpstr>
      <vt:lpstr>Interesting Facts </vt:lpstr>
      <vt:lpstr>Interesting Facts </vt:lpstr>
      <vt:lpstr>Interesting Facts </vt:lpstr>
      <vt:lpstr>Interesting Facts </vt:lpstr>
      <vt:lpstr>Interesting Facts </vt:lpstr>
      <vt:lpstr>Interesting Facts </vt:lpstr>
      <vt:lpstr>Interesting Facts </vt:lpstr>
      <vt:lpstr>Interesting Facts </vt:lpstr>
      <vt:lpstr>Interesting Facts </vt:lpstr>
      <vt:lpstr>Interesting Facts </vt:lpstr>
      <vt:lpstr>Outline</vt:lpstr>
      <vt:lpstr>The Day of the Locust (1:1-14)</vt:lpstr>
      <vt:lpstr>The Day of the Locust (1:1-14)</vt:lpstr>
      <vt:lpstr>The Day of the Locust (1:1-14)</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lpstr>The Day of the Lord (1:15-3:21)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Joel </dc:title>
  <dc:creator>sparks4562003</dc:creator>
  <cp:lastModifiedBy>sparks4562003</cp:lastModifiedBy>
  <cp:revision>2</cp:revision>
  <dcterms:created xsi:type="dcterms:W3CDTF">2017-04-19T15:31:39Z</dcterms:created>
  <dcterms:modified xsi:type="dcterms:W3CDTF">2017-04-19T21:20:34Z</dcterms:modified>
</cp:coreProperties>
</file>