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88" r:id="rId3"/>
    <p:sldId id="284" r:id="rId4"/>
    <p:sldId id="285" r:id="rId5"/>
    <p:sldId id="301" r:id="rId6"/>
    <p:sldId id="286" r:id="rId7"/>
    <p:sldId id="287" r:id="rId8"/>
    <p:sldId id="289" r:id="rId9"/>
    <p:sldId id="290" r:id="rId10"/>
    <p:sldId id="291" r:id="rId11"/>
    <p:sldId id="292" r:id="rId12"/>
    <p:sldId id="293" r:id="rId13"/>
    <p:sldId id="257" r:id="rId14"/>
    <p:sldId id="258" r:id="rId15"/>
    <p:sldId id="259" r:id="rId16"/>
    <p:sldId id="260" r:id="rId17"/>
    <p:sldId id="265" r:id="rId18"/>
    <p:sldId id="266" r:id="rId19"/>
    <p:sldId id="267" r:id="rId20"/>
    <p:sldId id="294" r:id="rId21"/>
    <p:sldId id="268" r:id="rId22"/>
    <p:sldId id="295" r:id="rId23"/>
    <p:sldId id="269" r:id="rId24"/>
    <p:sldId id="270" r:id="rId25"/>
    <p:sldId id="271" r:id="rId26"/>
    <p:sldId id="296" r:id="rId27"/>
    <p:sldId id="272" r:id="rId28"/>
    <p:sldId id="273" r:id="rId29"/>
    <p:sldId id="297" r:id="rId30"/>
    <p:sldId id="274" r:id="rId31"/>
    <p:sldId id="299" r:id="rId32"/>
    <p:sldId id="298" r:id="rId33"/>
    <p:sldId id="275" r:id="rId34"/>
    <p:sldId id="30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097" autoAdjust="0"/>
  </p:normalViewPr>
  <p:slideViewPr>
    <p:cSldViewPr>
      <p:cViewPr>
        <p:scale>
          <a:sx n="76" d="100"/>
          <a:sy n="76" d="100"/>
        </p:scale>
        <p:origin x="-1176" y="25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67C512A4-BA82-498F-814C-D16FC24B2BA9}" type="datetimeFigureOut">
              <a:rPr lang="en-US" smtClean="0"/>
              <a:pPr/>
              <a:t>10/26/2016</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EC9DA276-0DE6-43BD-8F16-147A718B73CD}"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C512A4-BA82-498F-814C-D16FC24B2BA9}" type="datetimeFigureOut">
              <a:rPr lang="en-US" smtClean="0"/>
              <a:pPr/>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DA276-0DE6-43BD-8F16-147A718B73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512A4-BA82-498F-814C-D16FC24B2BA9}" type="datetimeFigureOut">
              <a:rPr lang="en-US" smtClean="0"/>
              <a:pPr/>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EC9DA276-0DE6-43BD-8F16-147A718B73C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512A4-BA82-498F-814C-D16FC24B2BA9}" type="datetimeFigureOut">
              <a:rPr lang="en-US" smtClean="0"/>
              <a:pPr/>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DA276-0DE6-43BD-8F16-147A718B73CD}"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67C512A4-BA82-498F-814C-D16FC24B2BA9}" type="datetimeFigureOut">
              <a:rPr lang="en-US" smtClean="0"/>
              <a:pPr/>
              <a:t>10/26/2016</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EC9DA276-0DE6-43BD-8F16-147A718B73CD}"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C512A4-BA82-498F-814C-D16FC24B2BA9}" type="datetimeFigureOut">
              <a:rPr lang="en-US" smtClean="0"/>
              <a:pPr/>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DA276-0DE6-43BD-8F16-147A718B73CD}"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C512A4-BA82-498F-814C-D16FC24B2BA9}" type="datetimeFigureOut">
              <a:rPr lang="en-US" smtClean="0"/>
              <a:pPr/>
              <a:t>10/26/2016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9DA276-0DE6-43BD-8F16-147A718B73CD}"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C512A4-BA82-498F-814C-D16FC24B2BA9}" type="datetimeFigureOut">
              <a:rPr lang="en-US" smtClean="0"/>
              <a:pPr/>
              <a:t>10/26/2016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9DA276-0DE6-43BD-8F16-147A718B73CD}"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7C512A4-BA82-498F-814C-D16FC24B2BA9}" type="datetimeFigureOut">
              <a:rPr lang="en-US" smtClean="0"/>
              <a:pPr/>
              <a:t>10/26/2016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9DA276-0DE6-43BD-8F16-147A718B73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C512A4-BA82-498F-814C-D16FC24B2BA9}" type="datetimeFigureOut">
              <a:rPr lang="en-US" smtClean="0"/>
              <a:pPr/>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EC9DA276-0DE6-43BD-8F16-147A718B73CD}"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C512A4-BA82-498F-814C-D16FC24B2BA9}" type="datetimeFigureOut">
              <a:rPr lang="en-US" smtClean="0"/>
              <a:pPr/>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DA276-0DE6-43BD-8F16-147A718B73CD}"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67C512A4-BA82-498F-814C-D16FC24B2BA9}" type="datetimeFigureOut">
              <a:rPr lang="en-US" smtClean="0"/>
              <a:pPr/>
              <a:t>10/26/2016</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EC9DA276-0DE6-43BD-8F16-147A718B73C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800" dirty="0" smtClean="0"/>
              <a:t>The Godly Scribe</a:t>
            </a:r>
            <a:endParaRPr lang="en-US" sz="2800" dirty="0"/>
          </a:p>
        </p:txBody>
      </p:sp>
      <p:sp>
        <p:nvSpPr>
          <p:cNvPr id="2" name="Title 1"/>
          <p:cNvSpPr>
            <a:spLocks noGrp="1"/>
          </p:cNvSpPr>
          <p:nvPr>
            <p:ph type="title"/>
          </p:nvPr>
        </p:nvSpPr>
        <p:spPr/>
        <p:txBody>
          <a:bodyPr>
            <a:normAutofit/>
          </a:bodyPr>
          <a:lstStyle/>
          <a:p>
            <a:r>
              <a:rPr lang="en-US" sz="8800" dirty="0" smtClean="0"/>
              <a:t>Ezra</a:t>
            </a:r>
            <a:r>
              <a:rPr lang="en-US" dirty="0" smtClean="0"/>
              <a:t> </a:t>
            </a:r>
            <a:endParaRPr lang="en-US" dirty="0"/>
          </a:p>
        </p:txBody>
      </p:sp>
    </p:spTree>
    <p:extLst>
      <p:ext uri="{BB962C8B-B14F-4D97-AF65-F5344CB8AC3E}">
        <p14:creationId xmlns="" xmlns:p14="http://schemas.microsoft.com/office/powerpoint/2010/main" val="3222490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Repetition Principle</a:t>
            </a:r>
            <a:endParaRPr lang="en-US" dirty="0"/>
          </a:p>
        </p:txBody>
      </p:sp>
      <p:sp>
        <p:nvSpPr>
          <p:cNvPr id="3" name="Content Placeholder 2"/>
          <p:cNvSpPr>
            <a:spLocks noGrp="1"/>
          </p:cNvSpPr>
          <p:nvPr>
            <p:ph sz="quarter" idx="1"/>
          </p:nvPr>
        </p:nvSpPr>
        <p:spPr/>
        <p:txBody>
          <a:bodyPr>
            <a:noAutofit/>
          </a:bodyPr>
          <a:lstStyle/>
          <a:p>
            <a:r>
              <a:rPr lang="en-US" sz="3200" u="sng" dirty="0" smtClean="0">
                <a:solidFill>
                  <a:srgbClr val="FF0000"/>
                </a:solidFill>
              </a:rPr>
              <a:t>Wars</a:t>
            </a:r>
            <a:r>
              <a:rPr lang="en-US" sz="3200" dirty="0" smtClean="0">
                <a:solidFill>
                  <a:srgbClr val="FF0000"/>
                </a:solidFill>
              </a:rPr>
              <a:t> </a:t>
            </a:r>
          </a:p>
          <a:p>
            <a:pPr lvl="1"/>
            <a:r>
              <a:rPr lang="en-US" sz="3200" u="sng" dirty="0" smtClean="0"/>
              <a:t>Kings</a:t>
            </a:r>
            <a:r>
              <a:rPr lang="en-US" sz="3200" dirty="0" smtClean="0"/>
              <a:t>  </a:t>
            </a:r>
          </a:p>
          <a:p>
            <a:pPr lvl="2"/>
            <a:r>
              <a:rPr lang="en-US" sz="3200" dirty="0" smtClean="0"/>
              <a:t>3 chapters given to the war of Hezekiah</a:t>
            </a:r>
          </a:p>
          <a:p>
            <a:pPr lvl="2"/>
            <a:r>
              <a:rPr lang="en-US" sz="3200" dirty="0" smtClean="0"/>
              <a:t>only 3 verse given to the great revival</a:t>
            </a:r>
          </a:p>
          <a:p>
            <a:pPr lvl="1"/>
            <a:r>
              <a:rPr lang="en-US" sz="3200" u="sng" dirty="0" smtClean="0"/>
              <a:t>Chronicles</a:t>
            </a:r>
          </a:p>
          <a:p>
            <a:pPr lvl="2"/>
            <a:r>
              <a:rPr lang="en-US" sz="3200" dirty="0" smtClean="0"/>
              <a:t>3 chapters given to the revival under Hezekiah</a:t>
            </a:r>
          </a:p>
          <a:p>
            <a:pPr lvl="2"/>
            <a:r>
              <a:rPr lang="en-US" sz="3200" dirty="0" smtClean="0"/>
              <a:t>1 chapter given to the wars</a:t>
            </a:r>
          </a:p>
        </p:txBody>
      </p:sp>
    </p:spTree>
    <p:extLst>
      <p:ext uri="{BB962C8B-B14F-4D97-AF65-F5344CB8AC3E}">
        <p14:creationId xmlns="" xmlns:p14="http://schemas.microsoft.com/office/powerpoint/2010/main" val="36963093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Repetition Principle</a:t>
            </a:r>
            <a:endParaRPr lang="en-US" dirty="0"/>
          </a:p>
        </p:txBody>
      </p:sp>
      <p:sp>
        <p:nvSpPr>
          <p:cNvPr id="3" name="Content Placeholder 2"/>
          <p:cNvSpPr>
            <a:spLocks noGrp="1"/>
          </p:cNvSpPr>
          <p:nvPr>
            <p:ph sz="quarter" idx="1"/>
          </p:nvPr>
        </p:nvSpPr>
        <p:spPr>
          <a:xfrm>
            <a:off x="380999" y="1719070"/>
            <a:ext cx="8407893" cy="4910329"/>
          </a:xfrm>
        </p:spPr>
        <p:txBody>
          <a:bodyPr>
            <a:noAutofit/>
          </a:bodyPr>
          <a:lstStyle/>
          <a:p>
            <a:r>
              <a:rPr lang="en-US" sz="2800" dirty="0" smtClean="0">
                <a:solidFill>
                  <a:srgbClr val="FF0000"/>
                </a:solidFill>
              </a:rPr>
              <a:t>Ark of the Covenant</a:t>
            </a:r>
          </a:p>
          <a:p>
            <a:pPr lvl="1"/>
            <a:r>
              <a:rPr lang="en-US" sz="2800" b="1" u="sng" dirty="0" smtClean="0"/>
              <a:t>II Samuel </a:t>
            </a:r>
            <a:r>
              <a:rPr lang="en-US" sz="2800" dirty="0" smtClean="0"/>
              <a:t>– Only 1 chapter devoted to the transportation of the Ark of the Covenant</a:t>
            </a:r>
          </a:p>
          <a:p>
            <a:pPr lvl="1"/>
            <a:r>
              <a:rPr lang="en-US" sz="2800" b="1" u="sng" dirty="0" smtClean="0"/>
              <a:t>Chronicles</a:t>
            </a:r>
            <a:r>
              <a:rPr lang="en-US" sz="2800" dirty="0" smtClean="0"/>
              <a:t> - 3 chapters are given to this event (emphasis on Levites, temple and religious life)</a:t>
            </a:r>
          </a:p>
          <a:p>
            <a:r>
              <a:rPr lang="en-US" sz="2800" dirty="0" smtClean="0">
                <a:solidFill>
                  <a:srgbClr val="FF0000"/>
                </a:solidFill>
              </a:rPr>
              <a:t>David’s great sin – </a:t>
            </a:r>
          </a:p>
          <a:p>
            <a:pPr lvl="1"/>
            <a:r>
              <a:rPr lang="en-US" sz="2800" b="1" u="sng" dirty="0" smtClean="0"/>
              <a:t>I Samuel</a:t>
            </a:r>
            <a:r>
              <a:rPr lang="en-US" sz="2800" u="sng" dirty="0" smtClean="0"/>
              <a:t> </a:t>
            </a:r>
            <a:r>
              <a:rPr lang="en-US" sz="2800" dirty="0" smtClean="0"/>
              <a:t>– 2 chapter </a:t>
            </a:r>
          </a:p>
          <a:p>
            <a:pPr lvl="1"/>
            <a:r>
              <a:rPr lang="en-US" sz="2800" b="1" u="sng" dirty="0" smtClean="0"/>
              <a:t>Chronicles</a:t>
            </a:r>
            <a:r>
              <a:rPr lang="en-US" sz="2800" b="1" dirty="0" smtClean="0"/>
              <a:t> </a:t>
            </a:r>
            <a:r>
              <a:rPr lang="en-US" sz="2800" dirty="0" smtClean="0"/>
              <a:t>– not mentioned</a:t>
            </a:r>
          </a:p>
          <a:p>
            <a:r>
              <a:rPr lang="en-US" sz="2800" dirty="0" smtClean="0">
                <a:solidFill>
                  <a:srgbClr val="FF0000"/>
                </a:solidFill>
              </a:rPr>
              <a:t>Saul</a:t>
            </a:r>
            <a:r>
              <a:rPr lang="en-US" sz="2800" dirty="0" smtClean="0"/>
              <a:t> – I Samuel (20 </a:t>
            </a:r>
            <a:r>
              <a:rPr lang="en-US" sz="2800" dirty="0"/>
              <a:t>C</a:t>
            </a:r>
            <a:r>
              <a:rPr lang="en-US" sz="2800" dirty="0" smtClean="0"/>
              <a:t>h.) vs. Chronicles (1 Ch.)</a:t>
            </a:r>
          </a:p>
        </p:txBody>
      </p:sp>
    </p:spTree>
    <p:extLst>
      <p:ext uri="{BB962C8B-B14F-4D97-AF65-F5344CB8AC3E}">
        <p14:creationId xmlns="" xmlns:p14="http://schemas.microsoft.com/office/powerpoint/2010/main" val="38722931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Interesting Facts </a:t>
            </a:r>
            <a:endParaRPr lang="en-US" dirty="0"/>
          </a:p>
        </p:txBody>
      </p:sp>
      <p:sp>
        <p:nvSpPr>
          <p:cNvPr id="8" name="Content Placeholder 7"/>
          <p:cNvSpPr>
            <a:spLocks noGrp="1"/>
          </p:cNvSpPr>
          <p:nvPr>
            <p:ph sz="quarter" idx="1"/>
          </p:nvPr>
        </p:nvSpPr>
        <p:spPr>
          <a:xfrm>
            <a:off x="380999" y="1719070"/>
            <a:ext cx="8407893" cy="4834129"/>
          </a:xfrm>
        </p:spPr>
        <p:txBody>
          <a:bodyPr>
            <a:normAutofit fontScale="85000" lnSpcReduction="20000"/>
          </a:bodyPr>
          <a:lstStyle/>
          <a:p>
            <a:r>
              <a:rPr lang="en-US" sz="3600" dirty="0" smtClean="0"/>
              <a:t>The book of Kings was written before the Babylonian captivity began </a:t>
            </a:r>
          </a:p>
          <a:p>
            <a:r>
              <a:rPr lang="en-US" sz="3600" dirty="0" smtClean="0"/>
              <a:t>The book of Chronicles was written after the Babylonian captivity ended </a:t>
            </a:r>
          </a:p>
          <a:p>
            <a:r>
              <a:rPr lang="en-US" sz="3600" dirty="0" smtClean="0"/>
              <a:t>After the remnant returned to the land of promise </a:t>
            </a:r>
          </a:p>
          <a:p>
            <a:r>
              <a:rPr lang="en-US" sz="3600" dirty="0" smtClean="0"/>
              <a:t>The city was rubble, the temple gone, and the land was desolate</a:t>
            </a:r>
          </a:p>
          <a:p>
            <a:r>
              <a:rPr lang="en-US" sz="3600" dirty="0" smtClean="0"/>
              <a:t>The book of Ezra is the story of their return back to the promised land after the Babylonian captivity</a:t>
            </a:r>
          </a:p>
          <a:p>
            <a:endParaRPr lang="en-US" dirty="0"/>
          </a:p>
          <a:p>
            <a:endParaRPr lang="en-US" dirty="0"/>
          </a:p>
          <a:p>
            <a:endParaRPr lang="en-US" dirty="0"/>
          </a:p>
          <a:p>
            <a:endParaRPr lang="en-US" dirty="0"/>
          </a:p>
          <a:p>
            <a:endParaRPr lang="en-US" dirty="0"/>
          </a:p>
        </p:txBody>
      </p:sp>
    </p:spTree>
    <p:extLst>
      <p:ext uri="{BB962C8B-B14F-4D97-AF65-F5344CB8AC3E}">
        <p14:creationId xmlns="" xmlns:p14="http://schemas.microsoft.com/office/powerpoint/2010/main" val="25794346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Autofit/>
          </a:bodyPr>
          <a:lstStyle/>
          <a:p>
            <a:r>
              <a:rPr lang="en-US" sz="2800" dirty="0" smtClean="0">
                <a:solidFill>
                  <a:srgbClr val="FF0000"/>
                </a:solidFill>
              </a:rPr>
              <a:t>The captivity of Judah was in 3 stages </a:t>
            </a:r>
          </a:p>
          <a:p>
            <a:pPr lvl="1"/>
            <a:r>
              <a:rPr lang="en-US" sz="2800" u="sng" dirty="0" smtClean="0"/>
              <a:t>605 B.C</a:t>
            </a:r>
            <a:r>
              <a:rPr lang="en-US" sz="2800" dirty="0" smtClean="0"/>
              <a:t>. - Nebuchadnezzar captured </a:t>
            </a:r>
            <a:r>
              <a:rPr lang="en-US" sz="2800" dirty="0" err="1" smtClean="0"/>
              <a:t>Jehoiakim</a:t>
            </a:r>
            <a:r>
              <a:rPr lang="en-US" sz="2800" dirty="0" smtClean="0"/>
              <a:t> and leading nobles including Daniel</a:t>
            </a:r>
          </a:p>
          <a:p>
            <a:pPr lvl="1"/>
            <a:r>
              <a:rPr lang="en-US" sz="2800" u="sng" dirty="0" smtClean="0"/>
              <a:t>597 B.C. </a:t>
            </a:r>
            <a:r>
              <a:rPr lang="en-US" sz="2800" dirty="0" smtClean="0"/>
              <a:t>– King </a:t>
            </a:r>
            <a:r>
              <a:rPr lang="en-US" sz="2800" dirty="0" err="1" smtClean="0"/>
              <a:t>Jehoiachin</a:t>
            </a:r>
            <a:r>
              <a:rPr lang="en-US" sz="2800" dirty="0" smtClean="0"/>
              <a:t> was captured along with other people of importance like Ezekiel and the ancestors of Mordecai</a:t>
            </a:r>
          </a:p>
          <a:p>
            <a:pPr lvl="1"/>
            <a:r>
              <a:rPr lang="en-US" sz="2800" u="sng" dirty="0" smtClean="0"/>
              <a:t>586 B.C</a:t>
            </a:r>
            <a:r>
              <a:rPr lang="en-US" sz="2800" dirty="0" smtClean="0"/>
              <a:t>. – the final destruction of Jerusalem.  King Zedekiah entered allegiance with Egypt and Nebuchadnezzar attacked and destroyed the city and burnt the temple </a:t>
            </a:r>
          </a:p>
        </p:txBody>
      </p:sp>
      <p:sp>
        <p:nvSpPr>
          <p:cNvPr id="2" name="Title 1"/>
          <p:cNvSpPr>
            <a:spLocks noGrp="1"/>
          </p:cNvSpPr>
          <p:nvPr>
            <p:ph type="title"/>
          </p:nvPr>
        </p:nvSpPr>
        <p:spPr/>
        <p:txBody>
          <a:bodyPr/>
          <a:lstStyle/>
          <a:p>
            <a:r>
              <a:rPr lang="en-US" dirty="0" smtClean="0"/>
              <a:t>The Babylonian Captivity </a:t>
            </a:r>
            <a:endParaRPr lang="en-US" dirty="0"/>
          </a:p>
        </p:txBody>
      </p:sp>
    </p:spTree>
    <p:extLst>
      <p:ext uri="{BB962C8B-B14F-4D97-AF65-F5344CB8AC3E}">
        <p14:creationId xmlns="" xmlns:p14="http://schemas.microsoft.com/office/powerpoint/2010/main" val="2557884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Autofit/>
          </a:bodyPr>
          <a:lstStyle/>
          <a:p>
            <a:r>
              <a:rPr lang="en-US" sz="2800" dirty="0" smtClean="0"/>
              <a:t>No historical book offers running narrative of the captivity</a:t>
            </a:r>
          </a:p>
          <a:p>
            <a:r>
              <a:rPr lang="en-US" sz="2800" dirty="0" smtClean="0"/>
              <a:t>The prophetic books Jeremiah, Ezekiel, and Daniel pertain to the exile </a:t>
            </a:r>
          </a:p>
          <a:p>
            <a:r>
              <a:rPr lang="en-US" sz="2800" dirty="0" smtClean="0"/>
              <a:t>God had promised to bring his people back in to their land in Jeremiah 25</a:t>
            </a:r>
          </a:p>
          <a:p>
            <a:r>
              <a:rPr lang="en-US" sz="2800" dirty="0" smtClean="0"/>
              <a:t>Ezra is the record of the return of the remnant to their homeland and their struggles to rebuild the Temple and the re-establish the nation’s religion</a:t>
            </a:r>
          </a:p>
        </p:txBody>
      </p:sp>
      <p:sp>
        <p:nvSpPr>
          <p:cNvPr id="2" name="Title 1"/>
          <p:cNvSpPr>
            <a:spLocks noGrp="1"/>
          </p:cNvSpPr>
          <p:nvPr>
            <p:ph type="title"/>
          </p:nvPr>
        </p:nvSpPr>
        <p:spPr/>
        <p:txBody>
          <a:bodyPr/>
          <a:lstStyle/>
          <a:p>
            <a:r>
              <a:rPr lang="en-US" dirty="0" smtClean="0"/>
              <a:t>The Babylonian Captivity </a:t>
            </a:r>
            <a:endParaRPr lang="en-US" dirty="0"/>
          </a:p>
        </p:txBody>
      </p:sp>
    </p:spTree>
    <p:extLst>
      <p:ext uri="{BB962C8B-B14F-4D97-AF65-F5344CB8AC3E}">
        <p14:creationId xmlns="" xmlns:p14="http://schemas.microsoft.com/office/powerpoint/2010/main" val="1462423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rmAutofit/>
          </a:bodyPr>
          <a:lstStyle/>
          <a:p>
            <a:r>
              <a:rPr lang="en-US" sz="2800" dirty="0" smtClean="0">
                <a:solidFill>
                  <a:srgbClr val="FF0000"/>
                </a:solidFill>
              </a:rPr>
              <a:t>The return of the Remnant was also in 3 stages </a:t>
            </a:r>
          </a:p>
          <a:p>
            <a:pPr lvl="1"/>
            <a:r>
              <a:rPr lang="en-US" sz="2800" u="sng" dirty="0" smtClean="0"/>
              <a:t>583 B.C</a:t>
            </a:r>
            <a:r>
              <a:rPr lang="en-US" sz="2800" dirty="0" smtClean="0"/>
              <a:t>. – Cyrus the Persian issued a decree setting the Jews free.  </a:t>
            </a:r>
            <a:r>
              <a:rPr lang="en-US" sz="2800" dirty="0" err="1" smtClean="0"/>
              <a:t>Zerubbabel</a:t>
            </a:r>
            <a:r>
              <a:rPr lang="en-US" sz="2800" dirty="0" smtClean="0"/>
              <a:t> led the first group of 49,690 back to Jerusalem</a:t>
            </a:r>
          </a:p>
          <a:p>
            <a:pPr lvl="1"/>
            <a:r>
              <a:rPr lang="en-US" sz="2800" u="sng" dirty="0" smtClean="0"/>
              <a:t>485 B.C. </a:t>
            </a:r>
            <a:r>
              <a:rPr lang="en-US" sz="2800" dirty="0" smtClean="0"/>
              <a:t>– a group returned under the leadership of Ezra </a:t>
            </a:r>
          </a:p>
          <a:p>
            <a:pPr lvl="1"/>
            <a:r>
              <a:rPr lang="en-US" sz="2800" u="sng" dirty="0" smtClean="0"/>
              <a:t>445 B.C</a:t>
            </a:r>
            <a:r>
              <a:rPr lang="en-US" sz="2800" dirty="0" smtClean="0"/>
              <a:t>. – Nehemiah, a high official in the Persian court, was given permission to return to rebuild the walls of Jerusalem  </a:t>
            </a:r>
          </a:p>
          <a:p>
            <a:pPr lvl="1"/>
            <a:endParaRPr lang="en-US" dirty="0" smtClean="0"/>
          </a:p>
        </p:txBody>
      </p:sp>
      <p:sp>
        <p:nvSpPr>
          <p:cNvPr id="2" name="Title 1"/>
          <p:cNvSpPr>
            <a:spLocks noGrp="1"/>
          </p:cNvSpPr>
          <p:nvPr>
            <p:ph type="title"/>
          </p:nvPr>
        </p:nvSpPr>
        <p:spPr/>
        <p:txBody>
          <a:bodyPr/>
          <a:lstStyle/>
          <a:p>
            <a:r>
              <a:rPr lang="en-US" dirty="0" smtClean="0"/>
              <a:t>The Returning Remnant</a:t>
            </a:r>
            <a:endParaRPr lang="en-US" dirty="0"/>
          </a:p>
        </p:txBody>
      </p:sp>
    </p:spTree>
    <p:extLst>
      <p:ext uri="{BB962C8B-B14F-4D97-AF65-F5344CB8AC3E}">
        <p14:creationId xmlns="" xmlns:p14="http://schemas.microsoft.com/office/powerpoint/2010/main" val="32946608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986529"/>
          </a:xfrm>
        </p:spPr>
        <p:txBody>
          <a:bodyPr>
            <a:normAutofit fontScale="92500" lnSpcReduction="10000"/>
          </a:bodyPr>
          <a:lstStyle/>
          <a:p>
            <a:r>
              <a:rPr lang="en-US" sz="3000" dirty="0" smtClean="0"/>
              <a:t>Known as the second Exodus</a:t>
            </a:r>
          </a:p>
          <a:p>
            <a:pPr lvl="1"/>
            <a:r>
              <a:rPr lang="en-US" sz="3000" dirty="0" smtClean="0"/>
              <a:t>1</a:t>
            </a:r>
            <a:r>
              <a:rPr lang="en-US" sz="3000" baseline="30000" dirty="0" smtClean="0"/>
              <a:t>st</a:t>
            </a:r>
            <a:r>
              <a:rPr lang="en-US" sz="3000" dirty="0" smtClean="0"/>
              <a:t> - Egypt to Canaan</a:t>
            </a:r>
          </a:p>
          <a:p>
            <a:pPr lvl="1"/>
            <a:r>
              <a:rPr lang="en-US" sz="3000" dirty="0" smtClean="0"/>
              <a:t>2</a:t>
            </a:r>
            <a:r>
              <a:rPr lang="en-US" sz="3000" baseline="30000" dirty="0" smtClean="0"/>
              <a:t>nd</a:t>
            </a:r>
            <a:r>
              <a:rPr lang="en-US" sz="3000" dirty="0" smtClean="0"/>
              <a:t> - Babylon to Canaan </a:t>
            </a:r>
          </a:p>
          <a:p>
            <a:r>
              <a:rPr lang="en-US" sz="3000" dirty="0" smtClean="0"/>
              <a:t>Both were prophetic </a:t>
            </a:r>
          </a:p>
          <a:p>
            <a:pPr lvl="1"/>
            <a:r>
              <a:rPr lang="en-US" sz="3000" dirty="0" smtClean="0"/>
              <a:t>Egypt – Genesis 15:13-14</a:t>
            </a:r>
          </a:p>
          <a:p>
            <a:pPr lvl="1"/>
            <a:r>
              <a:rPr lang="en-US" sz="3000" dirty="0" smtClean="0"/>
              <a:t>Babylon – Jeremiah 25:11-12, 29:10-11</a:t>
            </a:r>
          </a:p>
          <a:p>
            <a:r>
              <a:rPr lang="en-US" sz="3000" dirty="0">
                <a:solidFill>
                  <a:srgbClr val="0070C0"/>
                </a:solidFill>
              </a:rPr>
              <a:t>(</a:t>
            </a:r>
            <a:r>
              <a:rPr lang="en-US" sz="3000" dirty="0" err="1">
                <a:solidFill>
                  <a:srgbClr val="0070C0"/>
                </a:solidFill>
              </a:rPr>
              <a:t>Jer</a:t>
            </a:r>
            <a:r>
              <a:rPr lang="en-US" sz="3000" dirty="0">
                <a:solidFill>
                  <a:srgbClr val="0070C0"/>
                </a:solidFill>
              </a:rPr>
              <a:t> 29:10)  For thus </a:t>
            </a:r>
            <a:r>
              <a:rPr lang="en-US" sz="3000" dirty="0" err="1">
                <a:solidFill>
                  <a:srgbClr val="0070C0"/>
                </a:solidFill>
              </a:rPr>
              <a:t>saith</a:t>
            </a:r>
            <a:r>
              <a:rPr lang="en-US" sz="3000" dirty="0">
                <a:solidFill>
                  <a:srgbClr val="0070C0"/>
                </a:solidFill>
              </a:rPr>
              <a:t> the LORD, That after seventy years be accomplished at Babylon I will visit you, and perform my good word toward you, in causing you to return to this place.</a:t>
            </a:r>
            <a:endParaRPr lang="en-US" sz="3000" dirty="0" smtClean="0">
              <a:solidFill>
                <a:srgbClr val="0070C0"/>
              </a:solidFill>
            </a:endParaRPr>
          </a:p>
        </p:txBody>
      </p:sp>
      <p:sp>
        <p:nvSpPr>
          <p:cNvPr id="2" name="Title 1"/>
          <p:cNvSpPr>
            <a:spLocks noGrp="1"/>
          </p:cNvSpPr>
          <p:nvPr>
            <p:ph type="title"/>
          </p:nvPr>
        </p:nvSpPr>
        <p:spPr/>
        <p:txBody>
          <a:bodyPr/>
          <a:lstStyle/>
          <a:p>
            <a:r>
              <a:rPr lang="en-US" dirty="0" smtClean="0"/>
              <a:t>The Returning Remnant</a:t>
            </a:r>
            <a:endParaRPr lang="en-US" dirty="0"/>
          </a:p>
        </p:txBody>
      </p:sp>
    </p:spTree>
    <p:extLst>
      <p:ext uri="{BB962C8B-B14F-4D97-AF65-F5344CB8AC3E}">
        <p14:creationId xmlns="" xmlns:p14="http://schemas.microsoft.com/office/powerpoint/2010/main" val="12856078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00050" indent="-400050">
              <a:buFont typeface="+mj-lt"/>
              <a:buAutoNum type="romanUcPeriod"/>
            </a:pPr>
            <a:r>
              <a:rPr lang="en-US" sz="2800" b="1" dirty="0" smtClean="0">
                <a:solidFill>
                  <a:srgbClr val="FF0000"/>
                </a:solidFill>
              </a:rPr>
              <a:t>The First Revival (20 years): </a:t>
            </a:r>
          </a:p>
          <a:p>
            <a:pPr marL="731520" lvl="1" indent="-457200"/>
            <a:r>
              <a:rPr lang="en-US" sz="2600" dirty="0" smtClean="0"/>
              <a:t>God Used a Prince  </a:t>
            </a:r>
          </a:p>
          <a:p>
            <a:pPr marL="731520" lvl="1" indent="-457200"/>
            <a:r>
              <a:rPr lang="en-US" sz="2600" u="sng" dirty="0" smtClean="0"/>
              <a:t>Emphasis</a:t>
            </a:r>
            <a:r>
              <a:rPr lang="en-US" sz="2600" dirty="0" smtClean="0"/>
              <a:t>:  Divine Sovereignty in Revival         (Ch. 1-6)</a:t>
            </a:r>
          </a:p>
          <a:p>
            <a:pPr marL="400050" indent="-400050">
              <a:buAutoNum type="romanUcPeriod" startAt="2"/>
            </a:pPr>
            <a:r>
              <a:rPr lang="en-US" sz="2800" b="1" dirty="0" smtClean="0">
                <a:solidFill>
                  <a:srgbClr val="FF0000"/>
                </a:solidFill>
              </a:rPr>
              <a:t>The Further Revival (1 year, 58 years later):</a:t>
            </a:r>
          </a:p>
          <a:p>
            <a:pPr marL="731520" lvl="1" indent="-457200"/>
            <a:r>
              <a:rPr lang="en-US" sz="2600" dirty="0" smtClean="0"/>
              <a:t>God used a Priest </a:t>
            </a:r>
          </a:p>
          <a:p>
            <a:pPr marL="731520" lvl="1" indent="-457200"/>
            <a:r>
              <a:rPr lang="en-US" sz="2600" u="sng" dirty="0" smtClean="0"/>
              <a:t>Emphasis</a:t>
            </a:r>
            <a:r>
              <a:rPr lang="en-US" sz="2600" dirty="0" smtClean="0"/>
              <a:t>:  Human Sanctity in Revival </a:t>
            </a:r>
          </a:p>
          <a:p>
            <a:pPr marL="731520" lvl="1" indent="-457200"/>
            <a:r>
              <a:rPr lang="en-US" sz="2600" dirty="0" smtClean="0"/>
              <a:t>(Ch.7-10)</a:t>
            </a:r>
            <a:r>
              <a:rPr lang="en-US" dirty="0"/>
              <a:t>	</a:t>
            </a:r>
            <a:r>
              <a:rPr lang="en-US" dirty="0" smtClean="0"/>
              <a:t>	</a:t>
            </a:r>
          </a:p>
        </p:txBody>
      </p:sp>
      <p:sp>
        <p:nvSpPr>
          <p:cNvPr id="2" name="Title 1"/>
          <p:cNvSpPr>
            <a:spLocks noGrp="1"/>
          </p:cNvSpPr>
          <p:nvPr>
            <p:ph type="title"/>
          </p:nvPr>
        </p:nvSpPr>
        <p:spPr/>
        <p:txBody>
          <a:bodyPr/>
          <a:lstStyle/>
          <a:p>
            <a:r>
              <a:rPr lang="en-US" dirty="0" smtClean="0"/>
              <a:t>The Outline</a:t>
            </a:r>
            <a:endParaRPr lang="en-US" dirty="0"/>
          </a:p>
        </p:txBody>
      </p:sp>
    </p:spTree>
    <p:extLst>
      <p:ext uri="{BB962C8B-B14F-4D97-AF65-F5344CB8AC3E}">
        <p14:creationId xmlns="" xmlns:p14="http://schemas.microsoft.com/office/powerpoint/2010/main" val="26755204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910329"/>
          </a:xfrm>
        </p:spPr>
        <p:txBody>
          <a:bodyPr>
            <a:noAutofit/>
          </a:bodyPr>
          <a:lstStyle/>
          <a:p>
            <a:r>
              <a:rPr lang="en-US" sz="2800" dirty="0" err="1" smtClean="0"/>
              <a:t>Zerubbabel</a:t>
            </a:r>
            <a:r>
              <a:rPr lang="en-US" sz="2800" dirty="0" smtClean="0"/>
              <a:t> was a descendant of David and was the only of person of the royal bloodline to return at this time </a:t>
            </a:r>
          </a:p>
          <a:p>
            <a:r>
              <a:rPr lang="en-US" sz="2800" dirty="0" smtClean="0"/>
              <a:t>He was appointed the first governor of the reborn land of Israel</a:t>
            </a:r>
          </a:p>
          <a:p>
            <a:r>
              <a:rPr lang="en-US" sz="2800" dirty="0" smtClean="0"/>
              <a:t>The first revival included 33 families, 4 groups of priest, and some Levites. A group of 49,690</a:t>
            </a:r>
          </a:p>
          <a:p>
            <a:r>
              <a:rPr lang="en-US" sz="2800" dirty="0" smtClean="0"/>
              <a:t>Estimated 2-3 million Jews scattered in Persia</a:t>
            </a:r>
          </a:p>
          <a:p>
            <a:r>
              <a:rPr lang="en-US" sz="2800" dirty="0" smtClean="0"/>
              <a:t>The trip was long and hazardous, 700 miles taking 5 months to cross</a:t>
            </a:r>
          </a:p>
        </p:txBody>
      </p:sp>
      <p:sp>
        <p:nvSpPr>
          <p:cNvPr id="2" name="Title 1"/>
          <p:cNvSpPr>
            <a:spLocks noGrp="1"/>
          </p:cNvSpPr>
          <p:nvPr>
            <p:ph type="title"/>
          </p:nvPr>
        </p:nvSpPr>
        <p:spPr/>
        <p:txBody>
          <a:bodyPr/>
          <a:lstStyle/>
          <a:p>
            <a:r>
              <a:rPr lang="en-US" sz="2800" dirty="0" smtClean="0"/>
              <a:t>I.  The 1st Revival: God Used a Prince</a:t>
            </a:r>
            <a:endParaRPr lang="en-US" sz="2800" dirty="0"/>
          </a:p>
        </p:txBody>
      </p:sp>
    </p:spTree>
    <p:extLst>
      <p:ext uri="{BB962C8B-B14F-4D97-AF65-F5344CB8AC3E}">
        <p14:creationId xmlns="" xmlns:p14="http://schemas.microsoft.com/office/powerpoint/2010/main" val="33242225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407893" cy="4910329"/>
          </a:xfrm>
        </p:spPr>
        <p:txBody>
          <a:bodyPr>
            <a:noAutofit/>
          </a:bodyPr>
          <a:lstStyle/>
          <a:p>
            <a:r>
              <a:rPr lang="en-US" sz="2800" dirty="0" smtClean="0">
                <a:solidFill>
                  <a:srgbClr val="FF0000"/>
                </a:solidFill>
              </a:rPr>
              <a:t>Waking (Ch.1-2) </a:t>
            </a:r>
          </a:p>
          <a:p>
            <a:pPr lvl="1"/>
            <a:r>
              <a:rPr lang="en-US" sz="2800" dirty="0" smtClean="0"/>
              <a:t>Israel outside of the promised land was outside of their place of blessing</a:t>
            </a:r>
          </a:p>
          <a:p>
            <a:pPr lvl="1"/>
            <a:r>
              <a:rPr lang="en-US" sz="2800" dirty="0" smtClean="0"/>
              <a:t>Before God could make good on his promises, he needed to bring them back to the place where He could bless them </a:t>
            </a:r>
          </a:p>
          <a:p>
            <a:pPr lvl="1"/>
            <a:r>
              <a:rPr lang="en-US" sz="2800" dirty="0">
                <a:solidFill>
                  <a:srgbClr val="0070C0"/>
                </a:solidFill>
              </a:rPr>
              <a:t>(</a:t>
            </a:r>
            <a:r>
              <a:rPr lang="en-US" sz="2800" dirty="0" err="1">
                <a:solidFill>
                  <a:srgbClr val="0070C0"/>
                </a:solidFill>
              </a:rPr>
              <a:t>Ezr</a:t>
            </a:r>
            <a:r>
              <a:rPr lang="en-US" sz="2800" dirty="0">
                <a:solidFill>
                  <a:srgbClr val="0070C0"/>
                </a:solidFill>
              </a:rPr>
              <a:t> 1:5)  Then rose up the chief of the fathers of Judah and Benjamin, and the priests, and the Levites, with all them whose spirit God had raised, to go up to build the house of the LORD which is in Jerusalem</a:t>
            </a:r>
            <a:r>
              <a:rPr lang="en-US" sz="2800" dirty="0" smtClean="0">
                <a:solidFill>
                  <a:srgbClr val="0070C0"/>
                </a:solidFill>
              </a:rPr>
              <a:t>.</a:t>
            </a:r>
          </a:p>
        </p:txBody>
      </p:sp>
      <p:sp>
        <p:nvSpPr>
          <p:cNvPr id="2" name="Title 1"/>
          <p:cNvSpPr>
            <a:spLocks noGrp="1"/>
          </p:cNvSpPr>
          <p:nvPr>
            <p:ph type="title"/>
          </p:nvPr>
        </p:nvSpPr>
        <p:spPr/>
        <p:txBody>
          <a:bodyPr/>
          <a:lstStyle/>
          <a:p>
            <a:r>
              <a:rPr lang="en-US" sz="2600" dirty="0" smtClean="0"/>
              <a:t>6 Different Movements in the 1</a:t>
            </a:r>
            <a:r>
              <a:rPr lang="en-US" sz="2600" baseline="30000" dirty="0" smtClean="0"/>
              <a:t>st</a:t>
            </a:r>
            <a:r>
              <a:rPr lang="en-US" sz="2600" dirty="0" smtClean="0"/>
              <a:t> Revival</a:t>
            </a:r>
            <a:endParaRPr lang="en-US" sz="2600" dirty="0"/>
          </a:p>
        </p:txBody>
      </p:sp>
    </p:spTree>
    <p:extLst>
      <p:ext uri="{BB962C8B-B14F-4D97-AF65-F5344CB8AC3E}">
        <p14:creationId xmlns="" xmlns:p14="http://schemas.microsoft.com/office/powerpoint/2010/main" val="1463807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Bibliographical Sketch</a:t>
            </a: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52400" y="1600200"/>
            <a:ext cx="8915400" cy="5105400"/>
          </a:xfrm>
        </p:spPr>
      </p:pic>
    </p:spTree>
    <p:extLst>
      <p:ext uri="{BB962C8B-B14F-4D97-AF65-F5344CB8AC3E}">
        <p14:creationId xmlns="" xmlns:p14="http://schemas.microsoft.com/office/powerpoint/2010/main" val="27863687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910329"/>
          </a:xfrm>
        </p:spPr>
        <p:txBody>
          <a:bodyPr>
            <a:noAutofit/>
          </a:bodyPr>
          <a:lstStyle/>
          <a:p>
            <a:pPr lvl="1"/>
            <a:r>
              <a:rPr lang="en-US" sz="2800" dirty="0" smtClean="0"/>
              <a:t>The first movement was one of waking </a:t>
            </a:r>
          </a:p>
          <a:p>
            <a:pPr lvl="1"/>
            <a:r>
              <a:rPr lang="en-US" sz="2800" dirty="0" smtClean="0"/>
              <a:t>The tragedy is that so few responded to it</a:t>
            </a:r>
          </a:p>
          <a:p>
            <a:pPr lvl="1"/>
            <a:r>
              <a:rPr lang="en-US" sz="2800" dirty="0" smtClean="0"/>
              <a:t>There were plenty of people ready to give money when they saw God at work </a:t>
            </a:r>
          </a:p>
          <a:p>
            <a:pPr lvl="1"/>
            <a:r>
              <a:rPr lang="en-US" sz="2800" dirty="0">
                <a:solidFill>
                  <a:srgbClr val="0070C0"/>
                </a:solidFill>
              </a:rPr>
              <a:t>(</a:t>
            </a:r>
            <a:r>
              <a:rPr lang="en-US" sz="2800" dirty="0" err="1">
                <a:solidFill>
                  <a:srgbClr val="0070C0"/>
                </a:solidFill>
              </a:rPr>
              <a:t>Ezr</a:t>
            </a:r>
            <a:r>
              <a:rPr lang="en-US" sz="2800" dirty="0">
                <a:solidFill>
                  <a:srgbClr val="0070C0"/>
                </a:solidFill>
              </a:rPr>
              <a:t> 1:6)  And all they that were about them strengthened their hands with vessels of silver, with gold, with goods, and with beasts, and with precious things, beside all that was willingly offered</a:t>
            </a:r>
            <a:r>
              <a:rPr lang="en-US" sz="2800" dirty="0" smtClean="0">
                <a:solidFill>
                  <a:srgbClr val="0070C0"/>
                </a:solidFill>
              </a:rPr>
              <a:t>.</a:t>
            </a:r>
          </a:p>
          <a:p>
            <a:pPr marL="365760" lvl="1" indent="0">
              <a:buNone/>
            </a:pPr>
            <a:endParaRPr lang="en-US" dirty="0" smtClean="0"/>
          </a:p>
        </p:txBody>
      </p:sp>
      <p:sp>
        <p:nvSpPr>
          <p:cNvPr id="2" name="Title 1"/>
          <p:cNvSpPr>
            <a:spLocks noGrp="1"/>
          </p:cNvSpPr>
          <p:nvPr>
            <p:ph type="title"/>
          </p:nvPr>
        </p:nvSpPr>
        <p:spPr/>
        <p:txBody>
          <a:bodyPr/>
          <a:lstStyle/>
          <a:p>
            <a:r>
              <a:rPr lang="en-US" sz="2600" dirty="0" smtClean="0"/>
              <a:t>6 Different Movements in the 1</a:t>
            </a:r>
            <a:r>
              <a:rPr lang="en-US" sz="2600" baseline="30000" dirty="0" smtClean="0"/>
              <a:t>st</a:t>
            </a:r>
            <a:r>
              <a:rPr lang="en-US" sz="2600" dirty="0" smtClean="0"/>
              <a:t> Revival</a:t>
            </a:r>
            <a:endParaRPr lang="en-US" sz="2600" dirty="0"/>
          </a:p>
        </p:txBody>
      </p:sp>
    </p:spTree>
    <p:extLst>
      <p:ext uri="{BB962C8B-B14F-4D97-AF65-F5344CB8AC3E}">
        <p14:creationId xmlns="" xmlns:p14="http://schemas.microsoft.com/office/powerpoint/2010/main" val="8570396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752600"/>
            <a:ext cx="8407893" cy="4800600"/>
          </a:xfrm>
        </p:spPr>
        <p:txBody>
          <a:bodyPr>
            <a:noAutofit/>
          </a:bodyPr>
          <a:lstStyle/>
          <a:p>
            <a:pPr lvl="1">
              <a:buClr>
                <a:srgbClr val="BF974D"/>
              </a:buClr>
            </a:pPr>
            <a:r>
              <a:rPr lang="en-US" sz="2800" dirty="0">
                <a:solidFill>
                  <a:srgbClr val="00B050"/>
                </a:solidFill>
              </a:rPr>
              <a:t>“God makes note of that as He makes note of any gesture made towards Himself, but he reserved His blessing for those who went” </a:t>
            </a:r>
            <a:endParaRPr lang="en-US" sz="2800" dirty="0" smtClean="0"/>
          </a:p>
          <a:p>
            <a:r>
              <a:rPr lang="en-US" sz="2800" dirty="0" smtClean="0">
                <a:solidFill>
                  <a:srgbClr val="FF0000"/>
                </a:solidFill>
              </a:rPr>
              <a:t>Worshipping (Ch. 3:1-4)</a:t>
            </a:r>
          </a:p>
          <a:p>
            <a:pPr lvl="1"/>
            <a:r>
              <a:rPr lang="en-US" sz="2800" dirty="0" smtClean="0">
                <a:solidFill>
                  <a:srgbClr val="00B050"/>
                </a:solidFill>
              </a:rPr>
              <a:t>“When God begins to revive the human heart, true worship is always the result”</a:t>
            </a:r>
          </a:p>
          <a:p>
            <a:pPr lvl="1"/>
            <a:r>
              <a:rPr lang="en-US" sz="2800" dirty="0">
                <a:solidFill>
                  <a:srgbClr val="0070C0"/>
                </a:solidFill>
              </a:rPr>
              <a:t>(</a:t>
            </a:r>
            <a:r>
              <a:rPr lang="en-US" sz="2800" dirty="0" err="1">
                <a:solidFill>
                  <a:srgbClr val="0070C0"/>
                </a:solidFill>
              </a:rPr>
              <a:t>Ezr</a:t>
            </a:r>
            <a:r>
              <a:rPr lang="en-US" sz="2800" dirty="0">
                <a:solidFill>
                  <a:srgbClr val="0070C0"/>
                </a:solidFill>
              </a:rPr>
              <a:t> 3:6)  From the first day of the seventh month began they to offer burnt offerings unto the LORD. But the foundation of the temple of the LORD was not yet laid</a:t>
            </a:r>
            <a:r>
              <a:rPr lang="en-US" sz="2800" dirty="0" smtClean="0">
                <a:solidFill>
                  <a:srgbClr val="0070C0"/>
                </a:solidFill>
              </a:rPr>
              <a:t>.</a:t>
            </a:r>
          </a:p>
        </p:txBody>
      </p:sp>
      <p:sp>
        <p:nvSpPr>
          <p:cNvPr id="2" name="Title 1"/>
          <p:cNvSpPr>
            <a:spLocks noGrp="1"/>
          </p:cNvSpPr>
          <p:nvPr>
            <p:ph type="title"/>
          </p:nvPr>
        </p:nvSpPr>
        <p:spPr/>
        <p:txBody>
          <a:bodyPr/>
          <a:lstStyle/>
          <a:p>
            <a:r>
              <a:rPr lang="en-US" sz="2600" dirty="0" smtClean="0"/>
              <a:t>6 Different Movements in the 1</a:t>
            </a:r>
            <a:r>
              <a:rPr lang="en-US" sz="2600" baseline="30000" dirty="0" smtClean="0"/>
              <a:t>st</a:t>
            </a:r>
            <a:r>
              <a:rPr lang="en-US" sz="2600" dirty="0" smtClean="0"/>
              <a:t> Revival</a:t>
            </a:r>
            <a:endParaRPr lang="en-US" sz="2600" dirty="0"/>
          </a:p>
        </p:txBody>
      </p:sp>
    </p:spTree>
    <p:extLst>
      <p:ext uri="{BB962C8B-B14F-4D97-AF65-F5344CB8AC3E}">
        <p14:creationId xmlns="" xmlns:p14="http://schemas.microsoft.com/office/powerpoint/2010/main" val="2741998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752600"/>
            <a:ext cx="8407893" cy="4800600"/>
          </a:xfrm>
        </p:spPr>
        <p:txBody>
          <a:bodyPr>
            <a:noAutofit/>
          </a:bodyPr>
          <a:lstStyle/>
          <a:p>
            <a:pPr lvl="1"/>
            <a:r>
              <a:rPr lang="en-US" sz="2800" dirty="0" smtClean="0"/>
              <a:t>The burnt offering is an offering done solely for worship of God </a:t>
            </a:r>
          </a:p>
          <a:p>
            <a:pPr lvl="1"/>
            <a:r>
              <a:rPr lang="en-US" sz="2800" dirty="0" smtClean="0"/>
              <a:t>They kept the feast of the Tabernacles which was the most joyful holiday on the Jewish calendar</a:t>
            </a:r>
          </a:p>
          <a:p>
            <a:pPr lvl="1"/>
            <a:r>
              <a:rPr lang="en-US" sz="2800" dirty="0" smtClean="0">
                <a:solidFill>
                  <a:srgbClr val="00B050"/>
                </a:solidFill>
              </a:rPr>
              <a:t>“The burnt offering brought joy to the heart of God; the feast of the Tabernacles brought joy to the heart of man”   </a:t>
            </a:r>
          </a:p>
          <a:p>
            <a:pPr lvl="1"/>
            <a:r>
              <a:rPr lang="en-US" sz="2800" dirty="0" smtClean="0"/>
              <a:t>You can have worship without revival but not revival without worship </a:t>
            </a:r>
          </a:p>
        </p:txBody>
      </p:sp>
      <p:sp>
        <p:nvSpPr>
          <p:cNvPr id="2" name="Title 1"/>
          <p:cNvSpPr>
            <a:spLocks noGrp="1"/>
          </p:cNvSpPr>
          <p:nvPr>
            <p:ph type="title"/>
          </p:nvPr>
        </p:nvSpPr>
        <p:spPr/>
        <p:txBody>
          <a:bodyPr/>
          <a:lstStyle/>
          <a:p>
            <a:r>
              <a:rPr lang="en-US" sz="2600" dirty="0" smtClean="0"/>
              <a:t>6 Different Movements in the 1</a:t>
            </a:r>
            <a:r>
              <a:rPr lang="en-US" sz="2600" baseline="30000" dirty="0" smtClean="0"/>
              <a:t>st</a:t>
            </a:r>
            <a:r>
              <a:rPr lang="en-US" sz="2600" dirty="0" smtClean="0"/>
              <a:t> Revival</a:t>
            </a:r>
            <a:endParaRPr lang="en-US" sz="2600" dirty="0"/>
          </a:p>
        </p:txBody>
      </p:sp>
    </p:spTree>
    <p:extLst>
      <p:ext uri="{BB962C8B-B14F-4D97-AF65-F5344CB8AC3E}">
        <p14:creationId xmlns="" xmlns:p14="http://schemas.microsoft.com/office/powerpoint/2010/main" val="22982867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5138929"/>
          </a:xfrm>
        </p:spPr>
        <p:txBody>
          <a:bodyPr>
            <a:noAutofit/>
          </a:bodyPr>
          <a:lstStyle/>
          <a:p>
            <a:r>
              <a:rPr lang="en-US" sz="2800" dirty="0" smtClean="0">
                <a:solidFill>
                  <a:srgbClr val="FF0000"/>
                </a:solidFill>
              </a:rPr>
              <a:t>Working (Ch.3:8-13)</a:t>
            </a:r>
          </a:p>
          <a:p>
            <a:pPr lvl="1"/>
            <a:r>
              <a:rPr lang="en-US" sz="2800" dirty="0" smtClean="0">
                <a:solidFill>
                  <a:srgbClr val="0070C0"/>
                </a:solidFill>
              </a:rPr>
              <a:t>Ezra 3:8 </a:t>
            </a:r>
            <a:r>
              <a:rPr lang="en-US" sz="2800" dirty="0">
                <a:solidFill>
                  <a:srgbClr val="0070C0"/>
                </a:solidFill>
              </a:rPr>
              <a:t>I</a:t>
            </a:r>
            <a:r>
              <a:rPr lang="en-US" sz="2800" dirty="0" smtClean="0">
                <a:solidFill>
                  <a:srgbClr val="0070C0"/>
                </a:solidFill>
              </a:rPr>
              <a:t>n the 2</a:t>
            </a:r>
            <a:r>
              <a:rPr lang="en-US" sz="2800" baseline="30000" dirty="0" smtClean="0">
                <a:solidFill>
                  <a:srgbClr val="0070C0"/>
                </a:solidFill>
              </a:rPr>
              <a:t>nd</a:t>
            </a:r>
            <a:r>
              <a:rPr lang="en-US" sz="2800" dirty="0" smtClean="0">
                <a:solidFill>
                  <a:srgbClr val="0070C0"/>
                </a:solidFill>
              </a:rPr>
              <a:t> year of their coming…began Zerubbabel…to set forward the work of the house of the Lord </a:t>
            </a:r>
          </a:p>
          <a:p>
            <a:pPr lvl="1"/>
            <a:r>
              <a:rPr lang="en-US" sz="2800" dirty="0" smtClean="0"/>
              <a:t>Worship is always followed by service </a:t>
            </a:r>
          </a:p>
          <a:p>
            <a:pPr lvl="1"/>
            <a:r>
              <a:rPr lang="en-US" sz="2800" dirty="0" smtClean="0"/>
              <a:t>The house of the Lord was rebuilt and</a:t>
            </a:r>
          </a:p>
          <a:p>
            <a:pPr lvl="1"/>
            <a:r>
              <a:rPr lang="en-US" sz="2800" dirty="0" smtClean="0">
                <a:solidFill>
                  <a:srgbClr val="0070C0"/>
                </a:solidFill>
              </a:rPr>
              <a:t>..and all the people shouted with a great shout</a:t>
            </a:r>
          </a:p>
          <a:p>
            <a:pPr lvl="1"/>
            <a:r>
              <a:rPr lang="en-US" sz="2800" dirty="0" smtClean="0"/>
              <a:t>The world began to take note</a:t>
            </a:r>
          </a:p>
          <a:p>
            <a:pPr lvl="1"/>
            <a:r>
              <a:rPr lang="en-US" sz="2800" dirty="0" smtClean="0"/>
              <a:t>You can not keep revival a secret </a:t>
            </a:r>
          </a:p>
          <a:p>
            <a:pPr lvl="1"/>
            <a:endParaRPr lang="en-US" sz="1600" dirty="0" smtClean="0"/>
          </a:p>
        </p:txBody>
      </p:sp>
      <p:sp>
        <p:nvSpPr>
          <p:cNvPr id="2" name="Title 1"/>
          <p:cNvSpPr>
            <a:spLocks noGrp="1"/>
          </p:cNvSpPr>
          <p:nvPr>
            <p:ph type="title"/>
          </p:nvPr>
        </p:nvSpPr>
        <p:spPr/>
        <p:txBody>
          <a:bodyPr/>
          <a:lstStyle/>
          <a:p>
            <a:r>
              <a:rPr lang="en-US" sz="2600" dirty="0" smtClean="0"/>
              <a:t>6 Different Movements in the 1</a:t>
            </a:r>
            <a:r>
              <a:rPr lang="en-US" sz="2600" baseline="30000" dirty="0" smtClean="0"/>
              <a:t>st</a:t>
            </a:r>
            <a:r>
              <a:rPr lang="en-US" sz="2600" dirty="0" smtClean="0"/>
              <a:t> Revival</a:t>
            </a:r>
            <a:endParaRPr lang="en-US" sz="2600" dirty="0"/>
          </a:p>
        </p:txBody>
      </p:sp>
    </p:spTree>
    <p:extLst>
      <p:ext uri="{BB962C8B-B14F-4D97-AF65-F5344CB8AC3E}">
        <p14:creationId xmlns="" xmlns:p14="http://schemas.microsoft.com/office/powerpoint/2010/main" val="13686807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Autofit/>
          </a:bodyPr>
          <a:lstStyle/>
          <a:p>
            <a:r>
              <a:rPr lang="en-US" sz="2800" dirty="0" smtClean="0">
                <a:solidFill>
                  <a:srgbClr val="FF0000"/>
                </a:solidFill>
              </a:rPr>
              <a:t>Warring (Ch. 4)</a:t>
            </a:r>
          </a:p>
          <a:p>
            <a:pPr lvl="1"/>
            <a:r>
              <a:rPr lang="en-US" sz="2800" dirty="0" smtClean="0"/>
              <a:t>Subtle opposition came first </a:t>
            </a:r>
          </a:p>
          <a:p>
            <a:pPr lvl="1"/>
            <a:r>
              <a:rPr lang="en-US" sz="2800" dirty="0" smtClean="0"/>
              <a:t>The Samaritans wanted to help in the building</a:t>
            </a:r>
          </a:p>
          <a:p>
            <a:pPr lvl="1"/>
            <a:r>
              <a:rPr lang="en-US" sz="2800" dirty="0" smtClean="0"/>
              <a:t>They were not moved by the spirit of God</a:t>
            </a:r>
          </a:p>
          <a:p>
            <a:pPr lvl="1"/>
            <a:r>
              <a:rPr lang="en-US" sz="2800" dirty="0" smtClean="0"/>
              <a:t>Zerubbabel knew the difference</a:t>
            </a:r>
          </a:p>
          <a:p>
            <a:pPr lvl="1"/>
            <a:r>
              <a:rPr lang="en-US" sz="2800" dirty="0" smtClean="0"/>
              <a:t>Gods does not need the worlds help to build his house </a:t>
            </a:r>
          </a:p>
          <a:p>
            <a:pPr lvl="1"/>
            <a:r>
              <a:rPr lang="en-US" sz="2800" dirty="0" smtClean="0"/>
              <a:t>When told no they did everything in their power to oppose the revival</a:t>
            </a:r>
          </a:p>
          <a:p>
            <a:pPr lvl="1"/>
            <a:r>
              <a:rPr lang="en-US" sz="2800" dirty="0" smtClean="0"/>
              <a:t>“Then the work ceased”</a:t>
            </a:r>
          </a:p>
        </p:txBody>
      </p:sp>
      <p:sp>
        <p:nvSpPr>
          <p:cNvPr id="2" name="Title 1"/>
          <p:cNvSpPr>
            <a:spLocks noGrp="1"/>
          </p:cNvSpPr>
          <p:nvPr>
            <p:ph type="title"/>
          </p:nvPr>
        </p:nvSpPr>
        <p:spPr/>
        <p:txBody>
          <a:bodyPr/>
          <a:lstStyle/>
          <a:p>
            <a:r>
              <a:rPr lang="en-US" sz="2600" dirty="0" smtClean="0"/>
              <a:t>6 Different Movements in the 1</a:t>
            </a:r>
            <a:r>
              <a:rPr lang="en-US" sz="2600" baseline="30000" dirty="0" smtClean="0"/>
              <a:t>st</a:t>
            </a:r>
            <a:r>
              <a:rPr lang="en-US" sz="2600" dirty="0" smtClean="0"/>
              <a:t> Revival</a:t>
            </a:r>
            <a:endParaRPr lang="en-US" sz="2600" dirty="0"/>
          </a:p>
        </p:txBody>
      </p:sp>
    </p:spTree>
    <p:extLst>
      <p:ext uri="{BB962C8B-B14F-4D97-AF65-F5344CB8AC3E}">
        <p14:creationId xmlns="" xmlns:p14="http://schemas.microsoft.com/office/powerpoint/2010/main" val="29546008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910329"/>
          </a:xfrm>
        </p:spPr>
        <p:txBody>
          <a:bodyPr>
            <a:noAutofit/>
          </a:bodyPr>
          <a:lstStyle/>
          <a:p>
            <a:r>
              <a:rPr lang="en-US" sz="2800" dirty="0" smtClean="0">
                <a:solidFill>
                  <a:srgbClr val="FF0000"/>
                </a:solidFill>
              </a:rPr>
              <a:t>Witnessing (Ch.5)</a:t>
            </a:r>
          </a:p>
          <a:p>
            <a:pPr lvl="1"/>
            <a:r>
              <a:rPr lang="en-US" sz="2800" dirty="0" smtClean="0">
                <a:solidFill>
                  <a:srgbClr val="0070C0"/>
                </a:solidFill>
              </a:rPr>
              <a:t>…the prophets Haggai…and Zechariah...prophesied unto the Jews…Then rose up Zerubbabel…and </a:t>
            </a:r>
            <a:r>
              <a:rPr lang="en-US" sz="2800" dirty="0" err="1" smtClean="0">
                <a:solidFill>
                  <a:srgbClr val="0070C0"/>
                </a:solidFill>
              </a:rPr>
              <a:t>Jeshua</a:t>
            </a:r>
            <a:r>
              <a:rPr lang="en-US" sz="2800" dirty="0" smtClean="0">
                <a:solidFill>
                  <a:srgbClr val="0070C0"/>
                </a:solidFill>
              </a:rPr>
              <a:t>…and began to build the house of God (1-2)</a:t>
            </a:r>
          </a:p>
          <a:p>
            <a:pPr lvl="1"/>
            <a:r>
              <a:rPr lang="en-US" sz="2800" dirty="0" smtClean="0"/>
              <a:t>God sent His men with His word to continue the revival </a:t>
            </a:r>
          </a:p>
          <a:p>
            <a:pPr lvl="1"/>
            <a:r>
              <a:rPr lang="en-US" sz="2800" dirty="0" smtClean="0">
                <a:solidFill>
                  <a:srgbClr val="00B050"/>
                </a:solidFill>
              </a:rPr>
              <a:t>“the new work for God was guided and guarded by the word of God”</a:t>
            </a:r>
          </a:p>
          <a:p>
            <a:pPr lvl="1"/>
            <a:r>
              <a:rPr lang="en-US" sz="2800" dirty="0" smtClean="0"/>
              <a:t>Real revival comes from the word of God </a:t>
            </a:r>
          </a:p>
          <a:p>
            <a:endParaRPr lang="en-US" dirty="0" smtClean="0"/>
          </a:p>
        </p:txBody>
      </p:sp>
      <p:sp>
        <p:nvSpPr>
          <p:cNvPr id="2" name="Title 1"/>
          <p:cNvSpPr>
            <a:spLocks noGrp="1"/>
          </p:cNvSpPr>
          <p:nvPr>
            <p:ph type="title"/>
          </p:nvPr>
        </p:nvSpPr>
        <p:spPr/>
        <p:txBody>
          <a:bodyPr/>
          <a:lstStyle/>
          <a:p>
            <a:r>
              <a:rPr lang="en-US" sz="2600" dirty="0" smtClean="0"/>
              <a:t>6 Different Movements in the 1</a:t>
            </a:r>
            <a:r>
              <a:rPr lang="en-US" sz="2600" baseline="30000" dirty="0" smtClean="0"/>
              <a:t>st</a:t>
            </a:r>
            <a:r>
              <a:rPr lang="en-US" sz="2600" dirty="0" smtClean="0"/>
              <a:t> Revival</a:t>
            </a:r>
            <a:endParaRPr lang="en-US" sz="2600" dirty="0"/>
          </a:p>
        </p:txBody>
      </p:sp>
    </p:spTree>
    <p:extLst>
      <p:ext uri="{BB962C8B-B14F-4D97-AF65-F5344CB8AC3E}">
        <p14:creationId xmlns="" xmlns:p14="http://schemas.microsoft.com/office/powerpoint/2010/main" val="37978601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910329"/>
          </a:xfrm>
        </p:spPr>
        <p:txBody>
          <a:bodyPr>
            <a:noAutofit/>
          </a:bodyPr>
          <a:lstStyle/>
          <a:p>
            <a:r>
              <a:rPr lang="en-US" sz="2800" dirty="0" smtClean="0">
                <a:solidFill>
                  <a:srgbClr val="FF0000"/>
                </a:solidFill>
              </a:rPr>
              <a:t>Winning  (Ch.6)</a:t>
            </a:r>
          </a:p>
          <a:p>
            <a:pPr lvl="1"/>
            <a:r>
              <a:rPr lang="en-US" sz="2800" dirty="0" smtClean="0"/>
              <a:t>The work of the temple was finished </a:t>
            </a:r>
          </a:p>
          <a:p>
            <a:pPr lvl="1"/>
            <a:r>
              <a:rPr lang="en-US" sz="2800" dirty="0" smtClean="0"/>
              <a:t>But the revival could not last</a:t>
            </a:r>
          </a:p>
          <a:p>
            <a:pPr lvl="1"/>
            <a:r>
              <a:rPr lang="en-US" sz="2800" dirty="0" smtClean="0"/>
              <a:t>No revival has ever lasted </a:t>
            </a:r>
          </a:p>
          <a:p>
            <a:pPr lvl="1"/>
            <a:r>
              <a:rPr lang="en-US" sz="2800" dirty="0" smtClean="0"/>
              <a:t>It Was ended within one generation</a:t>
            </a:r>
          </a:p>
          <a:p>
            <a:r>
              <a:rPr lang="en-US" sz="2800" dirty="0" smtClean="0">
                <a:solidFill>
                  <a:srgbClr val="00B050"/>
                </a:solidFill>
              </a:rPr>
              <a:t>“hundreds of churches and Christian organizations attest to the fact that a movement that ceases to move becomes a monument”</a:t>
            </a:r>
          </a:p>
        </p:txBody>
      </p:sp>
      <p:sp>
        <p:nvSpPr>
          <p:cNvPr id="2" name="Title 1"/>
          <p:cNvSpPr>
            <a:spLocks noGrp="1"/>
          </p:cNvSpPr>
          <p:nvPr>
            <p:ph type="title"/>
          </p:nvPr>
        </p:nvSpPr>
        <p:spPr/>
        <p:txBody>
          <a:bodyPr/>
          <a:lstStyle/>
          <a:p>
            <a:r>
              <a:rPr lang="en-US" sz="2600" dirty="0" smtClean="0"/>
              <a:t>6 Different Movements in the 1</a:t>
            </a:r>
            <a:r>
              <a:rPr lang="en-US" sz="2600" baseline="30000" dirty="0" smtClean="0"/>
              <a:t>st</a:t>
            </a:r>
            <a:r>
              <a:rPr lang="en-US" sz="2600" dirty="0" smtClean="0"/>
              <a:t> Revival</a:t>
            </a:r>
            <a:endParaRPr lang="en-US" sz="2600" dirty="0"/>
          </a:p>
        </p:txBody>
      </p:sp>
    </p:spTree>
    <p:extLst>
      <p:ext uri="{BB962C8B-B14F-4D97-AF65-F5344CB8AC3E}">
        <p14:creationId xmlns="" xmlns:p14="http://schemas.microsoft.com/office/powerpoint/2010/main" val="12980199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There are 58 years between Ezra 6 and 7 </a:t>
            </a:r>
          </a:p>
          <a:p>
            <a:r>
              <a:rPr lang="en-US" sz="2800" dirty="0" smtClean="0"/>
              <a:t>The story of Esther takes place during this interim period</a:t>
            </a:r>
          </a:p>
          <a:p>
            <a:r>
              <a:rPr lang="en-US" sz="2800" dirty="0" smtClean="0"/>
              <a:t>Many battles were fought during this period</a:t>
            </a:r>
          </a:p>
          <a:p>
            <a:pPr lvl="1"/>
            <a:r>
              <a:rPr lang="en-US" sz="2800" dirty="0" smtClean="0"/>
              <a:t>Marathon, Thermopylae, and Salamis</a:t>
            </a:r>
          </a:p>
          <a:p>
            <a:r>
              <a:rPr lang="en-US" sz="2800" dirty="0" smtClean="0"/>
              <a:t>In the east were the deaths of Confucius and Buddha</a:t>
            </a:r>
          </a:p>
          <a:p>
            <a:endParaRPr lang="en-US" sz="2800" dirty="0" smtClean="0"/>
          </a:p>
        </p:txBody>
      </p:sp>
      <p:sp>
        <p:nvSpPr>
          <p:cNvPr id="2" name="Title 1"/>
          <p:cNvSpPr>
            <a:spLocks noGrp="1"/>
          </p:cNvSpPr>
          <p:nvPr>
            <p:ph type="title"/>
          </p:nvPr>
        </p:nvSpPr>
        <p:spPr/>
        <p:txBody>
          <a:bodyPr/>
          <a:lstStyle/>
          <a:p>
            <a:r>
              <a:rPr lang="en-US" dirty="0" smtClean="0"/>
              <a:t>The Transition </a:t>
            </a:r>
            <a:endParaRPr lang="en-US" dirty="0"/>
          </a:p>
        </p:txBody>
      </p:sp>
    </p:spTree>
    <p:extLst>
      <p:ext uri="{BB962C8B-B14F-4D97-AF65-F5344CB8AC3E}">
        <p14:creationId xmlns="" xmlns:p14="http://schemas.microsoft.com/office/powerpoint/2010/main" val="29787735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752600"/>
            <a:ext cx="8610600" cy="4813437"/>
          </a:xfrm>
        </p:spPr>
        <p:txBody>
          <a:bodyPr>
            <a:normAutofit fontScale="77500" lnSpcReduction="20000"/>
          </a:bodyPr>
          <a:lstStyle/>
          <a:p>
            <a:r>
              <a:rPr lang="en-US" sz="3600" dirty="0" smtClean="0">
                <a:solidFill>
                  <a:srgbClr val="FF0000"/>
                </a:solidFill>
              </a:rPr>
              <a:t>3 Simple Steps </a:t>
            </a:r>
          </a:p>
          <a:p>
            <a:r>
              <a:rPr lang="en-US" sz="3600" b="1" u="sng" dirty="0" smtClean="0"/>
              <a:t>The Man (Ch.7)</a:t>
            </a:r>
          </a:p>
          <a:p>
            <a:pPr lvl="1"/>
            <a:r>
              <a:rPr lang="en-US" sz="3600" dirty="0" smtClean="0"/>
              <a:t>The man God chosen was the man that later sat down and Chronicled the story of this book </a:t>
            </a:r>
          </a:p>
          <a:p>
            <a:pPr lvl="1"/>
            <a:r>
              <a:rPr lang="en-US" sz="3600" dirty="0" smtClean="0"/>
              <a:t>Ezra was Israel's high priest </a:t>
            </a:r>
          </a:p>
          <a:p>
            <a:pPr lvl="1"/>
            <a:r>
              <a:rPr lang="en-US" sz="3600" dirty="0" smtClean="0"/>
              <a:t>He was part of the Aaronic priest hood </a:t>
            </a:r>
          </a:p>
          <a:p>
            <a:pPr lvl="1"/>
            <a:r>
              <a:rPr lang="en-US" sz="3600" dirty="0" smtClean="0">
                <a:solidFill>
                  <a:srgbClr val="00B050"/>
                </a:solidFill>
              </a:rPr>
              <a:t>“No permanent work can be done for God that does no find its ultimate center in God’s great high priest…Jesus Christ…God has no plans, no promises, no programs, no prospects for the earth that are not centered in the person and work of His beloved Son” </a:t>
            </a:r>
          </a:p>
          <a:p>
            <a:pPr lvl="1"/>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sz="2400" dirty="0" smtClean="0"/>
              <a:t>II. The Further Revival: God Used a Priest </a:t>
            </a:r>
            <a:endParaRPr lang="en-US" sz="2400" dirty="0"/>
          </a:p>
        </p:txBody>
      </p:sp>
    </p:spTree>
    <p:extLst>
      <p:ext uri="{BB962C8B-B14F-4D97-AF65-F5344CB8AC3E}">
        <p14:creationId xmlns="" xmlns:p14="http://schemas.microsoft.com/office/powerpoint/2010/main" val="41781281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752600"/>
            <a:ext cx="8610600" cy="4953000"/>
          </a:xfrm>
        </p:spPr>
        <p:txBody>
          <a:bodyPr>
            <a:normAutofit fontScale="92500" lnSpcReduction="20000"/>
          </a:bodyPr>
          <a:lstStyle/>
          <a:p>
            <a:pPr lvl="1"/>
            <a:r>
              <a:rPr lang="en-US" sz="3000" dirty="0" smtClean="0"/>
              <a:t>Several generations had past since Zerubbabel had finished the temple and the 1</a:t>
            </a:r>
            <a:r>
              <a:rPr lang="en-US" sz="3000" baseline="30000" dirty="0" smtClean="0"/>
              <a:t>st</a:t>
            </a:r>
            <a:r>
              <a:rPr lang="en-US" sz="3000" dirty="0" smtClean="0"/>
              <a:t> revival took place</a:t>
            </a:r>
          </a:p>
          <a:p>
            <a:pPr lvl="1"/>
            <a:r>
              <a:rPr lang="en-US" sz="3000" dirty="0" smtClean="0"/>
              <a:t>And the people had neglected the word of God and were occupied by material things </a:t>
            </a:r>
          </a:p>
          <a:p>
            <a:pPr lvl="1"/>
            <a:r>
              <a:rPr lang="en-US" sz="3000" dirty="0" smtClean="0">
                <a:solidFill>
                  <a:srgbClr val="00B050"/>
                </a:solidFill>
              </a:rPr>
              <a:t>“Spiritual realities, purchased at a high cost by the grandparents, very often come cheap and easy to the grandchildren” </a:t>
            </a:r>
          </a:p>
          <a:p>
            <a:pPr lvl="1"/>
            <a:r>
              <a:rPr lang="en-US" sz="3000" dirty="0" smtClean="0"/>
              <a:t>To spark the revival Ezra determined to make the word of God the center of his life</a:t>
            </a:r>
          </a:p>
          <a:p>
            <a:pPr lvl="1"/>
            <a:r>
              <a:rPr lang="en-US" sz="3000" dirty="0">
                <a:solidFill>
                  <a:srgbClr val="0070C0"/>
                </a:solidFill>
              </a:rPr>
              <a:t>(</a:t>
            </a:r>
            <a:r>
              <a:rPr lang="en-US" sz="3000" dirty="0" err="1">
                <a:solidFill>
                  <a:srgbClr val="0070C0"/>
                </a:solidFill>
              </a:rPr>
              <a:t>Ezr</a:t>
            </a:r>
            <a:r>
              <a:rPr lang="en-US" sz="3000" dirty="0">
                <a:solidFill>
                  <a:srgbClr val="0070C0"/>
                </a:solidFill>
              </a:rPr>
              <a:t> 7:10)  For Ezra had prepared his heart to </a:t>
            </a:r>
            <a:r>
              <a:rPr lang="en-US" sz="3000" u="sng" dirty="0">
                <a:solidFill>
                  <a:srgbClr val="0070C0"/>
                </a:solidFill>
              </a:rPr>
              <a:t>seek the law </a:t>
            </a:r>
            <a:r>
              <a:rPr lang="en-US" sz="3000" dirty="0">
                <a:solidFill>
                  <a:srgbClr val="0070C0"/>
                </a:solidFill>
              </a:rPr>
              <a:t>of the LORD, </a:t>
            </a:r>
            <a:r>
              <a:rPr lang="en-US" sz="3000" u="sng" dirty="0">
                <a:solidFill>
                  <a:srgbClr val="0070C0"/>
                </a:solidFill>
              </a:rPr>
              <a:t>and to do it</a:t>
            </a:r>
            <a:r>
              <a:rPr lang="en-US" sz="3000" dirty="0">
                <a:solidFill>
                  <a:srgbClr val="0070C0"/>
                </a:solidFill>
              </a:rPr>
              <a:t>, and to </a:t>
            </a:r>
            <a:r>
              <a:rPr lang="en-US" sz="3000" u="sng" dirty="0">
                <a:solidFill>
                  <a:srgbClr val="0070C0"/>
                </a:solidFill>
              </a:rPr>
              <a:t>teach</a:t>
            </a:r>
            <a:r>
              <a:rPr lang="en-US" sz="3000" dirty="0">
                <a:solidFill>
                  <a:srgbClr val="0070C0"/>
                </a:solidFill>
              </a:rPr>
              <a:t> in Israel statutes and judgments.</a:t>
            </a:r>
            <a:endParaRPr lang="en-US" sz="3000" dirty="0" smtClean="0">
              <a:solidFill>
                <a:srgbClr val="0070C0"/>
              </a:solidFill>
            </a:endParaRPr>
          </a:p>
          <a:p>
            <a:pPr lvl="1"/>
            <a:endParaRPr lang="en-US" sz="3000" dirty="0" smtClean="0"/>
          </a:p>
          <a:p>
            <a:pPr lvl="1"/>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sz="2400" dirty="0" smtClean="0"/>
              <a:t>II. The Further Revival: God Used a Priest </a:t>
            </a:r>
            <a:endParaRPr lang="en-US" sz="2400" dirty="0"/>
          </a:p>
        </p:txBody>
      </p:sp>
    </p:spTree>
    <p:extLst>
      <p:ext uri="{BB962C8B-B14F-4D97-AF65-F5344CB8AC3E}">
        <p14:creationId xmlns="" xmlns:p14="http://schemas.microsoft.com/office/powerpoint/2010/main" val="1844661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Monarchy </a:t>
            </a:r>
            <a:endParaRPr lang="en-US" dirty="0"/>
          </a:p>
        </p:txBody>
      </p:sp>
      <p:sp>
        <p:nvSpPr>
          <p:cNvPr id="3" name="Content Placeholder 2"/>
          <p:cNvSpPr>
            <a:spLocks noGrp="1"/>
          </p:cNvSpPr>
          <p:nvPr>
            <p:ph sz="quarter" idx="1"/>
          </p:nvPr>
        </p:nvSpPr>
        <p:spPr/>
        <p:txBody>
          <a:bodyPr>
            <a:normAutofit/>
          </a:bodyPr>
          <a:lstStyle/>
          <a:p>
            <a:r>
              <a:rPr lang="en-US" sz="2800" dirty="0" smtClean="0"/>
              <a:t>The 12 tribes were united and ruled from a single throne for 120 years </a:t>
            </a:r>
          </a:p>
          <a:p>
            <a:pPr lvl="1"/>
            <a:r>
              <a:rPr lang="en-US" sz="2800" dirty="0" smtClean="0"/>
              <a:t>Saul, David, and Solomon – 40 years each </a:t>
            </a:r>
          </a:p>
          <a:p>
            <a:r>
              <a:rPr lang="en-US" sz="2800" dirty="0" smtClean="0"/>
              <a:t>After the death of Solomon 10 tribes broke away from the throne of David to set up an independent kingdom to the north</a:t>
            </a:r>
          </a:p>
          <a:p>
            <a:r>
              <a:rPr lang="en-US" sz="2800" dirty="0" smtClean="0"/>
              <a:t>10 tribes to the north – Israel </a:t>
            </a:r>
          </a:p>
          <a:p>
            <a:r>
              <a:rPr lang="en-US" sz="2800" dirty="0" smtClean="0"/>
              <a:t>2 tribes to the south (Judah and Benjamin) - Judah</a:t>
            </a:r>
          </a:p>
        </p:txBody>
      </p:sp>
    </p:spTree>
    <p:extLst>
      <p:ext uri="{BB962C8B-B14F-4D97-AF65-F5344CB8AC3E}">
        <p14:creationId xmlns="" xmlns:p14="http://schemas.microsoft.com/office/powerpoint/2010/main" val="4501679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800" dirty="0" smtClean="0">
                <a:solidFill>
                  <a:srgbClr val="FF0000"/>
                </a:solidFill>
              </a:rPr>
              <a:t>The Movement (Ch. 8)</a:t>
            </a:r>
          </a:p>
          <a:p>
            <a:pPr lvl="1"/>
            <a:r>
              <a:rPr lang="en-US" sz="2800" dirty="0" smtClean="0"/>
              <a:t>The movement of Ezra was spearheaded by several influential people</a:t>
            </a:r>
          </a:p>
          <a:p>
            <a:pPr lvl="1"/>
            <a:r>
              <a:rPr lang="en-US" sz="2800" dirty="0" smtClean="0"/>
              <a:t>This in turn attracted other influential and powerful people </a:t>
            </a:r>
          </a:p>
          <a:p>
            <a:pPr lvl="1"/>
            <a:r>
              <a:rPr lang="en-US" sz="2800" dirty="0" smtClean="0">
                <a:solidFill>
                  <a:srgbClr val="00B050"/>
                </a:solidFill>
              </a:rPr>
              <a:t>“An evidence of the outright sincerity of the people that responded”</a:t>
            </a:r>
          </a:p>
          <a:p>
            <a:pPr lvl="1"/>
            <a:r>
              <a:rPr lang="en-US" sz="2800" dirty="0" smtClean="0"/>
              <a:t>Its easy to get a man that is poor and has nothing to come try something new</a:t>
            </a:r>
          </a:p>
        </p:txBody>
      </p:sp>
      <p:sp>
        <p:nvSpPr>
          <p:cNvPr id="2" name="Title 1"/>
          <p:cNvSpPr>
            <a:spLocks noGrp="1"/>
          </p:cNvSpPr>
          <p:nvPr>
            <p:ph type="title"/>
          </p:nvPr>
        </p:nvSpPr>
        <p:spPr/>
        <p:txBody>
          <a:bodyPr/>
          <a:lstStyle/>
          <a:p>
            <a:r>
              <a:rPr lang="en-US" sz="2400" dirty="0">
                <a:solidFill>
                  <a:prstClr val="white"/>
                </a:solidFill>
              </a:rPr>
              <a:t>II. The Further Revival: God Used a Priest </a:t>
            </a:r>
            <a:endParaRPr lang="en-US" dirty="0"/>
          </a:p>
        </p:txBody>
      </p:sp>
    </p:spTree>
    <p:extLst>
      <p:ext uri="{BB962C8B-B14F-4D97-AF65-F5344CB8AC3E}">
        <p14:creationId xmlns="" xmlns:p14="http://schemas.microsoft.com/office/powerpoint/2010/main" val="37346537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800" dirty="0" smtClean="0">
                <a:solidFill>
                  <a:srgbClr val="FF0000"/>
                </a:solidFill>
              </a:rPr>
              <a:t>The Mistake (Ch.9-10)</a:t>
            </a:r>
          </a:p>
          <a:p>
            <a:pPr lvl="1"/>
            <a:r>
              <a:rPr lang="en-US" sz="2800" dirty="0" smtClean="0">
                <a:solidFill>
                  <a:srgbClr val="00B050"/>
                </a:solidFill>
              </a:rPr>
              <a:t>“Times of spiritual awakening always result in the exposure of sin”</a:t>
            </a:r>
          </a:p>
          <a:p>
            <a:pPr lvl="1"/>
            <a:r>
              <a:rPr lang="en-US" sz="2800" dirty="0" smtClean="0"/>
              <a:t>The people born in the land after the 1</a:t>
            </a:r>
            <a:r>
              <a:rPr lang="en-US" sz="2800" baseline="30000" dirty="0" smtClean="0"/>
              <a:t>st</a:t>
            </a:r>
            <a:r>
              <a:rPr lang="en-US" sz="2800" dirty="0" smtClean="0"/>
              <a:t> great revival had lost sight of a great spiritual truth </a:t>
            </a:r>
          </a:p>
          <a:p>
            <a:pPr lvl="1"/>
            <a:r>
              <a:rPr lang="en-US" sz="2800" dirty="0" smtClean="0"/>
              <a:t>They had lost sight of the truth of separation from the world</a:t>
            </a:r>
          </a:p>
          <a:p>
            <a:pPr lvl="1"/>
            <a:r>
              <a:rPr lang="en-US" sz="2800" dirty="0" smtClean="0"/>
              <a:t>God’s people and the world were co-mingled together </a:t>
            </a:r>
          </a:p>
        </p:txBody>
      </p:sp>
      <p:sp>
        <p:nvSpPr>
          <p:cNvPr id="2" name="Title 1"/>
          <p:cNvSpPr>
            <a:spLocks noGrp="1"/>
          </p:cNvSpPr>
          <p:nvPr>
            <p:ph type="title"/>
          </p:nvPr>
        </p:nvSpPr>
        <p:spPr/>
        <p:txBody>
          <a:bodyPr/>
          <a:lstStyle/>
          <a:p>
            <a:r>
              <a:rPr lang="en-US" sz="2400" dirty="0">
                <a:solidFill>
                  <a:prstClr val="white"/>
                </a:solidFill>
              </a:rPr>
              <a:t>II. The Further Revival: God Used a Priest </a:t>
            </a:r>
            <a:endParaRPr lang="en-US" dirty="0"/>
          </a:p>
        </p:txBody>
      </p:sp>
    </p:spTree>
    <p:extLst>
      <p:ext uri="{BB962C8B-B14F-4D97-AF65-F5344CB8AC3E}">
        <p14:creationId xmlns="" xmlns:p14="http://schemas.microsoft.com/office/powerpoint/2010/main" val="4545398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910329"/>
          </a:xfrm>
        </p:spPr>
        <p:txBody>
          <a:bodyPr>
            <a:noAutofit/>
          </a:bodyPr>
          <a:lstStyle/>
          <a:p>
            <a:pPr lvl="1"/>
            <a:r>
              <a:rPr lang="en-US" sz="2800" dirty="0" smtClean="0">
                <a:solidFill>
                  <a:srgbClr val="0070C0"/>
                </a:solidFill>
              </a:rPr>
              <a:t>(</a:t>
            </a:r>
            <a:r>
              <a:rPr lang="en-US" sz="2800" dirty="0" err="1">
                <a:solidFill>
                  <a:srgbClr val="0070C0"/>
                </a:solidFill>
              </a:rPr>
              <a:t>Ezr</a:t>
            </a:r>
            <a:r>
              <a:rPr lang="en-US" sz="2800" dirty="0">
                <a:solidFill>
                  <a:srgbClr val="0070C0"/>
                </a:solidFill>
              </a:rPr>
              <a:t> 9:1)  Now when these things were done, the princes came to me, saying, The people of Israel, and the priests, and the Levites, have not separated themselves from the people of the </a:t>
            </a:r>
            <a:r>
              <a:rPr lang="en-US" sz="2800" dirty="0" smtClean="0">
                <a:solidFill>
                  <a:srgbClr val="0070C0"/>
                </a:solidFill>
              </a:rPr>
              <a:t>lands…</a:t>
            </a:r>
          </a:p>
          <a:p>
            <a:pPr lvl="1"/>
            <a:r>
              <a:rPr lang="en-US" sz="2800" dirty="0" smtClean="0"/>
              <a:t>The result of Ezra’s revival was conviction and confession of sin</a:t>
            </a:r>
          </a:p>
          <a:p>
            <a:pPr lvl="1"/>
            <a:r>
              <a:rPr lang="en-US" sz="2800" dirty="0" smtClean="0"/>
              <a:t>I love the worship, and I love the excitement </a:t>
            </a:r>
          </a:p>
          <a:p>
            <a:pPr lvl="1"/>
            <a:r>
              <a:rPr lang="en-US" sz="2800" dirty="0" smtClean="0"/>
              <a:t>But we will never see real revival until we become broken hearted over our sin  </a:t>
            </a:r>
            <a:endParaRPr lang="en-US" sz="2800" dirty="0"/>
          </a:p>
        </p:txBody>
      </p:sp>
      <p:sp>
        <p:nvSpPr>
          <p:cNvPr id="2" name="Title 1"/>
          <p:cNvSpPr>
            <a:spLocks noGrp="1"/>
          </p:cNvSpPr>
          <p:nvPr>
            <p:ph type="title"/>
          </p:nvPr>
        </p:nvSpPr>
        <p:spPr/>
        <p:txBody>
          <a:bodyPr/>
          <a:lstStyle/>
          <a:p>
            <a:r>
              <a:rPr lang="en-US" sz="2400" dirty="0">
                <a:solidFill>
                  <a:prstClr val="white"/>
                </a:solidFill>
              </a:rPr>
              <a:t>II. The Further Revival: God Used a Priest </a:t>
            </a:r>
            <a:endParaRPr lang="en-US" dirty="0"/>
          </a:p>
        </p:txBody>
      </p:sp>
    </p:spTree>
    <p:extLst>
      <p:ext uri="{BB962C8B-B14F-4D97-AF65-F5344CB8AC3E}">
        <p14:creationId xmlns="" xmlns:p14="http://schemas.microsoft.com/office/powerpoint/2010/main" val="24815989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8610600" cy="4953000"/>
          </a:xfrm>
        </p:spPr>
        <p:txBody>
          <a:bodyPr>
            <a:noAutofit/>
          </a:bodyPr>
          <a:lstStyle/>
          <a:p>
            <a:pPr lvl="1"/>
            <a:r>
              <a:rPr lang="en-US" sz="2800" dirty="0" smtClean="0"/>
              <a:t>One of the great intercessory prays of the Bible </a:t>
            </a:r>
          </a:p>
          <a:p>
            <a:pPr lvl="1"/>
            <a:r>
              <a:rPr lang="en-US" sz="2800" dirty="0" smtClean="0"/>
              <a:t>We preached on the little space of grace </a:t>
            </a:r>
          </a:p>
          <a:p>
            <a:pPr lvl="2"/>
            <a:r>
              <a:rPr lang="en-US" sz="2800" dirty="0" smtClean="0"/>
              <a:t>It took a remnant, reviving, and rebuilding </a:t>
            </a:r>
          </a:p>
          <a:p>
            <a:pPr lvl="1"/>
            <a:r>
              <a:rPr lang="en-US" sz="2800" dirty="0">
                <a:solidFill>
                  <a:srgbClr val="0070C0"/>
                </a:solidFill>
              </a:rPr>
              <a:t>(</a:t>
            </a:r>
            <a:r>
              <a:rPr lang="en-US" sz="2800" dirty="0" err="1">
                <a:solidFill>
                  <a:srgbClr val="0070C0"/>
                </a:solidFill>
              </a:rPr>
              <a:t>Ezr</a:t>
            </a:r>
            <a:r>
              <a:rPr lang="en-US" sz="2800" dirty="0">
                <a:solidFill>
                  <a:srgbClr val="0070C0"/>
                </a:solidFill>
              </a:rPr>
              <a:t> 9:10)  And now, O our God, what shall we say after this? for we have forsaken thy commandments</a:t>
            </a:r>
            <a:r>
              <a:rPr lang="en-US" sz="2800" dirty="0" smtClean="0">
                <a:solidFill>
                  <a:srgbClr val="0070C0"/>
                </a:solidFill>
              </a:rPr>
              <a:t>,</a:t>
            </a:r>
          </a:p>
          <a:p>
            <a:pPr lvl="1"/>
            <a:r>
              <a:rPr lang="en-US" sz="2800" dirty="0" smtClean="0"/>
              <a:t>In the last chapter all of the congregation confesses their sin and separated themselves from what was separating God from them </a:t>
            </a:r>
            <a:endParaRPr lang="en-US" sz="2800" dirty="0"/>
          </a:p>
        </p:txBody>
      </p:sp>
      <p:sp>
        <p:nvSpPr>
          <p:cNvPr id="2" name="Title 1"/>
          <p:cNvSpPr>
            <a:spLocks noGrp="1"/>
          </p:cNvSpPr>
          <p:nvPr>
            <p:ph type="title"/>
          </p:nvPr>
        </p:nvSpPr>
        <p:spPr/>
        <p:txBody>
          <a:bodyPr/>
          <a:lstStyle/>
          <a:p>
            <a:r>
              <a:rPr lang="en-US" sz="2400" dirty="0">
                <a:solidFill>
                  <a:prstClr val="white"/>
                </a:solidFill>
              </a:rPr>
              <a:t>II. The Further Revival: God Used a Priest </a:t>
            </a:r>
            <a:endParaRPr lang="en-US" dirty="0"/>
          </a:p>
        </p:txBody>
      </p:sp>
    </p:spTree>
    <p:extLst>
      <p:ext uri="{BB962C8B-B14F-4D97-AF65-F5344CB8AC3E}">
        <p14:creationId xmlns="" xmlns:p14="http://schemas.microsoft.com/office/powerpoint/2010/main" val="14211993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8610600" cy="4953000"/>
          </a:xfrm>
        </p:spPr>
        <p:txBody>
          <a:bodyPr>
            <a:noAutofit/>
          </a:bodyPr>
          <a:lstStyle/>
          <a:p>
            <a:pPr lvl="1"/>
            <a:r>
              <a:rPr lang="en-US" sz="2800" dirty="0">
                <a:solidFill>
                  <a:srgbClr val="0070C0"/>
                </a:solidFill>
              </a:rPr>
              <a:t>(</a:t>
            </a:r>
            <a:r>
              <a:rPr lang="en-US" sz="2800" dirty="0" err="1">
                <a:solidFill>
                  <a:srgbClr val="0070C0"/>
                </a:solidFill>
              </a:rPr>
              <a:t>Ezr</a:t>
            </a:r>
            <a:r>
              <a:rPr lang="en-US" sz="2800" dirty="0">
                <a:solidFill>
                  <a:srgbClr val="0070C0"/>
                </a:solidFill>
              </a:rPr>
              <a:t> 10:11)  Now therefore make confession unto the LORD God of your fathers, and do his pleasure: and separate yourselves from the people of the land, and from the strange wives</a:t>
            </a:r>
            <a:r>
              <a:rPr lang="en-US" sz="2800" dirty="0" smtClean="0">
                <a:solidFill>
                  <a:srgbClr val="0070C0"/>
                </a:solidFill>
              </a:rPr>
              <a:t>.</a:t>
            </a:r>
          </a:p>
          <a:p>
            <a:pPr lvl="1"/>
            <a:r>
              <a:rPr lang="en-US" sz="2800" dirty="0" smtClean="0">
                <a:solidFill>
                  <a:srgbClr val="0070C0"/>
                </a:solidFill>
              </a:rPr>
              <a:t>(</a:t>
            </a:r>
            <a:r>
              <a:rPr lang="en-US" sz="2800" dirty="0" err="1">
                <a:solidFill>
                  <a:srgbClr val="0070C0"/>
                </a:solidFill>
              </a:rPr>
              <a:t>Ezr</a:t>
            </a:r>
            <a:r>
              <a:rPr lang="en-US" sz="2800" dirty="0">
                <a:solidFill>
                  <a:srgbClr val="0070C0"/>
                </a:solidFill>
              </a:rPr>
              <a:t> 10:12)  Then all the congregation answered and said with a loud voice, As thou hast said, so must </a:t>
            </a:r>
            <a:r>
              <a:rPr lang="en-US" sz="2800" dirty="0" smtClean="0">
                <a:solidFill>
                  <a:srgbClr val="0070C0"/>
                </a:solidFill>
              </a:rPr>
              <a:t>we </a:t>
            </a:r>
            <a:r>
              <a:rPr lang="en-US" sz="2800" dirty="0">
                <a:solidFill>
                  <a:srgbClr val="0070C0"/>
                </a:solidFill>
              </a:rPr>
              <a:t>do</a:t>
            </a:r>
            <a:r>
              <a:rPr lang="en-US" sz="2800" dirty="0" smtClean="0">
                <a:solidFill>
                  <a:srgbClr val="0070C0"/>
                </a:solidFill>
              </a:rPr>
              <a:t>.</a:t>
            </a:r>
          </a:p>
          <a:p>
            <a:pPr lvl="1"/>
            <a:r>
              <a:rPr lang="en-US" sz="2800" dirty="0" smtClean="0"/>
              <a:t>What do you think would happen if every person in our church repented of all of their sins </a:t>
            </a:r>
            <a:endParaRPr lang="en-US" sz="2800" dirty="0"/>
          </a:p>
        </p:txBody>
      </p:sp>
      <p:sp>
        <p:nvSpPr>
          <p:cNvPr id="2" name="Title 1"/>
          <p:cNvSpPr>
            <a:spLocks noGrp="1"/>
          </p:cNvSpPr>
          <p:nvPr>
            <p:ph type="title"/>
          </p:nvPr>
        </p:nvSpPr>
        <p:spPr/>
        <p:txBody>
          <a:bodyPr/>
          <a:lstStyle/>
          <a:p>
            <a:r>
              <a:rPr lang="en-US" sz="2400" dirty="0">
                <a:solidFill>
                  <a:prstClr val="white"/>
                </a:solidFill>
              </a:rPr>
              <a:t>II. The Further Revival: God Used a Priest </a:t>
            </a:r>
            <a:endParaRPr lang="en-US" dirty="0"/>
          </a:p>
        </p:txBody>
      </p:sp>
    </p:spTree>
    <p:extLst>
      <p:ext uri="{BB962C8B-B14F-4D97-AF65-F5344CB8AC3E}">
        <p14:creationId xmlns="" xmlns:p14="http://schemas.microsoft.com/office/powerpoint/2010/main" val="1531066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Monarchy </a:t>
            </a:r>
            <a:endParaRPr lang="en-US" dirty="0"/>
          </a:p>
        </p:txBody>
      </p:sp>
      <p:sp>
        <p:nvSpPr>
          <p:cNvPr id="5" name="Content Placeholder 4"/>
          <p:cNvSpPr>
            <a:spLocks noGrp="1"/>
          </p:cNvSpPr>
          <p:nvPr>
            <p:ph sz="quarter" idx="2"/>
          </p:nvPr>
        </p:nvSpPr>
        <p:spPr/>
        <p:txBody>
          <a:bodyPr>
            <a:noAutofit/>
          </a:bodyPr>
          <a:lstStyle/>
          <a:p>
            <a:r>
              <a:rPr lang="en-US" sz="3000" dirty="0" smtClean="0"/>
              <a:t>Ruled from Samaria</a:t>
            </a:r>
          </a:p>
          <a:p>
            <a:r>
              <a:rPr lang="en-US" sz="3000" dirty="0" smtClean="0"/>
              <a:t>10 tribes </a:t>
            </a:r>
          </a:p>
          <a:p>
            <a:r>
              <a:rPr lang="en-US" sz="3000" dirty="0" smtClean="0"/>
              <a:t> 19 Kings 	</a:t>
            </a:r>
          </a:p>
          <a:p>
            <a:r>
              <a:rPr lang="en-US" sz="3000" dirty="0"/>
              <a:t>7</a:t>
            </a:r>
            <a:r>
              <a:rPr lang="en-US" sz="3000" dirty="0" smtClean="0"/>
              <a:t> dynasties</a:t>
            </a:r>
          </a:p>
          <a:p>
            <a:r>
              <a:rPr lang="en-US" sz="3000" dirty="0" smtClean="0"/>
              <a:t>All wicked </a:t>
            </a:r>
          </a:p>
          <a:p>
            <a:r>
              <a:rPr lang="en-US" sz="3000" dirty="0" smtClean="0"/>
              <a:t>Lasted c. 200 years </a:t>
            </a:r>
            <a:endParaRPr lang="en-US" sz="3000" dirty="0"/>
          </a:p>
        </p:txBody>
      </p:sp>
      <p:sp>
        <p:nvSpPr>
          <p:cNvPr id="7" name="Content Placeholder 6"/>
          <p:cNvSpPr>
            <a:spLocks noGrp="1"/>
          </p:cNvSpPr>
          <p:nvPr>
            <p:ph sz="quarter" idx="4"/>
          </p:nvPr>
        </p:nvSpPr>
        <p:spPr/>
        <p:txBody>
          <a:bodyPr>
            <a:noAutofit/>
          </a:bodyPr>
          <a:lstStyle/>
          <a:p>
            <a:r>
              <a:rPr lang="en-US" sz="3000" dirty="0" smtClean="0"/>
              <a:t>Ruled from Jerusalem</a:t>
            </a:r>
          </a:p>
          <a:p>
            <a:r>
              <a:rPr lang="en-US" sz="3000" dirty="0" smtClean="0"/>
              <a:t>2 tribes</a:t>
            </a:r>
          </a:p>
          <a:p>
            <a:r>
              <a:rPr lang="en-US" sz="3000" dirty="0" smtClean="0"/>
              <a:t>20 Kings</a:t>
            </a:r>
          </a:p>
          <a:p>
            <a:r>
              <a:rPr lang="en-US" sz="3000" dirty="0" smtClean="0"/>
              <a:t>1 dynasty</a:t>
            </a:r>
          </a:p>
          <a:p>
            <a:r>
              <a:rPr lang="en-US" sz="3000" dirty="0" smtClean="0"/>
              <a:t>8 good kings </a:t>
            </a:r>
          </a:p>
          <a:p>
            <a:r>
              <a:rPr lang="en-US" sz="3000" dirty="0" smtClean="0"/>
              <a:t>Lasted c. 350 years</a:t>
            </a:r>
            <a:endParaRPr lang="en-US" sz="3000" dirty="0"/>
          </a:p>
        </p:txBody>
      </p:sp>
      <p:sp>
        <p:nvSpPr>
          <p:cNvPr id="4" name="Text Placeholder 3"/>
          <p:cNvSpPr>
            <a:spLocks noGrp="1"/>
          </p:cNvSpPr>
          <p:nvPr>
            <p:ph type="body" sz="quarter" idx="1"/>
          </p:nvPr>
        </p:nvSpPr>
        <p:spPr/>
        <p:txBody>
          <a:bodyPr>
            <a:normAutofit/>
          </a:bodyPr>
          <a:lstStyle/>
          <a:p>
            <a:r>
              <a:rPr lang="en-US" sz="3200" dirty="0" smtClean="0">
                <a:solidFill>
                  <a:srgbClr val="FF0000"/>
                </a:solidFill>
              </a:rPr>
              <a:t>Israel</a:t>
            </a:r>
            <a:r>
              <a:rPr lang="en-US" sz="3200" dirty="0" smtClean="0"/>
              <a:t> </a:t>
            </a:r>
            <a:endParaRPr lang="en-US" sz="3200" dirty="0"/>
          </a:p>
        </p:txBody>
      </p:sp>
      <p:sp>
        <p:nvSpPr>
          <p:cNvPr id="6" name="Text Placeholder 5"/>
          <p:cNvSpPr>
            <a:spLocks noGrp="1"/>
          </p:cNvSpPr>
          <p:nvPr>
            <p:ph type="body" sz="quarter" idx="3"/>
          </p:nvPr>
        </p:nvSpPr>
        <p:spPr/>
        <p:txBody>
          <a:bodyPr>
            <a:normAutofit/>
          </a:bodyPr>
          <a:lstStyle/>
          <a:p>
            <a:r>
              <a:rPr lang="en-US" sz="3200" dirty="0" smtClean="0">
                <a:solidFill>
                  <a:srgbClr val="FF0000"/>
                </a:solidFill>
              </a:rPr>
              <a:t>Judah</a:t>
            </a:r>
            <a:endParaRPr lang="en-US" sz="3200" dirty="0">
              <a:solidFill>
                <a:srgbClr val="FF0000"/>
              </a:solidFill>
            </a:endParaRPr>
          </a:p>
        </p:txBody>
      </p:sp>
    </p:spTree>
    <p:extLst>
      <p:ext uri="{BB962C8B-B14F-4D97-AF65-F5344CB8AC3E}">
        <p14:creationId xmlns="" xmlns:p14="http://schemas.microsoft.com/office/powerpoint/2010/main" val="607101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4" name="Text Placeholder 3"/>
          <p:cNvSpPr>
            <a:spLocks noGrp="1"/>
          </p:cNvSpPr>
          <p:nvPr>
            <p:ph type="body" sz="quarter" idx="3"/>
          </p:nvPr>
        </p:nvSpPr>
        <p:spPr/>
        <p:txBody>
          <a:bodyPr/>
          <a:lstStyle/>
          <a:p>
            <a:endParaRPr lang="en-US"/>
          </a:p>
        </p:txBody>
      </p:sp>
      <p:sp>
        <p:nvSpPr>
          <p:cNvPr id="5" name="Content Placeholder 4"/>
          <p:cNvSpPr>
            <a:spLocks noGrp="1"/>
          </p:cNvSpPr>
          <p:nvPr>
            <p:ph sz="quarter" idx="4"/>
          </p:nvPr>
        </p:nvSpPr>
        <p:spPr/>
        <p:txBody>
          <a:bodyPr/>
          <a:lstStyle/>
          <a:p>
            <a:endParaRPr lang="en-US" dirty="0"/>
          </a:p>
        </p:txBody>
      </p:sp>
      <p:sp>
        <p:nvSpPr>
          <p:cNvPr id="6" name="Title 5"/>
          <p:cNvSpPr>
            <a:spLocks noGrp="1"/>
          </p:cNvSpPr>
          <p:nvPr>
            <p:ph type="title"/>
          </p:nvPr>
        </p:nvSpPr>
        <p:spPr/>
        <p:txBody>
          <a:bodyPr/>
          <a:lstStyle/>
          <a:p>
            <a:endParaRPr lang="en-US"/>
          </a:p>
        </p:txBody>
      </p:sp>
      <p:pic>
        <p:nvPicPr>
          <p:cNvPr id="9" name="Content Placeholder 8" descr="220px-Kingdoms_of_Israel_and_Judah_map_830.svg.png"/>
          <p:cNvPicPr>
            <a:picLocks noGrp="1" noChangeAspect="1"/>
          </p:cNvPicPr>
          <p:nvPr>
            <p:ph sz="half" idx="2"/>
          </p:nvPr>
        </p:nvPicPr>
        <p:blipFill>
          <a:blip r:embed="rId2" cstate="print"/>
          <a:stretch>
            <a:fillRect/>
          </a:stretch>
        </p:blipFill>
        <p:spPr>
          <a:xfrm>
            <a:off x="1752600" y="0"/>
            <a:ext cx="5758626" cy="68580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858105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252630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Repetition Principle </a:t>
            </a:r>
            <a:endParaRPr lang="en-US" dirty="0"/>
          </a:p>
        </p:txBody>
      </p:sp>
      <p:sp>
        <p:nvSpPr>
          <p:cNvPr id="3" name="Content Placeholder 2"/>
          <p:cNvSpPr>
            <a:spLocks noGrp="1"/>
          </p:cNvSpPr>
          <p:nvPr>
            <p:ph sz="quarter" idx="1"/>
          </p:nvPr>
        </p:nvSpPr>
        <p:spPr>
          <a:xfrm>
            <a:off x="380999" y="1719070"/>
            <a:ext cx="8407893" cy="4986529"/>
          </a:xfrm>
        </p:spPr>
        <p:txBody>
          <a:bodyPr>
            <a:noAutofit/>
          </a:bodyPr>
          <a:lstStyle/>
          <a:p>
            <a:pPr lvl="1"/>
            <a:r>
              <a:rPr lang="en-US" sz="2800" dirty="0" smtClean="0"/>
              <a:t>God repeats some truth or subject already given, generally with additions not given before</a:t>
            </a:r>
          </a:p>
          <a:p>
            <a:pPr lvl="1"/>
            <a:r>
              <a:rPr lang="en-US" sz="2800" dirty="0" smtClean="0"/>
              <a:t>It can be a single word, phrase, or entire doctrine</a:t>
            </a:r>
          </a:p>
          <a:p>
            <a:pPr lvl="1"/>
            <a:r>
              <a:rPr lang="en-US" sz="2800" dirty="0" smtClean="0"/>
              <a:t>As if God is saying “take note here”</a:t>
            </a:r>
          </a:p>
          <a:p>
            <a:pPr lvl="1"/>
            <a:r>
              <a:rPr lang="en-US" sz="2800" dirty="0" smtClean="0"/>
              <a:t>The first account often contains man’s </a:t>
            </a:r>
            <a:r>
              <a:rPr lang="en-US" sz="2800" dirty="0"/>
              <a:t>viewpoint </a:t>
            </a:r>
            <a:r>
              <a:rPr lang="en-US" sz="2800" dirty="0" smtClean="0"/>
              <a:t>and the </a:t>
            </a:r>
            <a:r>
              <a:rPr lang="en-US" sz="2800" dirty="0"/>
              <a:t>repetition will often contain the divine viewpoint </a:t>
            </a:r>
            <a:endParaRPr lang="en-US" sz="2800" dirty="0" smtClean="0"/>
          </a:p>
          <a:p>
            <a:pPr lvl="1"/>
            <a:r>
              <a:rPr lang="en-US" sz="2800" dirty="0"/>
              <a:t> </a:t>
            </a:r>
            <a:r>
              <a:rPr lang="en-US" sz="2800" dirty="0" smtClean="0"/>
              <a:t>Ex.  The </a:t>
            </a:r>
            <a:r>
              <a:rPr lang="en-US" sz="2800" dirty="0"/>
              <a:t>4 gospels </a:t>
            </a:r>
            <a:r>
              <a:rPr lang="en-US" sz="2800" dirty="0" smtClean="0"/>
              <a:t>-</a:t>
            </a:r>
            <a:r>
              <a:rPr lang="en-US" sz="2500" dirty="0" smtClean="0"/>
              <a:t>King</a:t>
            </a:r>
            <a:r>
              <a:rPr lang="en-US" sz="2500" dirty="0"/>
              <a:t>, Servant, Man, God </a:t>
            </a:r>
          </a:p>
          <a:p>
            <a:pPr lvl="1"/>
            <a:endParaRPr lang="en-US" sz="2800" dirty="0" smtClean="0"/>
          </a:p>
        </p:txBody>
      </p:sp>
    </p:spTree>
    <p:extLst>
      <p:ext uri="{BB962C8B-B14F-4D97-AF65-F5344CB8AC3E}">
        <p14:creationId xmlns="" xmlns:p14="http://schemas.microsoft.com/office/powerpoint/2010/main" val="1844968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Repetition Principle</a:t>
            </a:r>
            <a:endParaRPr lang="en-US" dirty="0"/>
          </a:p>
        </p:txBody>
      </p:sp>
      <p:sp>
        <p:nvSpPr>
          <p:cNvPr id="3" name="Content Placeholder 2"/>
          <p:cNvSpPr>
            <a:spLocks noGrp="1"/>
          </p:cNvSpPr>
          <p:nvPr>
            <p:ph sz="quarter" idx="2"/>
          </p:nvPr>
        </p:nvSpPr>
        <p:spPr/>
        <p:txBody>
          <a:bodyPr>
            <a:noAutofit/>
          </a:bodyPr>
          <a:lstStyle/>
          <a:p>
            <a:r>
              <a:rPr lang="en-US" sz="2800" dirty="0"/>
              <a:t>H</a:t>
            </a:r>
            <a:r>
              <a:rPr lang="en-US" sz="2800" dirty="0" smtClean="0"/>
              <a:t>uman viewpoint </a:t>
            </a:r>
          </a:p>
          <a:p>
            <a:r>
              <a:rPr lang="en-US" sz="2800" dirty="0" smtClean="0"/>
              <a:t>Facts of history </a:t>
            </a:r>
          </a:p>
          <a:p>
            <a:r>
              <a:rPr lang="en-US" sz="2800" dirty="0" smtClean="0"/>
              <a:t>What happened</a:t>
            </a:r>
          </a:p>
          <a:p>
            <a:r>
              <a:rPr lang="en-US" sz="2800" dirty="0" smtClean="0"/>
              <a:t>How man ruled </a:t>
            </a:r>
          </a:p>
          <a:p>
            <a:r>
              <a:rPr lang="en-US" sz="2800" dirty="0" smtClean="0"/>
              <a:t>Governmental </a:t>
            </a:r>
          </a:p>
          <a:p>
            <a:r>
              <a:rPr lang="en-US" sz="2800" dirty="0" smtClean="0"/>
              <a:t>Kingly </a:t>
            </a:r>
          </a:p>
          <a:p>
            <a:r>
              <a:rPr lang="en-US" sz="2800" dirty="0" smtClean="0"/>
              <a:t>Wars </a:t>
            </a:r>
          </a:p>
          <a:p>
            <a:pPr marL="365760" lvl="1" indent="0">
              <a:buNone/>
            </a:pPr>
            <a:r>
              <a:rPr lang="en-US" sz="2800" dirty="0" smtClean="0"/>
              <a:t> </a:t>
            </a:r>
          </a:p>
        </p:txBody>
      </p:sp>
      <p:sp>
        <p:nvSpPr>
          <p:cNvPr id="6" name="Content Placeholder 5"/>
          <p:cNvSpPr>
            <a:spLocks noGrp="1"/>
          </p:cNvSpPr>
          <p:nvPr>
            <p:ph sz="quarter" idx="4"/>
          </p:nvPr>
        </p:nvSpPr>
        <p:spPr/>
        <p:txBody>
          <a:bodyPr>
            <a:normAutofit/>
          </a:bodyPr>
          <a:lstStyle/>
          <a:p>
            <a:r>
              <a:rPr lang="en-US" sz="2800" dirty="0" smtClean="0"/>
              <a:t>Divine viewpoint</a:t>
            </a:r>
          </a:p>
          <a:p>
            <a:r>
              <a:rPr lang="en-US" sz="2800" dirty="0" smtClean="0"/>
              <a:t>Philosophy of history</a:t>
            </a:r>
          </a:p>
          <a:p>
            <a:r>
              <a:rPr lang="en-US" sz="2800" dirty="0" smtClean="0"/>
              <a:t>Why it happened</a:t>
            </a:r>
          </a:p>
          <a:p>
            <a:r>
              <a:rPr lang="en-US" sz="2800" dirty="0" smtClean="0"/>
              <a:t>How God over-ruled</a:t>
            </a:r>
          </a:p>
          <a:p>
            <a:r>
              <a:rPr lang="en-US" sz="2800" dirty="0" smtClean="0"/>
              <a:t>Ecclesiastical</a:t>
            </a:r>
          </a:p>
          <a:p>
            <a:r>
              <a:rPr lang="en-US" sz="2800" dirty="0" smtClean="0"/>
              <a:t>Priestly </a:t>
            </a:r>
          </a:p>
          <a:p>
            <a:r>
              <a:rPr lang="en-US" sz="2800" dirty="0" smtClean="0"/>
              <a:t>Revival</a:t>
            </a:r>
            <a:endParaRPr lang="en-US" sz="2800" dirty="0"/>
          </a:p>
        </p:txBody>
      </p:sp>
      <p:sp>
        <p:nvSpPr>
          <p:cNvPr id="4" name="Text Placeholder 3"/>
          <p:cNvSpPr>
            <a:spLocks noGrp="1"/>
          </p:cNvSpPr>
          <p:nvPr>
            <p:ph type="body" sz="quarter" idx="1"/>
          </p:nvPr>
        </p:nvSpPr>
        <p:spPr/>
        <p:txBody>
          <a:bodyPr>
            <a:normAutofit fontScale="92500"/>
          </a:bodyPr>
          <a:lstStyle/>
          <a:p>
            <a:r>
              <a:rPr lang="en-US" dirty="0" smtClean="0">
                <a:solidFill>
                  <a:srgbClr val="FF0000"/>
                </a:solidFill>
              </a:rPr>
              <a:t>1 &amp; 2 Samuel / 1 &amp; 2 Kings</a:t>
            </a:r>
            <a:endParaRPr lang="en-US" dirty="0">
              <a:solidFill>
                <a:srgbClr val="FF0000"/>
              </a:solidFill>
            </a:endParaRPr>
          </a:p>
        </p:txBody>
      </p:sp>
      <p:sp>
        <p:nvSpPr>
          <p:cNvPr id="5" name="Text Placeholder 4"/>
          <p:cNvSpPr>
            <a:spLocks noGrp="1"/>
          </p:cNvSpPr>
          <p:nvPr>
            <p:ph type="body" sz="quarter" idx="3"/>
          </p:nvPr>
        </p:nvSpPr>
        <p:spPr/>
        <p:txBody>
          <a:bodyPr/>
          <a:lstStyle/>
          <a:p>
            <a:r>
              <a:rPr lang="en-US" dirty="0" smtClean="0">
                <a:solidFill>
                  <a:srgbClr val="FF0000"/>
                </a:solidFill>
              </a:rPr>
              <a:t>1 &amp; 2 Chronicles</a:t>
            </a:r>
            <a:endParaRPr lang="en-US" dirty="0">
              <a:solidFill>
                <a:srgbClr val="FF0000"/>
              </a:solidFill>
            </a:endParaRPr>
          </a:p>
        </p:txBody>
      </p:sp>
    </p:spTree>
    <p:extLst>
      <p:ext uri="{BB962C8B-B14F-4D97-AF65-F5344CB8AC3E}">
        <p14:creationId xmlns="" xmlns:p14="http://schemas.microsoft.com/office/powerpoint/2010/main" val="32681955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586</TotalTime>
  <Words>1688</Words>
  <Application>Microsoft Office PowerPoint</Application>
  <PresentationFormat>On-screen Show (4:3)</PresentationFormat>
  <Paragraphs>209</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Grid</vt:lpstr>
      <vt:lpstr>Ezra </vt:lpstr>
      <vt:lpstr>The Bibliographical Sketch</vt:lpstr>
      <vt:lpstr>The Monarchy </vt:lpstr>
      <vt:lpstr>The Monarchy </vt:lpstr>
      <vt:lpstr>Slide 5</vt:lpstr>
      <vt:lpstr>Slide 6</vt:lpstr>
      <vt:lpstr>Slide 7</vt:lpstr>
      <vt:lpstr>The Repetition Principle </vt:lpstr>
      <vt:lpstr>The Repetition Principle</vt:lpstr>
      <vt:lpstr>The Repetition Principle</vt:lpstr>
      <vt:lpstr>The Repetition Principle</vt:lpstr>
      <vt:lpstr>Interesting Facts </vt:lpstr>
      <vt:lpstr>The Babylonian Captivity </vt:lpstr>
      <vt:lpstr>The Babylonian Captivity </vt:lpstr>
      <vt:lpstr>The Returning Remnant</vt:lpstr>
      <vt:lpstr>The Returning Remnant</vt:lpstr>
      <vt:lpstr>The Outline</vt:lpstr>
      <vt:lpstr>I.  The 1st Revival: God Used a Prince</vt:lpstr>
      <vt:lpstr>6 Different Movements in the 1st Revival</vt:lpstr>
      <vt:lpstr>6 Different Movements in the 1st Revival</vt:lpstr>
      <vt:lpstr>6 Different Movements in the 1st Revival</vt:lpstr>
      <vt:lpstr>6 Different Movements in the 1st Revival</vt:lpstr>
      <vt:lpstr>6 Different Movements in the 1st Revival</vt:lpstr>
      <vt:lpstr>6 Different Movements in the 1st Revival</vt:lpstr>
      <vt:lpstr>6 Different Movements in the 1st Revival</vt:lpstr>
      <vt:lpstr>6 Different Movements in the 1st Revival</vt:lpstr>
      <vt:lpstr>The Transition </vt:lpstr>
      <vt:lpstr>II. The Further Revival: God Used a Priest </vt:lpstr>
      <vt:lpstr>II. The Further Revival: God Used a Priest </vt:lpstr>
      <vt:lpstr>II. The Further Revival: God Used a Priest </vt:lpstr>
      <vt:lpstr>II. The Further Revival: God Used a Priest </vt:lpstr>
      <vt:lpstr>II. The Further Revival: God Used a Priest </vt:lpstr>
      <vt:lpstr>II. The Further Revival: God Used a Priest </vt:lpstr>
      <vt:lpstr>II. The Further Revival: God Used a Priest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Ezra </dc:title>
  <dc:creator>Jason Sparks </dc:creator>
  <cp:lastModifiedBy>sparks4562003</cp:lastModifiedBy>
  <cp:revision>39</cp:revision>
  <dcterms:created xsi:type="dcterms:W3CDTF">2013-11-22T02:12:06Z</dcterms:created>
  <dcterms:modified xsi:type="dcterms:W3CDTF">2016-10-26T18:35:07Z</dcterms:modified>
</cp:coreProperties>
</file>