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8" r:id="rId3"/>
    <p:sldId id="260" r:id="rId4"/>
    <p:sldId id="318" r:id="rId5"/>
    <p:sldId id="319" r:id="rId6"/>
    <p:sldId id="261" r:id="rId7"/>
    <p:sldId id="259" r:id="rId8"/>
    <p:sldId id="320" r:id="rId9"/>
    <p:sldId id="321" r:id="rId10"/>
    <p:sldId id="322" r:id="rId11"/>
    <p:sldId id="262" r:id="rId12"/>
    <p:sldId id="323" r:id="rId13"/>
    <p:sldId id="263" r:id="rId14"/>
    <p:sldId id="264" r:id="rId15"/>
    <p:sldId id="265" r:id="rId16"/>
    <p:sldId id="266" r:id="rId17"/>
    <p:sldId id="267" r:id="rId18"/>
    <p:sldId id="268" r:id="rId19"/>
    <p:sldId id="269" r:id="rId20"/>
    <p:sldId id="270" r:id="rId21"/>
    <p:sldId id="271" r:id="rId22"/>
    <p:sldId id="272" r:id="rId23"/>
    <p:sldId id="273" r:id="rId24"/>
    <p:sldId id="324" r:id="rId25"/>
    <p:sldId id="326" r:id="rId26"/>
    <p:sldId id="274" r:id="rId27"/>
    <p:sldId id="327" r:id="rId28"/>
    <p:sldId id="328" r:id="rId29"/>
    <p:sldId id="275" r:id="rId30"/>
    <p:sldId id="276" r:id="rId31"/>
    <p:sldId id="299" r:id="rId32"/>
    <p:sldId id="305" r:id="rId33"/>
    <p:sldId id="306" r:id="rId34"/>
    <p:sldId id="316" r:id="rId35"/>
    <p:sldId id="300" r:id="rId36"/>
    <p:sldId id="301" r:id="rId37"/>
    <p:sldId id="302" r:id="rId38"/>
    <p:sldId id="303" r:id="rId39"/>
    <p:sldId id="304" r:id="rId40"/>
    <p:sldId id="307" r:id="rId41"/>
    <p:sldId id="317" r:id="rId42"/>
    <p:sldId id="308" r:id="rId43"/>
    <p:sldId id="309" r:id="rId44"/>
    <p:sldId id="310" r:id="rId45"/>
    <p:sldId id="311" r:id="rId46"/>
    <p:sldId id="312" r:id="rId47"/>
    <p:sldId id="313" r:id="rId48"/>
    <p:sldId id="314" r:id="rId49"/>
    <p:sldId id="31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4660"/>
  </p:normalViewPr>
  <p:slideViewPr>
    <p:cSldViewPr>
      <p:cViewPr>
        <p:scale>
          <a:sx n="76" d="100"/>
          <a:sy n="76" d="100"/>
        </p:scale>
        <p:origin x="-960"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38A11-2DD6-49E5-ADC6-B00552AEA9F1}" type="datetimeFigureOut">
              <a:rPr lang="en-US" smtClean="0"/>
              <a:pPr/>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30F30-B747-47D4-BF1A-23966076204B}" type="slidenum">
              <a:rPr lang="en-US" smtClean="0"/>
              <a:pPr/>
              <a:t>‹#›</a:t>
            </a:fld>
            <a:endParaRPr lang="en-US"/>
          </a:p>
        </p:txBody>
      </p:sp>
    </p:spTree>
    <p:extLst>
      <p:ext uri="{BB962C8B-B14F-4D97-AF65-F5344CB8AC3E}">
        <p14:creationId xmlns:p14="http://schemas.microsoft.com/office/powerpoint/2010/main" xmlns="" val="393312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30F30-B747-47D4-BF1A-23966076204B}" type="slidenum">
              <a:rPr lang="en-US" smtClean="0"/>
              <a:pPr/>
              <a:t>3</a:t>
            </a:fld>
            <a:endParaRPr lang="en-US"/>
          </a:p>
        </p:txBody>
      </p:sp>
    </p:spTree>
    <p:extLst>
      <p:ext uri="{BB962C8B-B14F-4D97-AF65-F5344CB8AC3E}">
        <p14:creationId xmlns:p14="http://schemas.microsoft.com/office/powerpoint/2010/main" xmlns="" val="306900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527E664-F229-4441-B820-728019A2DDE0}" type="datetimeFigureOut">
              <a:rPr lang="en-US" smtClean="0"/>
              <a:pPr/>
              <a:t>11/30/2016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058BD61-AE48-481B-9B5C-5DC6C3639A66}"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8BD61-AE48-481B-9B5C-5DC6C3639A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058BD61-AE48-481B-9B5C-5DC6C3639A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8BD61-AE48-481B-9B5C-5DC6C3639A6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527E664-F229-4441-B820-728019A2DDE0}" type="datetimeFigureOut">
              <a:rPr lang="en-US" smtClean="0"/>
              <a:pPr/>
              <a:t>11/30/2016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058BD61-AE48-481B-9B5C-5DC6C3639A66}"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8BD61-AE48-481B-9B5C-5DC6C3639A6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8BD61-AE48-481B-9B5C-5DC6C3639A66}"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8BD61-AE48-481B-9B5C-5DC6C3639A66}"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8BD61-AE48-481B-9B5C-5DC6C3639A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058BD61-AE48-481B-9B5C-5DC6C3639A66}"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7E664-F229-4441-B820-728019A2DDE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8BD61-AE48-481B-9B5C-5DC6C3639A66}"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527E664-F229-4441-B820-728019A2DDE0}" type="datetimeFigureOut">
              <a:rPr lang="en-US" smtClean="0"/>
              <a:pPr/>
              <a:t>11/30/2016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058BD61-AE48-481B-9B5C-5DC6C3639A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Music of     The Heart</a:t>
            </a:r>
            <a:endParaRPr lang="en-US" dirty="0"/>
          </a:p>
        </p:txBody>
      </p:sp>
      <p:sp>
        <p:nvSpPr>
          <p:cNvPr id="2" name="Title 1"/>
          <p:cNvSpPr>
            <a:spLocks noGrp="1"/>
          </p:cNvSpPr>
          <p:nvPr>
            <p:ph type="title"/>
          </p:nvPr>
        </p:nvSpPr>
        <p:spPr/>
        <p:txBody>
          <a:bodyPr/>
          <a:lstStyle/>
          <a:p>
            <a:r>
              <a:rPr lang="en-US" sz="6000" dirty="0" smtClean="0"/>
              <a:t>The Books of poetry </a:t>
            </a:r>
            <a:endParaRPr lang="en-US" sz="6000" dirty="0"/>
          </a:p>
        </p:txBody>
      </p:sp>
    </p:spTree>
    <p:extLst>
      <p:ext uri="{BB962C8B-B14F-4D97-AF65-F5344CB8AC3E}">
        <p14:creationId xmlns:p14="http://schemas.microsoft.com/office/powerpoint/2010/main" xmlns="" val="1986174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fontScale="92500" lnSpcReduction="10000"/>
          </a:bodyPr>
          <a:lstStyle/>
          <a:p>
            <a:r>
              <a:rPr lang="en-US" sz="3000" dirty="0" smtClean="0"/>
              <a:t>Song of Solomon – aspiration for union in love with Christ </a:t>
            </a:r>
          </a:p>
          <a:p>
            <a:pPr lvl="1"/>
            <a:r>
              <a:rPr lang="en-US" sz="2800" dirty="0" smtClean="0">
                <a:solidFill>
                  <a:srgbClr val="00B050"/>
                </a:solidFill>
              </a:rPr>
              <a:t>“A beautiful portrayal of the longing for marital union which so perfectly depicts the mystery of the union of believers with Christ” </a:t>
            </a:r>
          </a:p>
          <a:p>
            <a:pPr lvl="1"/>
            <a:r>
              <a:rPr lang="en-US" sz="2800" dirty="0">
                <a:solidFill>
                  <a:srgbClr val="0070C0"/>
                </a:solidFill>
              </a:rPr>
              <a:t>(</a:t>
            </a:r>
            <a:r>
              <a:rPr lang="en-US" sz="2800" dirty="0" err="1">
                <a:solidFill>
                  <a:srgbClr val="0070C0"/>
                </a:solidFill>
              </a:rPr>
              <a:t>Eph</a:t>
            </a:r>
            <a:r>
              <a:rPr lang="en-US" sz="2800" dirty="0">
                <a:solidFill>
                  <a:srgbClr val="0070C0"/>
                </a:solidFill>
              </a:rPr>
              <a:t> 5:31)  For this cause shall a man leave his father and mother, and shall be joined unto his wife, and they two shall be one flesh.(</a:t>
            </a:r>
            <a:r>
              <a:rPr lang="en-US" sz="2800" dirty="0" err="1">
                <a:solidFill>
                  <a:srgbClr val="0070C0"/>
                </a:solidFill>
              </a:rPr>
              <a:t>Eph</a:t>
            </a:r>
            <a:r>
              <a:rPr lang="en-US" sz="2800" dirty="0">
                <a:solidFill>
                  <a:srgbClr val="0070C0"/>
                </a:solidFill>
              </a:rPr>
              <a:t> 5:32)  This is a great mystery: but I speak concerning Christ and the church</a:t>
            </a:r>
            <a:r>
              <a:rPr lang="en-US" sz="2800" dirty="0" smtClean="0">
                <a:solidFill>
                  <a:srgbClr val="0070C0"/>
                </a:solidFill>
              </a:rPr>
              <a:t>.</a:t>
            </a:r>
          </a:p>
          <a:p>
            <a:pPr lvl="1"/>
            <a:r>
              <a:rPr lang="en-US" sz="2800" dirty="0" smtClean="0"/>
              <a:t>Every poetical book seeking after the things that can only be acquired through Christ </a:t>
            </a:r>
          </a:p>
        </p:txBody>
      </p:sp>
      <p:sp>
        <p:nvSpPr>
          <p:cNvPr id="3" name="Title 2"/>
          <p:cNvSpPr>
            <a:spLocks noGrp="1"/>
          </p:cNvSpPr>
          <p:nvPr>
            <p:ph type="title"/>
          </p:nvPr>
        </p:nvSpPr>
        <p:spPr/>
        <p:txBody>
          <a:bodyPr/>
          <a:lstStyle/>
          <a:p>
            <a:r>
              <a:rPr lang="en-US" dirty="0" smtClean="0"/>
              <a:t>The </a:t>
            </a:r>
            <a:r>
              <a:rPr lang="en-US" dirty="0"/>
              <a:t>Aspiration For Christ</a:t>
            </a:r>
          </a:p>
        </p:txBody>
      </p:sp>
    </p:spTree>
    <p:extLst>
      <p:ext uri="{BB962C8B-B14F-4D97-AF65-F5344CB8AC3E}">
        <p14:creationId xmlns:p14="http://schemas.microsoft.com/office/powerpoint/2010/main" xmlns="" val="588292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66670"/>
            <a:ext cx="8407893" cy="5291330"/>
          </a:xfrm>
        </p:spPr>
        <p:txBody>
          <a:bodyPr>
            <a:normAutofit/>
          </a:bodyPr>
          <a:lstStyle/>
          <a:p>
            <a:r>
              <a:rPr lang="en-US" sz="2500" dirty="0" smtClean="0"/>
              <a:t>There are several major forms of poetry </a:t>
            </a:r>
          </a:p>
          <a:p>
            <a:pPr lvl="1"/>
            <a:r>
              <a:rPr lang="en-US" sz="2500" u="sng" dirty="0" smtClean="0"/>
              <a:t>Dirge</a:t>
            </a:r>
            <a:r>
              <a:rPr lang="en-US" sz="2500" dirty="0"/>
              <a:t> - a mournful song, piece of music, or </a:t>
            </a:r>
            <a:r>
              <a:rPr lang="en-US" sz="2500" dirty="0" smtClean="0"/>
              <a:t>poem </a:t>
            </a:r>
          </a:p>
          <a:p>
            <a:pPr lvl="2"/>
            <a:r>
              <a:rPr lang="en-US" sz="2300" dirty="0" smtClean="0"/>
              <a:t>All of the book of Lamentations </a:t>
            </a:r>
          </a:p>
          <a:p>
            <a:pPr lvl="1"/>
            <a:r>
              <a:rPr lang="en-US" sz="2500" u="sng" dirty="0" smtClean="0"/>
              <a:t>Drama</a:t>
            </a:r>
            <a:r>
              <a:rPr lang="en-US" sz="2500" dirty="0" smtClean="0"/>
              <a:t> </a:t>
            </a:r>
            <a:r>
              <a:rPr lang="en-US" sz="2500" dirty="0"/>
              <a:t>-  an exciting, emotional, or unexpected series of events or set of circumstances</a:t>
            </a:r>
            <a:endParaRPr lang="en-US" sz="2500" dirty="0" smtClean="0"/>
          </a:p>
          <a:p>
            <a:pPr lvl="1"/>
            <a:r>
              <a:rPr lang="en-US" sz="2500" u="sng" dirty="0"/>
              <a:t>Elegy</a:t>
            </a:r>
            <a:r>
              <a:rPr lang="en-US" sz="2500" dirty="0"/>
              <a:t> - a poem of serious reflection, typically a lament for the </a:t>
            </a:r>
            <a:r>
              <a:rPr lang="en-US" sz="2500" dirty="0" smtClean="0"/>
              <a:t>dead</a:t>
            </a:r>
          </a:p>
          <a:p>
            <a:pPr lvl="2"/>
            <a:r>
              <a:rPr lang="en-US" sz="2500" dirty="0" smtClean="0"/>
              <a:t>David's elegy for Saul and Jonathan in 2 Samuel </a:t>
            </a:r>
          </a:p>
          <a:p>
            <a:pPr lvl="1"/>
            <a:r>
              <a:rPr lang="en-US" sz="2500" u="sng" dirty="0"/>
              <a:t>Epic</a:t>
            </a:r>
            <a:r>
              <a:rPr lang="en-US" sz="2500" dirty="0"/>
              <a:t> - a long poem, typically one derived from ancient oral tradition, narrating the deeds and adventures of heroic or legendary figures or the history of a nation</a:t>
            </a:r>
            <a:r>
              <a:rPr lang="en-US" sz="2500" dirty="0" smtClean="0"/>
              <a:t>.</a:t>
            </a:r>
          </a:p>
        </p:txBody>
      </p:sp>
      <p:sp>
        <p:nvSpPr>
          <p:cNvPr id="3" name="Title 2"/>
          <p:cNvSpPr>
            <a:spLocks noGrp="1"/>
          </p:cNvSpPr>
          <p:nvPr>
            <p:ph type="title"/>
          </p:nvPr>
        </p:nvSpPr>
        <p:spPr/>
        <p:txBody>
          <a:bodyPr/>
          <a:lstStyle/>
          <a:p>
            <a:r>
              <a:rPr lang="en-US" dirty="0" smtClean="0"/>
              <a:t>Hebrew poetry </a:t>
            </a:r>
            <a:endParaRPr lang="en-US" dirty="0"/>
          </a:p>
        </p:txBody>
      </p:sp>
    </p:spTree>
    <p:extLst>
      <p:ext uri="{BB962C8B-B14F-4D97-AF65-F5344CB8AC3E}">
        <p14:creationId xmlns:p14="http://schemas.microsoft.com/office/powerpoint/2010/main" xmlns="" val="220956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pPr lvl="1"/>
            <a:r>
              <a:rPr lang="en-US" sz="2400" u="sng" dirty="0" smtClean="0"/>
              <a:t>Idyll</a:t>
            </a:r>
            <a:r>
              <a:rPr lang="en-US" sz="2400" dirty="0" smtClean="0"/>
              <a:t> </a:t>
            </a:r>
            <a:r>
              <a:rPr lang="en-US" sz="2400" dirty="0"/>
              <a:t>- an extremely happy, peaceful, or picturesque episode or scene, typically an idealized or unsustainable one</a:t>
            </a:r>
            <a:endParaRPr lang="en-US" sz="2400" dirty="0" smtClean="0"/>
          </a:p>
          <a:p>
            <a:pPr lvl="1"/>
            <a:r>
              <a:rPr lang="en-US" sz="2400" u="sng" dirty="0"/>
              <a:t>Lyric</a:t>
            </a:r>
            <a:r>
              <a:rPr lang="en-US" sz="2400" dirty="0"/>
              <a:t> - expressing the writer's emotions, usually briefly and in stanzas or recognized </a:t>
            </a:r>
            <a:r>
              <a:rPr lang="en-US" sz="2400" dirty="0" smtClean="0"/>
              <a:t>forms</a:t>
            </a:r>
          </a:p>
          <a:p>
            <a:pPr lvl="2"/>
            <a:r>
              <a:rPr lang="en-US" sz="2200" dirty="0"/>
              <a:t>Psalms 22 is an example of lyrical poetry in which deep feelings of the heart are bared rather than some outward incident </a:t>
            </a:r>
            <a:r>
              <a:rPr lang="en-US" sz="2200" dirty="0" smtClean="0"/>
              <a:t>described</a:t>
            </a:r>
          </a:p>
          <a:p>
            <a:pPr lvl="1"/>
            <a:r>
              <a:rPr lang="en-US" sz="2400" u="sng" dirty="0"/>
              <a:t>Ode</a:t>
            </a:r>
            <a:r>
              <a:rPr lang="en-US" sz="2400" dirty="0"/>
              <a:t> - a lyric poem in the form of an address to a particular </a:t>
            </a:r>
            <a:r>
              <a:rPr lang="en-US" sz="2400" dirty="0" smtClean="0"/>
              <a:t>subject</a:t>
            </a:r>
          </a:p>
          <a:p>
            <a:pPr lvl="2"/>
            <a:endParaRPr lang="en-US" sz="2200" dirty="0" smtClean="0"/>
          </a:p>
        </p:txBody>
      </p:sp>
      <p:sp>
        <p:nvSpPr>
          <p:cNvPr id="3" name="Title 2"/>
          <p:cNvSpPr>
            <a:spLocks noGrp="1"/>
          </p:cNvSpPr>
          <p:nvPr>
            <p:ph type="title"/>
          </p:nvPr>
        </p:nvSpPr>
        <p:spPr/>
        <p:txBody>
          <a:bodyPr/>
          <a:lstStyle/>
          <a:p>
            <a:r>
              <a:rPr lang="en-US" dirty="0" smtClean="0"/>
              <a:t>Hebrew poetry </a:t>
            </a:r>
            <a:endParaRPr lang="en-US" dirty="0"/>
          </a:p>
        </p:txBody>
      </p:sp>
    </p:spTree>
    <p:extLst>
      <p:ext uri="{BB962C8B-B14F-4D97-AF65-F5344CB8AC3E}">
        <p14:creationId xmlns:p14="http://schemas.microsoft.com/office/powerpoint/2010/main" xmlns="" val="155025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600" dirty="0" smtClean="0"/>
              <a:t>western poetry has rhyme and rhythm </a:t>
            </a:r>
          </a:p>
          <a:p>
            <a:pPr lvl="1"/>
            <a:r>
              <a:rPr lang="en-US" sz="2400" dirty="0" smtClean="0"/>
              <a:t>Robert Frost </a:t>
            </a:r>
          </a:p>
          <a:p>
            <a:r>
              <a:rPr lang="en-US" sz="2600" dirty="0" smtClean="0">
                <a:solidFill>
                  <a:srgbClr val="00B050"/>
                </a:solidFill>
              </a:rPr>
              <a:t>“Hebrew poetry depends on parallelism of thought rather than a phonetic coupling of words”</a:t>
            </a:r>
          </a:p>
          <a:p>
            <a:r>
              <a:rPr lang="en-US" sz="2600" dirty="0" smtClean="0"/>
              <a:t>An idea is stated one way and then repeated another and is done in 4 ways </a:t>
            </a:r>
          </a:p>
          <a:p>
            <a:pPr lvl="1"/>
            <a:r>
              <a:rPr lang="en-US" sz="2600" dirty="0" smtClean="0"/>
              <a:t>Synonymous Parallelism</a:t>
            </a:r>
          </a:p>
          <a:p>
            <a:pPr lvl="1"/>
            <a:r>
              <a:rPr lang="en-US" sz="2600" dirty="0" smtClean="0"/>
              <a:t>Antithetic Parallelism </a:t>
            </a:r>
          </a:p>
          <a:p>
            <a:pPr lvl="1"/>
            <a:r>
              <a:rPr lang="en-US" sz="2600" dirty="0" smtClean="0"/>
              <a:t>Synthetic Parallelism</a:t>
            </a:r>
          </a:p>
          <a:p>
            <a:pPr lvl="1"/>
            <a:r>
              <a:rPr lang="en-US" sz="2600" dirty="0" smtClean="0"/>
              <a:t>Exemplar Parallelism</a:t>
            </a:r>
          </a:p>
          <a:p>
            <a:endParaRPr lang="en-US" dirty="0" smtClean="0"/>
          </a:p>
          <a:p>
            <a:endParaRPr lang="en-US" dirty="0"/>
          </a:p>
        </p:txBody>
      </p:sp>
      <p:sp>
        <p:nvSpPr>
          <p:cNvPr id="3" name="Title 2"/>
          <p:cNvSpPr>
            <a:spLocks noGrp="1"/>
          </p:cNvSpPr>
          <p:nvPr>
            <p:ph type="title"/>
          </p:nvPr>
        </p:nvSpPr>
        <p:spPr/>
        <p:txBody>
          <a:bodyPr/>
          <a:lstStyle/>
          <a:p>
            <a:r>
              <a:rPr lang="en-US" dirty="0" smtClean="0"/>
              <a:t>Hebrew poetry </a:t>
            </a:r>
            <a:endParaRPr lang="en-US" dirty="0"/>
          </a:p>
        </p:txBody>
      </p:sp>
    </p:spTree>
    <p:extLst>
      <p:ext uri="{BB962C8B-B14F-4D97-AF65-F5344CB8AC3E}">
        <p14:creationId xmlns:p14="http://schemas.microsoft.com/office/powerpoint/2010/main" xmlns="" val="151536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sz="2700" dirty="0" smtClean="0"/>
              <a:t>The second half of the verse repeats the content of the first half, only in different words</a:t>
            </a:r>
          </a:p>
          <a:p>
            <a:pPr lvl="1"/>
            <a:r>
              <a:rPr lang="en-US" sz="2700" dirty="0">
                <a:solidFill>
                  <a:srgbClr val="0070C0"/>
                </a:solidFill>
              </a:rPr>
              <a:t>(</a:t>
            </a:r>
            <a:r>
              <a:rPr lang="en-US" sz="2700" dirty="0" err="1">
                <a:solidFill>
                  <a:srgbClr val="0070C0"/>
                </a:solidFill>
              </a:rPr>
              <a:t>Psa</a:t>
            </a:r>
            <a:r>
              <a:rPr lang="en-US" sz="2700" dirty="0">
                <a:solidFill>
                  <a:srgbClr val="0070C0"/>
                </a:solidFill>
              </a:rPr>
              <a:t> 2:5)  Then shall he speak unto them in his </a:t>
            </a:r>
            <a:r>
              <a:rPr lang="en-US" sz="2700" u="sng" dirty="0">
                <a:solidFill>
                  <a:srgbClr val="0070C0"/>
                </a:solidFill>
              </a:rPr>
              <a:t>wrath</a:t>
            </a:r>
            <a:r>
              <a:rPr lang="en-US" sz="2700" dirty="0">
                <a:solidFill>
                  <a:srgbClr val="0070C0"/>
                </a:solidFill>
              </a:rPr>
              <a:t>, and vex them in his sore </a:t>
            </a:r>
            <a:r>
              <a:rPr lang="en-US" sz="2700" u="sng" dirty="0">
                <a:solidFill>
                  <a:srgbClr val="0070C0"/>
                </a:solidFill>
              </a:rPr>
              <a:t>displeasure</a:t>
            </a:r>
            <a:r>
              <a:rPr lang="en-US" sz="2700" dirty="0" smtClean="0">
                <a:solidFill>
                  <a:srgbClr val="0070C0"/>
                </a:solidFill>
              </a:rPr>
              <a:t>.</a:t>
            </a:r>
          </a:p>
          <a:p>
            <a:pPr lvl="1"/>
            <a:r>
              <a:rPr lang="en-US" sz="2700" dirty="0">
                <a:solidFill>
                  <a:srgbClr val="0070C0"/>
                </a:solidFill>
              </a:rPr>
              <a:t>(</a:t>
            </a:r>
            <a:r>
              <a:rPr lang="en-US" sz="2700" dirty="0" err="1">
                <a:solidFill>
                  <a:srgbClr val="0070C0"/>
                </a:solidFill>
              </a:rPr>
              <a:t>Psa</a:t>
            </a:r>
            <a:r>
              <a:rPr lang="en-US" sz="2700" dirty="0">
                <a:solidFill>
                  <a:srgbClr val="0070C0"/>
                </a:solidFill>
              </a:rPr>
              <a:t> 140:1)  </a:t>
            </a:r>
            <a:r>
              <a:rPr lang="en-US" sz="2700" b="1" dirty="0">
                <a:solidFill>
                  <a:srgbClr val="0070C0"/>
                </a:solidFill>
              </a:rPr>
              <a:t>To the chief Musician, A Psalm of David.</a:t>
            </a:r>
            <a:r>
              <a:rPr lang="en-US" sz="2700" dirty="0">
                <a:solidFill>
                  <a:srgbClr val="0070C0"/>
                </a:solidFill>
              </a:rPr>
              <a:t> </a:t>
            </a:r>
            <a:r>
              <a:rPr lang="en-US" sz="2700" u="sng" dirty="0">
                <a:solidFill>
                  <a:srgbClr val="0070C0"/>
                </a:solidFill>
              </a:rPr>
              <a:t>Deliver me</a:t>
            </a:r>
            <a:r>
              <a:rPr lang="en-US" sz="2700" dirty="0">
                <a:solidFill>
                  <a:srgbClr val="0070C0"/>
                </a:solidFill>
              </a:rPr>
              <a:t>, O LORD, from the </a:t>
            </a:r>
            <a:r>
              <a:rPr lang="en-US" sz="2700" u="sng" dirty="0">
                <a:solidFill>
                  <a:srgbClr val="0070C0"/>
                </a:solidFill>
              </a:rPr>
              <a:t>evil man</a:t>
            </a:r>
            <a:r>
              <a:rPr lang="en-US" sz="2700" dirty="0">
                <a:solidFill>
                  <a:srgbClr val="0070C0"/>
                </a:solidFill>
              </a:rPr>
              <a:t>: </a:t>
            </a:r>
            <a:r>
              <a:rPr lang="en-US" sz="2700" u="sng" dirty="0">
                <a:solidFill>
                  <a:srgbClr val="0070C0"/>
                </a:solidFill>
              </a:rPr>
              <a:t>preserve me </a:t>
            </a:r>
            <a:r>
              <a:rPr lang="en-US" sz="2700" dirty="0">
                <a:solidFill>
                  <a:srgbClr val="0070C0"/>
                </a:solidFill>
              </a:rPr>
              <a:t>from the </a:t>
            </a:r>
            <a:r>
              <a:rPr lang="en-US" sz="2700" u="sng" dirty="0">
                <a:solidFill>
                  <a:srgbClr val="0070C0"/>
                </a:solidFill>
              </a:rPr>
              <a:t>violent man</a:t>
            </a:r>
            <a:r>
              <a:rPr lang="en-US" sz="2700" dirty="0" smtClean="0">
                <a:solidFill>
                  <a:srgbClr val="0070C0"/>
                </a:solidFill>
              </a:rPr>
              <a:t>;</a:t>
            </a:r>
          </a:p>
          <a:p>
            <a:pPr lvl="1"/>
            <a:r>
              <a:rPr lang="en-US" sz="2700" dirty="0">
                <a:solidFill>
                  <a:srgbClr val="0070C0"/>
                </a:solidFill>
              </a:rPr>
              <a:t>(Job 38:7)  When the </a:t>
            </a:r>
            <a:r>
              <a:rPr lang="en-US" sz="2700" u="sng" dirty="0">
                <a:solidFill>
                  <a:srgbClr val="0070C0"/>
                </a:solidFill>
              </a:rPr>
              <a:t>morning stars</a:t>
            </a:r>
            <a:r>
              <a:rPr lang="en-US" sz="2700" dirty="0">
                <a:solidFill>
                  <a:srgbClr val="0070C0"/>
                </a:solidFill>
              </a:rPr>
              <a:t> </a:t>
            </a:r>
            <a:r>
              <a:rPr lang="en-US" sz="2700" u="sng" dirty="0">
                <a:solidFill>
                  <a:srgbClr val="0070C0"/>
                </a:solidFill>
              </a:rPr>
              <a:t>sang</a:t>
            </a:r>
            <a:r>
              <a:rPr lang="en-US" sz="2700" dirty="0">
                <a:solidFill>
                  <a:srgbClr val="0070C0"/>
                </a:solidFill>
              </a:rPr>
              <a:t> together, and all the </a:t>
            </a:r>
            <a:r>
              <a:rPr lang="en-US" sz="2700" u="sng" dirty="0">
                <a:solidFill>
                  <a:srgbClr val="0070C0"/>
                </a:solidFill>
              </a:rPr>
              <a:t>sons of God</a:t>
            </a:r>
            <a:r>
              <a:rPr lang="en-US" sz="2700" dirty="0">
                <a:solidFill>
                  <a:srgbClr val="0070C0"/>
                </a:solidFill>
              </a:rPr>
              <a:t> </a:t>
            </a:r>
            <a:r>
              <a:rPr lang="en-US" sz="2700" u="sng" dirty="0">
                <a:solidFill>
                  <a:srgbClr val="0070C0"/>
                </a:solidFill>
              </a:rPr>
              <a:t>shouted for joy</a:t>
            </a:r>
            <a:r>
              <a:rPr lang="en-US" sz="2700" dirty="0">
                <a:solidFill>
                  <a:srgbClr val="0070C0"/>
                </a:solidFill>
              </a:rPr>
              <a:t>?</a:t>
            </a:r>
          </a:p>
          <a:p>
            <a:endParaRPr lang="en-US" dirty="0"/>
          </a:p>
          <a:p>
            <a:pPr lvl="1"/>
            <a:endParaRPr lang="en-US" dirty="0"/>
          </a:p>
          <a:p>
            <a:endParaRPr lang="en-US" dirty="0"/>
          </a:p>
          <a:p>
            <a:pPr lvl="1"/>
            <a:endParaRPr lang="en-US" dirty="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Synonymous poetry </a:t>
            </a:r>
            <a:endParaRPr lang="en-US" dirty="0"/>
          </a:p>
        </p:txBody>
      </p:sp>
    </p:spTree>
    <p:extLst>
      <p:ext uri="{BB962C8B-B14F-4D97-AF65-F5344CB8AC3E}">
        <p14:creationId xmlns:p14="http://schemas.microsoft.com/office/powerpoint/2010/main" xmlns="" val="2301221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A thought is stated in the first verse, only to be set out in contrast, or antithesis, in the second </a:t>
            </a:r>
          </a:p>
          <a:p>
            <a:pPr lvl="1"/>
            <a:r>
              <a:rPr lang="en-US" sz="2600" dirty="0">
                <a:solidFill>
                  <a:srgbClr val="0070C0"/>
                </a:solidFill>
              </a:rPr>
              <a:t>(</a:t>
            </a:r>
            <a:r>
              <a:rPr lang="en-US" sz="2600" dirty="0" err="1">
                <a:solidFill>
                  <a:srgbClr val="0070C0"/>
                </a:solidFill>
              </a:rPr>
              <a:t>Psa</a:t>
            </a:r>
            <a:r>
              <a:rPr lang="en-US" sz="2600" dirty="0">
                <a:solidFill>
                  <a:srgbClr val="0070C0"/>
                </a:solidFill>
              </a:rPr>
              <a:t> 34:10)  The </a:t>
            </a:r>
            <a:r>
              <a:rPr lang="en-US" sz="2600" u="sng" dirty="0">
                <a:solidFill>
                  <a:srgbClr val="0070C0"/>
                </a:solidFill>
              </a:rPr>
              <a:t>young lions</a:t>
            </a:r>
            <a:r>
              <a:rPr lang="en-US" sz="2600" dirty="0">
                <a:solidFill>
                  <a:srgbClr val="0070C0"/>
                </a:solidFill>
              </a:rPr>
              <a:t> do lack, and </a:t>
            </a:r>
            <a:r>
              <a:rPr lang="en-US" sz="2600" u="sng" dirty="0">
                <a:solidFill>
                  <a:srgbClr val="0070C0"/>
                </a:solidFill>
              </a:rPr>
              <a:t>suffer hunger</a:t>
            </a:r>
            <a:r>
              <a:rPr lang="en-US" sz="2600" dirty="0">
                <a:solidFill>
                  <a:srgbClr val="0070C0"/>
                </a:solidFill>
              </a:rPr>
              <a:t>: but </a:t>
            </a:r>
            <a:r>
              <a:rPr lang="en-US" sz="2600" u="sng" dirty="0">
                <a:solidFill>
                  <a:srgbClr val="0070C0"/>
                </a:solidFill>
              </a:rPr>
              <a:t>they that seek the LORD</a:t>
            </a:r>
            <a:r>
              <a:rPr lang="en-US" sz="2600" dirty="0">
                <a:solidFill>
                  <a:srgbClr val="0070C0"/>
                </a:solidFill>
              </a:rPr>
              <a:t> shall not want any </a:t>
            </a:r>
            <a:r>
              <a:rPr lang="en-US" sz="2600" u="sng" dirty="0">
                <a:solidFill>
                  <a:srgbClr val="0070C0"/>
                </a:solidFill>
              </a:rPr>
              <a:t>good </a:t>
            </a:r>
            <a:r>
              <a:rPr lang="en-US" sz="2600" i="1" u="sng" dirty="0">
                <a:solidFill>
                  <a:srgbClr val="0070C0"/>
                </a:solidFill>
              </a:rPr>
              <a:t>thing</a:t>
            </a:r>
            <a:r>
              <a:rPr lang="en-US" sz="2600" i="1" dirty="0" smtClean="0">
                <a:solidFill>
                  <a:srgbClr val="0070C0"/>
                </a:solidFill>
              </a:rPr>
              <a:t>.</a:t>
            </a:r>
          </a:p>
          <a:p>
            <a:pPr lvl="1"/>
            <a:r>
              <a:rPr lang="en-US" sz="2600" dirty="0">
                <a:solidFill>
                  <a:srgbClr val="0070C0"/>
                </a:solidFill>
              </a:rPr>
              <a:t>(Pro 12:10)  A </a:t>
            </a:r>
            <a:r>
              <a:rPr lang="en-US" sz="2600" u="sng" dirty="0">
                <a:solidFill>
                  <a:srgbClr val="0070C0"/>
                </a:solidFill>
              </a:rPr>
              <a:t>righteous</a:t>
            </a:r>
            <a:r>
              <a:rPr lang="en-US" sz="2600" dirty="0">
                <a:solidFill>
                  <a:srgbClr val="0070C0"/>
                </a:solidFill>
              </a:rPr>
              <a:t> man </a:t>
            </a:r>
            <a:r>
              <a:rPr lang="en-US" sz="2600" u="sng" dirty="0" err="1">
                <a:solidFill>
                  <a:srgbClr val="0070C0"/>
                </a:solidFill>
              </a:rPr>
              <a:t>regardeth</a:t>
            </a:r>
            <a:r>
              <a:rPr lang="en-US" sz="2600" u="sng" dirty="0">
                <a:solidFill>
                  <a:srgbClr val="0070C0"/>
                </a:solidFill>
              </a:rPr>
              <a:t> the life of his beast</a:t>
            </a:r>
            <a:r>
              <a:rPr lang="en-US" sz="2600" dirty="0">
                <a:solidFill>
                  <a:srgbClr val="0070C0"/>
                </a:solidFill>
              </a:rPr>
              <a:t>: but the tender mercies of the </a:t>
            </a:r>
            <a:r>
              <a:rPr lang="en-US" sz="2600" u="sng" dirty="0">
                <a:solidFill>
                  <a:srgbClr val="0070C0"/>
                </a:solidFill>
              </a:rPr>
              <a:t>wicked</a:t>
            </a:r>
            <a:r>
              <a:rPr lang="en-US" sz="2600" dirty="0">
                <a:solidFill>
                  <a:srgbClr val="0070C0"/>
                </a:solidFill>
              </a:rPr>
              <a:t> are </a:t>
            </a:r>
            <a:r>
              <a:rPr lang="en-US" sz="2600" u="sng" dirty="0">
                <a:solidFill>
                  <a:srgbClr val="0070C0"/>
                </a:solidFill>
              </a:rPr>
              <a:t>cruel</a:t>
            </a:r>
            <a:r>
              <a:rPr lang="en-US" sz="2600" dirty="0" smtClean="0">
                <a:solidFill>
                  <a:srgbClr val="0070C0"/>
                </a:solidFill>
              </a:rPr>
              <a:t>.</a:t>
            </a:r>
          </a:p>
          <a:p>
            <a:pPr lvl="1"/>
            <a:r>
              <a:rPr lang="en-US" sz="2600" dirty="0">
                <a:solidFill>
                  <a:srgbClr val="0070C0"/>
                </a:solidFill>
              </a:rPr>
              <a:t>(Pro 14:34)  </a:t>
            </a:r>
            <a:r>
              <a:rPr lang="en-US" sz="2600" u="sng" dirty="0">
                <a:solidFill>
                  <a:srgbClr val="0070C0"/>
                </a:solidFill>
              </a:rPr>
              <a:t>Righteousness</a:t>
            </a:r>
            <a:r>
              <a:rPr lang="en-US" sz="2600" dirty="0">
                <a:solidFill>
                  <a:srgbClr val="0070C0"/>
                </a:solidFill>
              </a:rPr>
              <a:t> </a:t>
            </a:r>
            <a:r>
              <a:rPr lang="en-US" sz="2600" u="sng" dirty="0" err="1">
                <a:solidFill>
                  <a:srgbClr val="0070C0"/>
                </a:solidFill>
              </a:rPr>
              <a:t>exalteth</a:t>
            </a:r>
            <a:r>
              <a:rPr lang="en-US" sz="2600" dirty="0">
                <a:solidFill>
                  <a:srgbClr val="0070C0"/>
                </a:solidFill>
              </a:rPr>
              <a:t> </a:t>
            </a:r>
            <a:r>
              <a:rPr lang="en-US" sz="2600" u="sng" dirty="0">
                <a:solidFill>
                  <a:srgbClr val="0070C0"/>
                </a:solidFill>
              </a:rPr>
              <a:t>a nation</a:t>
            </a:r>
            <a:r>
              <a:rPr lang="en-US" sz="2600" dirty="0">
                <a:solidFill>
                  <a:srgbClr val="0070C0"/>
                </a:solidFill>
              </a:rPr>
              <a:t>: but </a:t>
            </a:r>
            <a:r>
              <a:rPr lang="en-US" sz="2600" u="sng" dirty="0">
                <a:solidFill>
                  <a:srgbClr val="0070C0"/>
                </a:solidFill>
              </a:rPr>
              <a:t>sin</a:t>
            </a:r>
            <a:r>
              <a:rPr lang="en-US" sz="2600" dirty="0">
                <a:solidFill>
                  <a:srgbClr val="0070C0"/>
                </a:solidFill>
              </a:rPr>
              <a:t> </a:t>
            </a:r>
            <a:r>
              <a:rPr lang="en-US" sz="2600" i="1" dirty="0">
                <a:solidFill>
                  <a:srgbClr val="0070C0"/>
                </a:solidFill>
              </a:rPr>
              <a:t>is</a:t>
            </a:r>
            <a:r>
              <a:rPr lang="en-US" sz="2600" dirty="0">
                <a:solidFill>
                  <a:srgbClr val="0070C0"/>
                </a:solidFill>
              </a:rPr>
              <a:t> a </a:t>
            </a:r>
            <a:r>
              <a:rPr lang="en-US" sz="2600" u="sng" dirty="0">
                <a:solidFill>
                  <a:srgbClr val="0070C0"/>
                </a:solidFill>
              </a:rPr>
              <a:t>reproach</a:t>
            </a:r>
            <a:r>
              <a:rPr lang="en-US" sz="2600" dirty="0">
                <a:solidFill>
                  <a:srgbClr val="0070C0"/>
                </a:solidFill>
              </a:rPr>
              <a:t> to </a:t>
            </a:r>
            <a:r>
              <a:rPr lang="en-US" sz="2600" u="sng" dirty="0">
                <a:solidFill>
                  <a:srgbClr val="0070C0"/>
                </a:solidFill>
              </a:rPr>
              <a:t>any people</a:t>
            </a:r>
            <a:r>
              <a:rPr lang="en-US" sz="2600" dirty="0">
                <a:solidFill>
                  <a:srgbClr val="0070C0"/>
                </a:solidFill>
              </a:rPr>
              <a:t>.</a:t>
            </a:r>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Antithetic parallelism</a:t>
            </a:r>
            <a:endParaRPr lang="en-US" dirty="0"/>
          </a:p>
        </p:txBody>
      </p:sp>
    </p:spTree>
    <p:extLst>
      <p:ext uri="{BB962C8B-B14F-4D97-AF65-F5344CB8AC3E}">
        <p14:creationId xmlns:p14="http://schemas.microsoft.com/office/powerpoint/2010/main" xmlns="" val="2908590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sz="2600" dirty="0" smtClean="0"/>
              <a:t>A thought is given and then expanded in succeeding lines, each line building on the first </a:t>
            </a:r>
          </a:p>
          <a:p>
            <a:pPr lvl="1"/>
            <a:r>
              <a:rPr lang="en-US" sz="2600" dirty="0">
                <a:solidFill>
                  <a:srgbClr val="0070C0"/>
                </a:solidFill>
              </a:rPr>
              <a:t>(</a:t>
            </a:r>
            <a:r>
              <a:rPr lang="en-US" sz="2600" dirty="0" err="1">
                <a:solidFill>
                  <a:srgbClr val="0070C0"/>
                </a:solidFill>
              </a:rPr>
              <a:t>Psa</a:t>
            </a:r>
            <a:r>
              <a:rPr lang="en-US" sz="2600" dirty="0">
                <a:solidFill>
                  <a:srgbClr val="0070C0"/>
                </a:solidFill>
              </a:rPr>
              <a:t> 1:3)  </a:t>
            </a:r>
            <a:r>
              <a:rPr lang="en-US" sz="2600" b="1" dirty="0">
                <a:solidFill>
                  <a:srgbClr val="0070C0"/>
                </a:solidFill>
              </a:rPr>
              <a:t>And he shall be like a tree planted by the rivers of water</a:t>
            </a:r>
            <a:r>
              <a:rPr lang="en-US" sz="2600" dirty="0">
                <a:solidFill>
                  <a:srgbClr val="0070C0"/>
                </a:solidFill>
              </a:rPr>
              <a:t>, that </a:t>
            </a:r>
            <a:r>
              <a:rPr lang="en-US" sz="2600" u="sng" dirty="0" err="1">
                <a:solidFill>
                  <a:srgbClr val="0070C0"/>
                </a:solidFill>
              </a:rPr>
              <a:t>bringeth</a:t>
            </a:r>
            <a:r>
              <a:rPr lang="en-US" sz="2600" u="sng" dirty="0">
                <a:solidFill>
                  <a:srgbClr val="0070C0"/>
                </a:solidFill>
              </a:rPr>
              <a:t> forth his fruit</a:t>
            </a:r>
            <a:r>
              <a:rPr lang="en-US" sz="2600" dirty="0">
                <a:solidFill>
                  <a:srgbClr val="0070C0"/>
                </a:solidFill>
              </a:rPr>
              <a:t> in his season; his leaf also </a:t>
            </a:r>
            <a:r>
              <a:rPr lang="en-US" sz="2600" u="sng" dirty="0">
                <a:solidFill>
                  <a:srgbClr val="0070C0"/>
                </a:solidFill>
              </a:rPr>
              <a:t>shall not wither</a:t>
            </a:r>
            <a:r>
              <a:rPr lang="en-US" sz="2600" dirty="0">
                <a:solidFill>
                  <a:srgbClr val="0070C0"/>
                </a:solidFill>
              </a:rPr>
              <a:t>; and </a:t>
            </a:r>
            <a:r>
              <a:rPr lang="en-US" sz="2600" u="sng" dirty="0">
                <a:solidFill>
                  <a:srgbClr val="0070C0"/>
                </a:solidFill>
              </a:rPr>
              <a:t>whatsoever he doeth shall prosper</a:t>
            </a:r>
            <a:r>
              <a:rPr lang="en-US" sz="2600" dirty="0" smtClean="0">
                <a:solidFill>
                  <a:srgbClr val="0070C0"/>
                </a:solidFill>
              </a:rPr>
              <a:t>.</a:t>
            </a:r>
          </a:p>
          <a:p>
            <a:pPr lvl="1"/>
            <a:r>
              <a:rPr lang="en-US" sz="2600" dirty="0">
                <a:solidFill>
                  <a:srgbClr val="0070C0"/>
                </a:solidFill>
              </a:rPr>
              <a:t>(Pro 9:1)  </a:t>
            </a:r>
            <a:r>
              <a:rPr lang="en-US" sz="2600" b="1" dirty="0">
                <a:solidFill>
                  <a:srgbClr val="0070C0"/>
                </a:solidFill>
              </a:rPr>
              <a:t>Wisdom hath </a:t>
            </a:r>
            <a:r>
              <a:rPr lang="en-US" sz="2600" b="1" dirty="0" err="1">
                <a:solidFill>
                  <a:srgbClr val="0070C0"/>
                </a:solidFill>
              </a:rPr>
              <a:t>builded</a:t>
            </a:r>
            <a:r>
              <a:rPr lang="en-US" sz="2600" b="1" dirty="0">
                <a:solidFill>
                  <a:srgbClr val="0070C0"/>
                </a:solidFill>
              </a:rPr>
              <a:t> her house</a:t>
            </a:r>
            <a:r>
              <a:rPr lang="en-US" sz="2600" dirty="0">
                <a:solidFill>
                  <a:srgbClr val="0070C0"/>
                </a:solidFill>
              </a:rPr>
              <a:t>, she hath hewn out her seven </a:t>
            </a:r>
            <a:r>
              <a:rPr lang="en-US" sz="2600" dirty="0" smtClean="0">
                <a:solidFill>
                  <a:srgbClr val="0070C0"/>
                </a:solidFill>
              </a:rPr>
              <a:t>pillars:  (</a:t>
            </a:r>
            <a:r>
              <a:rPr lang="en-US" sz="2600" dirty="0">
                <a:solidFill>
                  <a:srgbClr val="0070C0"/>
                </a:solidFill>
              </a:rPr>
              <a:t>Pro 9:2)  She hath </a:t>
            </a:r>
            <a:r>
              <a:rPr lang="en-US" sz="2600" u="sng" dirty="0">
                <a:solidFill>
                  <a:srgbClr val="0070C0"/>
                </a:solidFill>
              </a:rPr>
              <a:t>killed her beasts</a:t>
            </a:r>
            <a:r>
              <a:rPr lang="en-US" sz="2600" dirty="0">
                <a:solidFill>
                  <a:srgbClr val="0070C0"/>
                </a:solidFill>
              </a:rPr>
              <a:t>; she hath </a:t>
            </a:r>
            <a:r>
              <a:rPr lang="en-US" sz="2600" u="sng" dirty="0">
                <a:solidFill>
                  <a:srgbClr val="0070C0"/>
                </a:solidFill>
              </a:rPr>
              <a:t>mingled her wine</a:t>
            </a:r>
            <a:r>
              <a:rPr lang="en-US" sz="2600" dirty="0">
                <a:solidFill>
                  <a:srgbClr val="0070C0"/>
                </a:solidFill>
              </a:rPr>
              <a:t>; she hath also </a:t>
            </a:r>
            <a:r>
              <a:rPr lang="en-US" sz="2600" u="sng" dirty="0">
                <a:solidFill>
                  <a:srgbClr val="0070C0"/>
                </a:solidFill>
              </a:rPr>
              <a:t>furnished her table.</a:t>
            </a:r>
          </a:p>
          <a:p>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Synthetic Parallelism</a:t>
            </a:r>
            <a:endParaRPr lang="en-US" dirty="0"/>
          </a:p>
        </p:txBody>
      </p:sp>
    </p:spTree>
    <p:extLst>
      <p:ext uri="{BB962C8B-B14F-4D97-AF65-F5344CB8AC3E}">
        <p14:creationId xmlns:p14="http://schemas.microsoft.com/office/powerpoint/2010/main" xmlns="" val="99260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One line metaphorical illustration the literal truth of the other </a:t>
            </a:r>
          </a:p>
          <a:p>
            <a:pPr lvl="1"/>
            <a:r>
              <a:rPr lang="en-US" sz="3200" dirty="0">
                <a:solidFill>
                  <a:srgbClr val="0070C0"/>
                </a:solidFill>
              </a:rPr>
              <a:t>(Pro 27:17)  </a:t>
            </a:r>
            <a:r>
              <a:rPr lang="en-US" sz="3200" u="sng" dirty="0">
                <a:solidFill>
                  <a:srgbClr val="0070C0"/>
                </a:solidFill>
              </a:rPr>
              <a:t>Iron </a:t>
            </a:r>
            <a:r>
              <a:rPr lang="en-US" sz="3200" u="sng" dirty="0" err="1">
                <a:solidFill>
                  <a:srgbClr val="0070C0"/>
                </a:solidFill>
              </a:rPr>
              <a:t>sharpeneth</a:t>
            </a:r>
            <a:r>
              <a:rPr lang="en-US" sz="3200" u="sng" dirty="0">
                <a:solidFill>
                  <a:srgbClr val="0070C0"/>
                </a:solidFill>
              </a:rPr>
              <a:t> iron</a:t>
            </a:r>
            <a:r>
              <a:rPr lang="en-US" sz="3200" dirty="0">
                <a:solidFill>
                  <a:srgbClr val="0070C0"/>
                </a:solidFill>
              </a:rPr>
              <a:t>; so a </a:t>
            </a:r>
            <a:r>
              <a:rPr lang="en-US" sz="3200" u="sng" dirty="0">
                <a:solidFill>
                  <a:srgbClr val="0070C0"/>
                </a:solidFill>
              </a:rPr>
              <a:t>man </a:t>
            </a:r>
            <a:r>
              <a:rPr lang="en-US" sz="3200" u="sng" dirty="0" err="1">
                <a:solidFill>
                  <a:srgbClr val="0070C0"/>
                </a:solidFill>
              </a:rPr>
              <a:t>sharpeneth</a:t>
            </a:r>
            <a:r>
              <a:rPr lang="en-US" sz="3200" u="sng" dirty="0">
                <a:solidFill>
                  <a:srgbClr val="0070C0"/>
                </a:solidFill>
              </a:rPr>
              <a:t> the countenance of his friend</a:t>
            </a:r>
            <a:r>
              <a:rPr lang="en-US" sz="3200" dirty="0" smtClean="0">
                <a:solidFill>
                  <a:srgbClr val="0070C0"/>
                </a:solidFill>
              </a:rPr>
              <a:t>.</a:t>
            </a:r>
          </a:p>
          <a:p>
            <a:pPr lvl="1"/>
            <a:r>
              <a:rPr lang="en-US" sz="3200" dirty="0">
                <a:solidFill>
                  <a:srgbClr val="0070C0"/>
                </a:solidFill>
              </a:rPr>
              <a:t>(Pro 27:15)  </a:t>
            </a:r>
            <a:r>
              <a:rPr lang="en-US" sz="3200" u="sng" dirty="0">
                <a:solidFill>
                  <a:srgbClr val="0070C0"/>
                </a:solidFill>
              </a:rPr>
              <a:t>A continual dropping in a very rainy day </a:t>
            </a:r>
            <a:r>
              <a:rPr lang="en-US" sz="3200" dirty="0">
                <a:solidFill>
                  <a:srgbClr val="0070C0"/>
                </a:solidFill>
              </a:rPr>
              <a:t>and a </a:t>
            </a:r>
            <a:r>
              <a:rPr lang="en-US" sz="3200" u="sng" dirty="0">
                <a:solidFill>
                  <a:srgbClr val="0070C0"/>
                </a:solidFill>
              </a:rPr>
              <a:t>contentious woman are alike</a:t>
            </a:r>
            <a:r>
              <a:rPr lang="en-US" sz="3200" dirty="0" smtClean="0">
                <a:solidFill>
                  <a:srgbClr val="0070C0"/>
                </a:solidFill>
              </a:rPr>
              <a:t>.</a:t>
            </a:r>
          </a:p>
          <a:p>
            <a:pPr marL="45720" indent="0">
              <a:buNone/>
            </a:pPr>
            <a:endParaRPr lang="en-US" dirty="0"/>
          </a:p>
          <a:p>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Exemplar parallelism</a:t>
            </a:r>
            <a:endParaRPr lang="en-US" dirty="0"/>
          </a:p>
        </p:txBody>
      </p:sp>
    </p:spTree>
    <p:extLst>
      <p:ext uri="{BB962C8B-B14F-4D97-AF65-F5344CB8AC3E}">
        <p14:creationId xmlns:p14="http://schemas.microsoft.com/office/powerpoint/2010/main" xmlns="" val="3587060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The parallels can be in couplets, triplets, and quatrains</a:t>
            </a:r>
          </a:p>
          <a:p>
            <a:pPr lvl="1"/>
            <a:r>
              <a:rPr lang="en-US" sz="2400" u="sng" dirty="0" smtClean="0"/>
              <a:t>Couplets</a:t>
            </a:r>
            <a:r>
              <a:rPr lang="en-US" sz="2400" dirty="0" smtClean="0"/>
              <a:t> - </a:t>
            </a:r>
            <a:r>
              <a:rPr lang="en-US" sz="2400" dirty="0">
                <a:solidFill>
                  <a:srgbClr val="0070C0"/>
                </a:solidFill>
              </a:rPr>
              <a:t>(</a:t>
            </a:r>
            <a:r>
              <a:rPr lang="en-US" sz="2400" dirty="0" err="1">
                <a:solidFill>
                  <a:srgbClr val="0070C0"/>
                </a:solidFill>
              </a:rPr>
              <a:t>Psa</a:t>
            </a:r>
            <a:r>
              <a:rPr lang="en-US" sz="2400" dirty="0">
                <a:solidFill>
                  <a:srgbClr val="0070C0"/>
                </a:solidFill>
              </a:rPr>
              <a:t> 36:5)  Thy mercy, O LORD, </a:t>
            </a:r>
            <a:r>
              <a:rPr lang="en-US" sz="2400" i="1" dirty="0">
                <a:solidFill>
                  <a:srgbClr val="0070C0"/>
                </a:solidFill>
              </a:rPr>
              <a:t>is</a:t>
            </a:r>
            <a:r>
              <a:rPr lang="en-US" sz="2400" dirty="0">
                <a:solidFill>
                  <a:srgbClr val="0070C0"/>
                </a:solidFill>
              </a:rPr>
              <a:t> in the heavens; </a:t>
            </a:r>
            <a:r>
              <a:rPr lang="en-US" sz="2400" i="1" dirty="0">
                <a:solidFill>
                  <a:srgbClr val="0070C0"/>
                </a:solidFill>
              </a:rPr>
              <a:t>and</a:t>
            </a:r>
            <a:r>
              <a:rPr lang="en-US" sz="2400" dirty="0">
                <a:solidFill>
                  <a:srgbClr val="0070C0"/>
                </a:solidFill>
              </a:rPr>
              <a:t> thy faithfulness </a:t>
            </a:r>
            <a:r>
              <a:rPr lang="en-US" sz="2400" i="1" dirty="0" err="1">
                <a:solidFill>
                  <a:srgbClr val="0070C0"/>
                </a:solidFill>
              </a:rPr>
              <a:t>reacheth</a:t>
            </a:r>
            <a:r>
              <a:rPr lang="en-US" sz="2400" dirty="0">
                <a:solidFill>
                  <a:srgbClr val="0070C0"/>
                </a:solidFill>
              </a:rPr>
              <a:t> unto the clouds</a:t>
            </a:r>
            <a:r>
              <a:rPr lang="en-US" sz="2400" dirty="0" smtClean="0">
                <a:solidFill>
                  <a:srgbClr val="0070C0"/>
                </a:solidFill>
              </a:rPr>
              <a:t>.</a:t>
            </a:r>
          </a:p>
          <a:p>
            <a:pPr lvl="1"/>
            <a:r>
              <a:rPr lang="en-US" sz="2400" u="sng" dirty="0" smtClean="0"/>
              <a:t>Triplets</a:t>
            </a:r>
            <a:r>
              <a:rPr lang="en-US" sz="2400" dirty="0" smtClean="0"/>
              <a:t> - </a:t>
            </a:r>
            <a:r>
              <a:rPr lang="en-US" sz="2400" dirty="0">
                <a:solidFill>
                  <a:srgbClr val="0070C0"/>
                </a:solidFill>
              </a:rPr>
              <a:t>(Job 3:9)  Let the stars of the twilight thereof be dark; let it look for light, but </a:t>
            </a:r>
            <a:r>
              <a:rPr lang="en-US" sz="2400" i="1" dirty="0">
                <a:solidFill>
                  <a:srgbClr val="0070C0"/>
                </a:solidFill>
              </a:rPr>
              <a:t>have</a:t>
            </a:r>
            <a:r>
              <a:rPr lang="en-US" sz="2400" dirty="0">
                <a:solidFill>
                  <a:srgbClr val="0070C0"/>
                </a:solidFill>
              </a:rPr>
              <a:t> none; neither let it see the dawning of the day</a:t>
            </a:r>
            <a:r>
              <a:rPr lang="en-US" sz="2400" dirty="0" smtClean="0">
                <a:solidFill>
                  <a:srgbClr val="0070C0"/>
                </a:solidFill>
              </a:rPr>
              <a:t>:</a:t>
            </a:r>
          </a:p>
          <a:p>
            <a:pPr lvl="1"/>
            <a:r>
              <a:rPr lang="en-US" sz="2400" u="sng" dirty="0" smtClean="0"/>
              <a:t>Quatrains</a:t>
            </a:r>
            <a:r>
              <a:rPr lang="en-US" sz="2400" dirty="0" smtClean="0"/>
              <a:t> - </a:t>
            </a:r>
            <a:r>
              <a:rPr lang="en-US" sz="2400" dirty="0">
                <a:solidFill>
                  <a:srgbClr val="0070C0"/>
                </a:solidFill>
              </a:rPr>
              <a:t>(</a:t>
            </a:r>
            <a:r>
              <a:rPr lang="en-US" sz="2400" dirty="0" err="1">
                <a:solidFill>
                  <a:srgbClr val="0070C0"/>
                </a:solidFill>
              </a:rPr>
              <a:t>Psa</a:t>
            </a:r>
            <a:r>
              <a:rPr lang="en-US" sz="2400" dirty="0">
                <a:solidFill>
                  <a:srgbClr val="0070C0"/>
                </a:solidFill>
              </a:rPr>
              <a:t> 1:3)  And he shall be like a tree planted by the rivers of water, that </a:t>
            </a:r>
            <a:r>
              <a:rPr lang="en-US" sz="2400" dirty="0" err="1">
                <a:solidFill>
                  <a:srgbClr val="0070C0"/>
                </a:solidFill>
              </a:rPr>
              <a:t>bringeth</a:t>
            </a:r>
            <a:r>
              <a:rPr lang="en-US" sz="2400" dirty="0">
                <a:solidFill>
                  <a:srgbClr val="0070C0"/>
                </a:solidFill>
              </a:rPr>
              <a:t> forth his fruit in his season; his leaf also shall not wither; and whatsoever he doeth shall prosper.</a:t>
            </a:r>
          </a:p>
          <a:p>
            <a:endParaRPr lang="en-US" dirty="0"/>
          </a:p>
          <a:p>
            <a:pPr lvl="1"/>
            <a:endParaRPr lang="en-US" dirty="0"/>
          </a:p>
          <a:p>
            <a:endParaRPr lang="en-US" dirty="0"/>
          </a:p>
          <a:p>
            <a:pPr lvl="1"/>
            <a:endParaRPr lang="en-US" dirty="0"/>
          </a:p>
          <a:p>
            <a:endParaRPr lang="en-US" dirty="0"/>
          </a:p>
          <a:p>
            <a:pPr lvl="1"/>
            <a:endParaRPr lang="en-US" dirty="0"/>
          </a:p>
          <a:p>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Parallels</a:t>
            </a:r>
            <a:endParaRPr lang="en-US" dirty="0"/>
          </a:p>
        </p:txBody>
      </p:sp>
    </p:spTree>
    <p:extLst>
      <p:ext uri="{BB962C8B-B14F-4D97-AF65-F5344CB8AC3E}">
        <p14:creationId xmlns:p14="http://schemas.microsoft.com/office/powerpoint/2010/main" xmlns="" val="541133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Poetry is found through out the Bible</a:t>
            </a:r>
          </a:p>
          <a:p>
            <a:r>
              <a:rPr lang="en-US" sz="2800" dirty="0" smtClean="0"/>
              <a:t>The five poetical books </a:t>
            </a:r>
          </a:p>
          <a:p>
            <a:pPr lvl="1"/>
            <a:r>
              <a:rPr lang="en-US" sz="2800" dirty="0" smtClean="0"/>
              <a:t>Job, Psalms, Proverbs, Ecclesiastes, Song of Solomon</a:t>
            </a:r>
          </a:p>
          <a:p>
            <a:r>
              <a:rPr lang="en-US" sz="2800" dirty="0" smtClean="0"/>
              <a:t>The teaching of these 5 books are progressive </a:t>
            </a:r>
          </a:p>
          <a:p>
            <a:pPr lvl="1"/>
            <a:r>
              <a:rPr lang="en-US" sz="2800" dirty="0" smtClean="0"/>
              <a:t>“beginning with the experiences of a renewed heart from the hour that the self is revealed in all its unattractiveness (Job 45:5-6) until Christ becomes all in all (Song of Solomon 5:16)</a:t>
            </a:r>
          </a:p>
          <a:p>
            <a:r>
              <a:rPr lang="en-US" sz="3000" dirty="0" smtClean="0"/>
              <a:t>Summary of the books as follows</a:t>
            </a:r>
          </a:p>
          <a:p>
            <a:pPr lvl="1"/>
            <a:endParaRPr lang="en-US" dirty="0"/>
          </a:p>
        </p:txBody>
      </p:sp>
      <p:sp>
        <p:nvSpPr>
          <p:cNvPr id="3" name="Title 2"/>
          <p:cNvSpPr>
            <a:spLocks noGrp="1"/>
          </p:cNvSpPr>
          <p:nvPr>
            <p:ph type="title"/>
          </p:nvPr>
        </p:nvSpPr>
        <p:spPr/>
        <p:txBody>
          <a:bodyPr/>
          <a:lstStyle/>
          <a:p>
            <a:r>
              <a:rPr lang="en-US" dirty="0" smtClean="0"/>
              <a:t>Hebrew poetry</a:t>
            </a:r>
            <a:endParaRPr lang="en-US" dirty="0"/>
          </a:p>
        </p:txBody>
      </p:sp>
    </p:spTree>
    <p:extLst>
      <p:ext uri="{BB962C8B-B14F-4D97-AF65-F5344CB8AC3E}">
        <p14:creationId xmlns:p14="http://schemas.microsoft.com/office/powerpoint/2010/main" xmlns="" val="295866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Bibliographical Sketch</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 y="1676400"/>
            <a:ext cx="8839200" cy="4978965"/>
          </a:xfrm>
        </p:spPr>
      </p:pic>
    </p:spTree>
    <p:extLst>
      <p:ext uri="{BB962C8B-B14F-4D97-AF65-F5344CB8AC3E}">
        <p14:creationId xmlns:p14="http://schemas.microsoft.com/office/powerpoint/2010/main" xmlns="" val="3553555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No greater problem than the suffering among men </a:t>
            </a:r>
          </a:p>
          <a:p>
            <a:r>
              <a:rPr lang="en-US" sz="3200" dirty="0" smtClean="0"/>
              <a:t>Job gives us some answers to an age-old problem</a:t>
            </a:r>
          </a:p>
          <a:p>
            <a:r>
              <a:rPr lang="en-US" sz="3200" dirty="0" smtClean="0">
                <a:solidFill>
                  <a:srgbClr val="00B050"/>
                </a:solidFill>
              </a:rPr>
              <a:t>“Will this man’s theology triumph over his experience, or will his experience triumph over his theology”</a:t>
            </a:r>
          </a:p>
        </p:txBody>
      </p:sp>
      <p:sp>
        <p:nvSpPr>
          <p:cNvPr id="3" name="Title 2"/>
          <p:cNvSpPr>
            <a:spLocks noGrp="1"/>
          </p:cNvSpPr>
          <p:nvPr>
            <p:ph type="title"/>
          </p:nvPr>
        </p:nvSpPr>
        <p:spPr/>
        <p:txBody>
          <a:bodyPr/>
          <a:lstStyle/>
          <a:p>
            <a:r>
              <a:rPr lang="en-US" dirty="0" smtClean="0"/>
              <a:t>Job:  The problem of pain</a:t>
            </a:r>
            <a:endParaRPr lang="en-US" dirty="0"/>
          </a:p>
        </p:txBody>
      </p:sp>
    </p:spTree>
    <p:extLst>
      <p:ext uri="{BB962C8B-B14F-4D97-AF65-F5344CB8AC3E}">
        <p14:creationId xmlns:p14="http://schemas.microsoft.com/office/powerpoint/2010/main" xmlns="" val="3872237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Lesson is </a:t>
            </a:r>
            <a:r>
              <a:rPr lang="en-US" sz="3200" dirty="0" smtClean="0"/>
              <a:t>to </a:t>
            </a:r>
            <a:r>
              <a:rPr lang="en-US" sz="3200" dirty="0"/>
              <a:t>not judge by the outward appearance</a:t>
            </a:r>
          </a:p>
          <a:p>
            <a:r>
              <a:rPr lang="en-US" sz="3200" dirty="0"/>
              <a:t>The arguments put forward in the book are nearly all wrong because they are drawn from incomplete data</a:t>
            </a:r>
          </a:p>
          <a:p>
            <a:r>
              <a:rPr lang="en-US" sz="3200" dirty="0" smtClean="0">
                <a:solidFill>
                  <a:srgbClr val="00B050"/>
                </a:solidFill>
              </a:rPr>
              <a:t>“There </a:t>
            </a:r>
            <a:r>
              <a:rPr lang="en-US" sz="3200" dirty="0">
                <a:solidFill>
                  <a:srgbClr val="00B050"/>
                </a:solidFill>
              </a:rPr>
              <a:t>are reasons behind </a:t>
            </a:r>
            <a:r>
              <a:rPr lang="en-US" sz="3200" dirty="0" smtClean="0">
                <a:solidFill>
                  <a:srgbClr val="00B050"/>
                </a:solidFill>
              </a:rPr>
              <a:t>seemingly </a:t>
            </a:r>
            <a:r>
              <a:rPr lang="en-US" sz="3200" dirty="0">
                <a:solidFill>
                  <a:srgbClr val="00B050"/>
                </a:solidFill>
              </a:rPr>
              <a:t>meaningless </a:t>
            </a:r>
            <a:r>
              <a:rPr lang="en-US" sz="3200" dirty="0" smtClean="0">
                <a:solidFill>
                  <a:srgbClr val="00B050"/>
                </a:solidFill>
              </a:rPr>
              <a:t>suffering and that, moreover, God </a:t>
            </a:r>
            <a:r>
              <a:rPr lang="en-US" sz="3200" dirty="0">
                <a:solidFill>
                  <a:srgbClr val="00B050"/>
                </a:solidFill>
              </a:rPr>
              <a:t>can use our adverse circumstances to teach spiritual </a:t>
            </a:r>
            <a:r>
              <a:rPr lang="en-US" sz="3200" dirty="0" smtClean="0">
                <a:solidFill>
                  <a:srgbClr val="00B050"/>
                </a:solidFill>
              </a:rPr>
              <a:t>lessons”</a:t>
            </a:r>
            <a:endParaRPr lang="en-US" sz="3200" dirty="0">
              <a:solidFill>
                <a:srgbClr val="00B050"/>
              </a:solidFill>
            </a:endParaRPr>
          </a:p>
        </p:txBody>
      </p:sp>
      <p:sp>
        <p:nvSpPr>
          <p:cNvPr id="3" name="Title 2"/>
          <p:cNvSpPr>
            <a:spLocks noGrp="1"/>
          </p:cNvSpPr>
          <p:nvPr>
            <p:ph type="title"/>
          </p:nvPr>
        </p:nvSpPr>
        <p:spPr/>
        <p:txBody>
          <a:bodyPr/>
          <a:lstStyle/>
          <a:p>
            <a:r>
              <a:rPr lang="en-US" dirty="0" smtClean="0"/>
              <a:t>Job:  The problem of pain</a:t>
            </a:r>
            <a:endParaRPr lang="en-US" dirty="0"/>
          </a:p>
        </p:txBody>
      </p:sp>
    </p:spTree>
    <p:extLst>
      <p:ext uri="{BB962C8B-B14F-4D97-AF65-F5344CB8AC3E}">
        <p14:creationId xmlns:p14="http://schemas.microsoft.com/office/powerpoint/2010/main" xmlns="" val="153492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600" dirty="0" smtClean="0"/>
              <a:t>Hebrew hymn book and Hebrew prayer book </a:t>
            </a:r>
          </a:p>
          <a:p>
            <a:r>
              <a:rPr lang="en-US" sz="2600" dirty="0" smtClean="0">
                <a:solidFill>
                  <a:srgbClr val="00B050"/>
                </a:solidFill>
              </a:rPr>
              <a:t>“it touch's the chords of human experience and sounds all the notes of prayer, confession, petition, intercession, adoration, thanksgiving and praise”</a:t>
            </a:r>
          </a:p>
          <a:p>
            <a:r>
              <a:rPr lang="en-US" sz="2600" dirty="0" smtClean="0"/>
              <a:t>All through the book is a prophetic, messianic conscious of Jesus Christ </a:t>
            </a:r>
          </a:p>
          <a:p>
            <a:pPr lvl="1"/>
            <a:r>
              <a:rPr lang="en-US" sz="2600" dirty="0" smtClean="0"/>
              <a:t>The faithful man of Psalm 1 </a:t>
            </a:r>
          </a:p>
          <a:p>
            <a:pPr lvl="1"/>
            <a:r>
              <a:rPr lang="en-US" sz="2600" dirty="0" smtClean="0"/>
              <a:t>Became the forsaken man of Psalm 22</a:t>
            </a:r>
          </a:p>
          <a:p>
            <a:pPr lvl="1"/>
            <a:r>
              <a:rPr lang="en-US" sz="2600" dirty="0" smtClean="0"/>
              <a:t>So that the filthy man of Psalm 14</a:t>
            </a:r>
          </a:p>
          <a:p>
            <a:pPr lvl="1"/>
            <a:r>
              <a:rPr lang="en-US" sz="2600" dirty="0" smtClean="0"/>
              <a:t>Might become the forgiven man of Psalm 32  </a:t>
            </a:r>
            <a:endParaRPr lang="en-US" sz="2600" dirty="0"/>
          </a:p>
        </p:txBody>
      </p:sp>
      <p:sp>
        <p:nvSpPr>
          <p:cNvPr id="3" name="Title 2"/>
          <p:cNvSpPr>
            <a:spLocks noGrp="1"/>
          </p:cNvSpPr>
          <p:nvPr>
            <p:ph type="title"/>
          </p:nvPr>
        </p:nvSpPr>
        <p:spPr/>
        <p:txBody>
          <a:bodyPr/>
          <a:lstStyle/>
          <a:p>
            <a:r>
              <a:rPr lang="en-US" dirty="0" smtClean="0"/>
              <a:t>Psalms:  The Way to pray</a:t>
            </a:r>
            <a:endParaRPr lang="en-US" dirty="0"/>
          </a:p>
        </p:txBody>
      </p:sp>
    </p:spTree>
    <p:extLst>
      <p:ext uri="{BB962C8B-B14F-4D97-AF65-F5344CB8AC3E}">
        <p14:creationId xmlns:p14="http://schemas.microsoft.com/office/powerpoint/2010/main" xmlns="" val="4031111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The Psalms are a mine of information about Bible prophecy</a:t>
            </a:r>
          </a:p>
          <a:p>
            <a:pPr lvl="1"/>
            <a:r>
              <a:rPr lang="en-US" sz="2800" dirty="0" smtClean="0"/>
              <a:t>The two advents of Christ</a:t>
            </a:r>
          </a:p>
          <a:p>
            <a:pPr lvl="1"/>
            <a:r>
              <a:rPr lang="en-US" sz="2800" dirty="0">
                <a:solidFill>
                  <a:srgbClr val="0070C0"/>
                </a:solidFill>
              </a:rPr>
              <a:t>(</a:t>
            </a:r>
            <a:r>
              <a:rPr lang="en-US" sz="2800" dirty="0" err="1">
                <a:solidFill>
                  <a:srgbClr val="0070C0"/>
                </a:solidFill>
              </a:rPr>
              <a:t>Psa</a:t>
            </a:r>
            <a:r>
              <a:rPr lang="en-US" sz="2800" dirty="0">
                <a:solidFill>
                  <a:srgbClr val="0070C0"/>
                </a:solidFill>
              </a:rPr>
              <a:t> 2:7)  I will declare the decree: the LORD hath said unto me, Thou art my Son; this day have I begotten thee.</a:t>
            </a:r>
            <a:endParaRPr lang="en-US" sz="2800" dirty="0" smtClean="0">
              <a:solidFill>
                <a:srgbClr val="0070C0"/>
              </a:solidFill>
            </a:endParaRPr>
          </a:p>
          <a:p>
            <a:pPr lvl="1"/>
            <a:r>
              <a:rPr lang="en-US" sz="2800" dirty="0">
                <a:solidFill>
                  <a:srgbClr val="0070C0"/>
                </a:solidFill>
              </a:rPr>
              <a:t> (</a:t>
            </a:r>
            <a:r>
              <a:rPr lang="en-US" sz="2800" dirty="0" err="1">
                <a:solidFill>
                  <a:srgbClr val="0070C0"/>
                </a:solidFill>
              </a:rPr>
              <a:t>Psa</a:t>
            </a:r>
            <a:r>
              <a:rPr lang="en-US" sz="2800" dirty="0">
                <a:solidFill>
                  <a:srgbClr val="0070C0"/>
                </a:solidFill>
              </a:rPr>
              <a:t> 96:13)  Before the LORD: for he cometh, for he cometh to judge the earth: he shall judge the world with righteousness, and the people with his truth</a:t>
            </a:r>
            <a:r>
              <a:rPr lang="en-US" sz="2800" dirty="0" smtClean="0">
                <a:solidFill>
                  <a:srgbClr val="0070C0"/>
                </a:solidFill>
              </a:rPr>
              <a:t>.</a:t>
            </a:r>
          </a:p>
        </p:txBody>
      </p:sp>
      <p:sp>
        <p:nvSpPr>
          <p:cNvPr id="3" name="Title 2"/>
          <p:cNvSpPr>
            <a:spLocks noGrp="1"/>
          </p:cNvSpPr>
          <p:nvPr>
            <p:ph type="title"/>
          </p:nvPr>
        </p:nvSpPr>
        <p:spPr/>
        <p:txBody>
          <a:bodyPr/>
          <a:lstStyle/>
          <a:p>
            <a:r>
              <a:rPr lang="en-US" dirty="0" smtClean="0"/>
              <a:t>Psalms:  The Way to pray</a:t>
            </a:r>
            <a:endParaRPr lang="en-US" dirty="0"/>
          </a:p>
        </p:txBody>
      </p:sp>
    </p:spTree>
    <p:extLst>
      <p:ext uri="{BB962C8B-B14F-4D97-AF65-F5344CB8AC3E}">
        <p14:creationId xmlns:p14="http://schemas.microsoft.com/office/powerpoint/2010/main" xmlns="" val="226486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pPr lvl="1"/>
            <a:r>
              <a:rPr lang="en-US" sz="2600" dirty="0" smtClean="0"/>
              <a:t>The great tribulation</a:t>
            </a:r>
          </a:p>
          <a:p>
            <a:pPr lvl="1"/>
            <a:r>
              <a:rPr lang="en-US" sz="2600" dirty="0">
                <a:solidFill>
                  <a:srgbClr val="0070C0"/>
                </a:solidFill>
              </a:rPr>
              <a:t>(</a:t>
            </a:r>
            <a:r>
              <a:rPr lang="en-US" sz="2600" dirty="0" err="1">
                <a:solidFill>
                  <a:srgbClr val="0070C0"/>
                </a:solidFill>
              </a:rPr>
              <a:t>Psa</a:t>
            </a:r>
            <a:r>
              <a:rPr lang="en-US" sz="2600" dirty="0">
                <a:solidFill>
                  <a:srgbClr val="0070C0"/>
                </a:solidFill>
              </a:rPr>
              <a:t> 43:1)  Judge me, O God, and plead my cause against an ungodly nation: O deliver me from the deceitful and unjust man.(</a:t>
            </a:r>
            <a:r>
              <a:rPr lang="en-US" sz="2600" dirty="0" err="1">
                <a:solidFill>
                  <a:srgbClr val="0070C0"/>
                </a:solidFill>
              </a:rPr>
              <a:t>Psa</a:t>
            </a:r>
            <a:r>
              <a:rPr lang="en-US" sz="2600" dirty="0">
                <a:solidFill>
                  <a:srgbClr val="0070C0"/>
                </a:solidFill>
              </a:rPr>
              <a:t> 43:2) </a:t>
            </a:r>
            <a:endParaRPr lang="en-US" sz="2600" dirty="0" smtClean="0">
              <a:solidFill>
                <a:srgbClr val="0070C0"/>
              </a:solidFill>
            </a:endParaRPr>
          </a:p>
          <a:p>
            <a:pPr lvl="1"/>
            <a:r>
              <a:rPr lang="en-US" sz="2600" dirty="0" smtClean="0"/>
              <a:t>End-times judgment</a:t>
            </a:r>
          </a:p>
          <a:p>
            <a:pPr lvl="1"/>
            <a:r>
              <a:rPr lang="en-US" sz="2600" dirty="0" smtClean="0">
                <a:solidFill>
                  <a:srgbClr val="0070C0"/>
                </a:solidFill>
              </a:rPr>
              <a:t>(</a:t>
            </a:r>
            <a:r>
              <a:rPr lang="en-US" sz="2600" dirty="0" err="1" smtClean="0">
                <a:solidFill>
                  <a:srgbClr val="0070C0"/>
                </a:solidFill>
              </a:rPr>
              <a:t>Psa</a:t>
            </a:r>
            <a:r>
              <a:rPr lang="en-US" sz="2600" dirty="0" smtClean="0">
                <a:solidFill>
                  <a:srgbClr val="0070C0"/>
                </a:solidFill>
              </a:rPr>
              <a:t> 9:7)  But the LORD shall endure for ever: he hath prepared his throne for judgment.(</a:t>
            </a:r>
            <a:r>
              <a:rPr lang="en-US" sz="2600" dirty="0" err="1" smtClean="0">
                <a:solidFill>
                  <a:srgbClr val="0070C0"/>
                </a:solidFill>
              </a:rPr>
              <a:t>Psa</a:t>
            </a:r>
            <a:r>
              <a:rPr lang="en-US" sz="2600" dirty="0" smtClean="0">
                <a:solidFill>
                  <a:srgbClr val="0070C0"/>
                </a:solidFill>
              </a:rPr>
              <a:t> 9:8)  And he shall judge the world in righteousness, he shall minister judgment to the people in uprightness.</a:t>
            </a:r>
          </a:p>
          <a:p>
            <a:pPr lvl="1"/>
            <a:endParaRPr lang="en-US" sz="3200" dirty="0" smtClean="0">
              <a:solidFill>
                <a:srgbClr val="0070C0"/>
              </a:solidFill>
            </a:endParaRPr>
          </a:p>
        </p:txBody>
      </p:sp>
      <p:sp>
        <p:nvSpPr>
          <p:cNvPr id="3" name="Title 2"/>
          <p:cNvSpPr>
            <a:spLocks noGrp="1"/>
          </p:cNvSpPr>
          <p:nvPr>
            <p:ph type="title"/>
          </p:nvPr>
        </p:nvSpPr>
        <p:spPr/>
        <p:txBody>
          <a:bodyPr/>
          <a:lstStyle/>
          <a:p>
            <a:r>
              <a:rPr lang="en-US" dirty="0" smtClean="0"/>
              <a:t>Psalms:  The Way to pray</a:t>
            </a:r>
            <a:endParaRPr lang="en-US" dirty="0"/>
          </a:p>
        </p:txBody>
      </p:sp>
    </p:spTree>
    <p:extLst>
      <p:ext uri="{BB962C8B-B14F-4D97-AF65-F5344CB8AC3E}">
        <p14:creationId xmlns:p14="http://schemas.microsoft.com/office/powerpoint/2010/main" xmlns="" val="2741658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800" dirty="0" smtClean="0"/>
              <a:t>The millennial reign of Christ</a:t>
            </a:r>
          </a:p>
          <a:p>
            <a:pPr lvl="1"/>
            <a:r>
              <a:rPr lang="en-US" sz="2800" dirty="0">
                <a:solidFill>
                  <a:srgbClr val="0070C0"/>
                </a:solidFill>
              </a:rPr>
              <a:t>(</a:t>
            </a:r>
            <a:r>
              <a:rPr lang="en-US" sz="2800" dirty="0" err="1">
                <a:solidFill>
                  <a:srgbClr val="0070C0"/>
                </a:solidFill>
              </a:rPr>
              <a:t>Psa</a:t>
            </a:r>
            <a:r>
              <a:rPr lang="en-US" sz="2800" dirty="0">
                <a:solidFill>
                  <a:srgbClr val="0070C0"/>
                </a:solidFill>
              </a:rPr>
              <a:t> 96:10)  Say among the heathen that the LORD </a:t>
            </a:r>
            <a:r>
              <a:rPr lang="en-US" sz="2800" dirty="0" err="1">
                <a:solidFill>
                  <a:srgbClr val="0070C0"/>
                </a:solidFill>
              </a:rPr>
              <a:t>reigneth</a:t>
            </a:r>
            <a:r>
              <a:rPr lang="en-US" sz="2800" dirty="0">
                <a:solidFill>
                  <a:srgbClr val="0070C0"/>
                </a:solidFill>
              </a:rPr>
              <a:t>: the world also shall be established that it shall not be moved: he shall judge the people righteously.</a:t>
            </a:r>
            <a:endParaRPr lang="en-US" sz="2800" dirty="0" smtClean="0">
              <a:solidFill>
                <a:srgbClr val="0070C0"/>
              </a:solidFill>
            </a:endParaRPr>
          </a:p>
          <a:p>
            <a:r>
              <a:rPr lang="en-US" sz="2800" dirty="0" smtClean="0"/>
              <a:t>Psalm also teaches us on the life and times of David, Hezekiah, and other historical figures of the Old Testament </a:t>
            </a:r>
          </a:p>
          <a:p>
            <a:pPr marL="365760" lvl="1" indent="0">
              <a:buNone/>
            </a:pPr>
            <a:endParaRPr lang="en-US" sz="2400" dirty="0" smtClean="0"/>
          </a:p>
          <a:p>
            <a:pPr lvl="1"/>
            <a:endParaRPr lang="en-US" sz="2400" dirty="0" smtClean="0"/>
          </a:p>
          <a:p>
            <a:pPr lvl="1"/>
            <a:endParaRPr lang="en-US" sz="2400" dirty="0" smtClean="0"/>
          </a:p>
          <a:p>
            <a:pPr lvl="1"/>
            <a:endParaRPr lang="en-US" sz="2400" dirty="0"/>
          </a:p>
        </p:txBody>
      </p:sp>
      <p:sp>
        <p:nvSpPr>
          <p:cNvPr id="3" name="Title 2"/>
          <p:cNvSpPr>
            <a:spLocks noGrp="1"/>
          </p:cNvSpPr>
          <p:nvPr>
            <p:ph type="title"/>
          </p:nvPr>
        </p:nvSpPr>
        <p:spPr/>
        <p:txBody>
          <a:bodyPr/>
          <a:lstStyle/>
          <a:p>
            <a:r>
              <a:rPr lang="en-US" dirty="0" smtClean="0"/>
              <a:t>Psalms:  The Way to pray</a:t>
            </a:r>
            <a:endParaRPr lang="en-US" dirty="0"/>
          </a:p>
        </p:txBody>
      </p:sp>
    </p:spTree>
    <p:extLst>
      <p:ext uri="{BB962C8B-B14F-4D97-AF65-F5344CB8AC3E}">
        <p14:creationId xmlns:p14="http://schemas.microsoft.com/office/powerpoint/2010/main" xmlns="" val="401791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600" dirty="0" smtClean="0"/>
              <a:t>Behind the book of proverbs is the shadow of Solomon’s wicked son </a:t>
            </a:r>
            <a:r>
              <a:rPr lang="en-US" sz="2600" dirty="0" err="1" smtClean="0"/>
              <a:t>Rehoboam</a:t>
            </a:r>
            <a:endParaRPr lang="en-US" sz="2600" dirty="0" smtClean="0"/>
          </a:p>
          <a:p>
            <a:r>
              <a:rPr lang="en-US" sz="2600" dirty="0" smtClean="0"/>
              <a:t>Solomon had a fool for a son and he knew it</a:t>
            </a:r>
          </a:p>
          <a:p>
            <a:r>
              <a:rPr lang="en-US" sz="2600" dirty="0" smtClean="0"/>
              <a:t>Many of the Proverbs were doubtless written with that fact in mind</a:t>
            </a:r>
          </a:p>
          <a:p>
            <a:r>
              <a:rPr lang="en-US" sz="2600" dirty="0" smtClean="0">
                <a:solidFill>
                  <a:srgbClr val="00B050"/>
                </a:solidFill>
              </a:rPr>
              <a:t>“But they were wasted on </a:t>
            </a:r>
            <a:r>
              <a:rPr lang="en-US" sz="2600" dirty="0" err="1" smtClean="0">
                <a:solidFill>
                  <a:srgbClr val="00B050"/>
                </a:solidFill>
              </a:rPr>
              <a:t>Rehoboam</a:t>
            </a:r>
            <a:r>
              <a:rPr lang="en-US" sz="2600" dirty="0" smtClean="0">
                <a:solidFill>
                  <a:srgbClr val="00B050"/>
                </a:solidFill>
              </a:rPr>
              <a:t>” </a:t>
            </a:r>
            <a:r>
              <a:rPr lang="en-US" sz="2600" dirty="0" smtClean="0"/>
              <a:t>– he did not listen</a:t>
            </a:r>
          </a:p>
          <a:p>
            <a:r>
              <a:rPr lang="en-US" sz="2600" dirty="0" smtClean="0">
                <a:solidFill>
                  <a:srgbClr val="00B050"/>
                </a:solidFill>
              </a:rPr>
              <a:t>“Proverbs is a handbook on spiritual life, practical psychology, child raising, business ethics, and similar practical topics”</a:t>
            </a:r>
            <a:endParaRPr lang="en-US" sz="2600" dirty="0">
              <a:solidFill>
                <a:srgbClr val="00B050"/>
              </a:solidFill>
            </a:endParaRPr>
          </a:p>
        </p:txBody>
      </p:sp>
      <p:sp>
        <p:nvSpPr>
          <p:cNvPr id="3" name="Title 2"/>
          <p:cNvSpPr>
            <a:spLocks noGrp="1"/>
          </p:cNvSpPr>
          <p:nvPr>
            <p:ph type="title"/>
          </p:nvPr>
        </p:nvSpPr>
        <p:spPr/>
        <p:txBody>
          <a:bodyPr/>
          <a:lstStyle/>
          <a:p>
            <a:r>
              <a:rPr lang="en-US" dirty="0" smtClean="0"/>
              <a:t>Proverbs:  The Behavior                  of the believer</a:t>
            </a:r>
            <a:endParaRPr lang="en-US" dirty="0"/>
          </a:p>
        </p:txBody>
      </p:sp>
    </p:spTree>
    <p:extLst>
      <p:ext uri="{BB962C8B-B14F-4D97-AF65-F5344CB8AC3E}">
        <p14:creationId xmlns:p14="http://schemas.microsoft.com/office/powerpoint/2010/main" xmlns="" val="3575509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600" dirty="0" smtClean="0"/>
              <a:t>Behind the book of proverbs is the shadow of Solomon’s wicked son </a:t>
            </a:r>
            <a:r>
              <a:rPr lang="en-US" sz="2600" dirty="0" err="1" smtClean="0"/>
              <a:t>Rehoboam</a:t>
            </a:r>
            <a:endParaRPr lang="en-US" sz="2600" dirty="0" smtClean="0"/>
          </a:p>
          <a:p>
            <a:r>
              <a:rPr lang="en-US" sz="2600" dirty="0" smtClean="0"/>
              <a:t>Solomon had a fool for a son and he knew it</a:t>
            </a:r>
          </a:p>
          <a:p>
            <a:r>
              <a:rPr lang="en-US" sz="2600" dirty="0" smtClean="0"/>
              <a:t>Many of the Proverbs were doubtless written with that fact in mind</a:t>
            </a:r>
          </a:p>
          <a:p>
            <a:r>
              <a:rPr lang="en-US" sz="2600" dirty="0" smtClean="0">
                <a:solidFill>
                  <a:srgbClr val="00B050"/>
                </a:solidFill>
              </a:rPr>
              <a:t>“But they were wasted on </a:t>
            </a:r>
            <a:r>
              <a:rPr lang="en-US" sz="2600" dirty="0" err="1" smtClean="0">
                <a:solidFill>
                  <a:srgbClr val="00B050"/>
                </a:solidFill>
              </a:rPr>
              <a:t>Rehoboam</a:t>
            </a:r>
            <a:r>
              <a:rPr lang="en-US" sz="2600" dirty="0" smtClean="0">
                <a:solidFill>
                  <a:srgbClr val="00B050"/>
                </a:solidFill>
              </a:rPr>
              <a:t>” </a:t>
            </a:r>
            <a:r>
              <a:rPr lang="en-US" sz="2600" dirty="0" smtClean="0"/>
              <a:t>– he did not listen</a:t>
            </a:r>
          </a:p>
          <a:p>
            <a:r>
              <a:rPr lang="en-US" sz="2600" dirty="0" smtClean="0">
                <a:solidFill>
                  <a:srgbClr val="00B050"/>
                </a:solidFill>
              </a:rPr>
              <a:t>“Proverbs is a handbook on spiritual life, practical psychology, child raising, business ethics, and similar practical topics”</a:t>
            </a:r>
          </a:p>
        </p:txBody>
      </p:sp>
      <p:sp>
        <p:nvSpPr>
          <p:cNvPr id="3" name="Title 2"/>
          <p:cNvSpPr>
            <a:spLocks noGrp="1"/>
          </p:cNvSpPr>
          <p:nvPr>
            <p:ph type="title"/>
          </p:nvPr>
        </p:nvSpPr>
        <p:spPr/>
        <p:txBody>
          <a:bodyPr/>
          <a:lstStyle/>
          <a:p>
            <a:r>
              <a:rPr lang="en-US" dirty="0" smtClean="0"/>
              <a:t>Proverbs:  The Behavior                  of the believer</a:t>
            </a:r>
            <a:endParaRPr lang="en-US" dirty="0"/>
          </a:p>
        </p:txBody>
      </p:sp>
    </p:spTree>
    <p:extLst>
      <p:ext uri="{BB962C8B-B14F-4D97-AF65-F5344CB8AC3E}">
        <p14:creationId xmlns:p14="http://schemas.microsoft.com/office/powerpoint/2010/main" xmlns="" val="2929305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r>
              <a:rPr lang="en-US" sz="2600" dirty="0" smtClean="0">
                <a:solidFill>
                  <a:srgbClr val="0070C0"/>
                </a:solidFill>
              </a:rPr>
              <a:t>(</a:t>
            </a:r>
            <a:r>
              <a:rPr lang="en-US" sz="2600" dirty="0">
                <a:solidFill>
                  <a:srgbClr val="0070C0"/>
                </a:solidFill>
              </a:rPr>
              <a:t>Pro 4:23)  Keep thy heart with all diligence; for out of it are the issues of life</a:t>
            </a:r>
            <a:r>
              <a:rPr lang="en-US" sz="2600" dirty="0" smtClean="0">
                <a:solidFill>
                  <a:srgbClr val="0070C0"/>
                </a:solidFill>
              </a:rPr>
              <a:t>.</a:t>
            </a:r>
          </a:p>
          <a:p>
            <a:r>
              <a:rPr lang="en-US" sz="2600" dirty="0">
                <a:solidFill>
                  <a:srgbClr val="0070C0"/>
                </a:solidFill>
              </a:rPr>
              <a:t>(Pro 3:5)  Trust in the LORD with all thine heart; and lean not unto thine own understanding.(Pro 3:6)  In all thy ways acknowledge him, and he shall direct thy paths</a:t>
            </a:r>
            <a:r>
              <a:rPr lang="en-US" sz="2600" dirty="0" smtClean="0">
                <a:solidFill>
                  <a:srgbClr val="0070C0"/>
                </a:solidFill>
              </a:rPr>
              <a:t>.</a:t>
            </a:r>
          </a:p>
          <a:p>
            <a:r>
              <a:rPr lang="en-US" sz="2600" dirty="0">
                <a:solidFill>
                  <a:srgbClr val="0070C0"/>
                </a:solidFill>
              </a:rPr>
              <a:t>(Pro 22:6)  Train up a child in the way he should go: and when he is old, he will not depart from it.</a:t>
            </a:r>
            <a:endParaRPr lang="en-US" sz="2600" dirty="0" smtClean="0">
              <a:solidFill>
                <a:srgbClr val="0070C0"/>
              </a:solidFill>
            </a:endParaRPr>
          </a:p>
          <a:p>
            <a:r>
              <a:rPr lang="en-US" sz="2600" dirty="0">
                <a:solidFill>
                  <a:srgbClr val="0070C0"/>
                </a:solidFill>
              </a:rPr>
              <a:t>(Pro 13:11)  Wealth gotten by vanity shall be diminished: but he that </a:t>
            </a:r>
            <a:r>
              <a:rPr lang="en-US" sz="2600" dirty="0" err="1">
                <a:solidFill>
                  <a:srgbClr val="0070C0"/>
                </a:solidFill>
              </a:rPr>
              <a:t>gathereth</a:t>
            </a:r>
            <a:r>
              <a:rPr lang="en-US" sz="2600" dirty="0">
                <a:solidFill>
                  <a:srgbClr val="0070C0"/>
                </a:solidFill>
              </a:rPr>
              <a:t> by </a:t>
            </a:r>
            <a:r>
              <a:rPr lang="en-US" sz="2600" dirty="0" err="1">
                <a:solidFill>
                  <a:srgbClr val="0070C0"/>
                </a:solidFill>
              </a:rPr>
              <a:t>labour</a:t>
            </a:r>
            <a:r>
              <a:rPr lang="en-US" sz="2600" dirty="0">
                <a:solidFill>
                  <a:srgbClr val="0070C0"/>
                </a:solidFill>
              </a:rPr>
              <a:t> shall increase.</a:t>
            </a:r>
          </a:p>
        </p:txBody>
      </p:sp>
      <p:sp>
        <p:nvSpPr>
          <p:cNvPr id="3" name="Title 2"/>
          <p:cNvSpPr>
            <a:spLocks noGrp="1"/>
          </p:cNvSpPr>
          <p:nvPr>
            <p:ph type="title"/>
          </p:nvPr>
        </p:nvSpPr>
        <p:spPr/>
        <p:txBody>
          <a:bodyPr/>
          <a:lstStyle/>
          <a:p>
            <a:r>
              <a:rPr lang="en-US" dirty="0" smtClean="0"/>
              <a:t>Proverbs:  The Behavior                  of the believer</a:t>
            </a:r>
            <a:endParaRPr lang="en-US" dirty="0"/>
          </a:p>
        </p:txBody>
      </p:sp>
    </p:spTree>
    <p:extLst>
      <p:ext uri="{BB962C8B-B14F-4D97-AF65-F5344CB8AC3E}">
        <p14:creationId xmlns:p14="http://schemas.microsoft.com/office/powerpoint/2010/main" xmlns="" val="1453146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dirty="0" smtClean="0"/>
              <a:t>Behind the book of Ecclesiastes in the shame of Solomon </a:t>
            </a:r>
          </a:p>
          <a:p>
            <a:r>
              <a:rPr lang="en-US" sz="3200" dirty="0" smtClean="0"/>
              <a:t>Solomon started of his reign rich with gifts from heaven and destroyed it all</a:t>
            </a:r>
          </a:p>
          <a:p>
            <a:r>
              <a:rPr lang="en-US" sz="3200" dirty="0" smtClean="0"/>
              <a:t>He forgot God, lived for the world, wrecked his kingdom, and turned Jerusalem into Babylon</a:t>
            </a:r>
          </a:p>
          <a:p>
            <a:r>
              <a:rPr lang="en-US" sz="3200" dirty="0" smtClean="0">
                <a:solidFill>
                  <a:srgbClr val="00B050"/>
                </a:solidFill>
              </a:rPr>
              <a:t>“Ecclesiastes is his apology letter”</a:t>
            </a:r>
          </a:p>
          <a:p>
            <a:r>
              <a:rPr lang="en-US" sz="3200" dirty="0" smtClean="0"/>
              <a:t>This book shows us how worldly minded a man thinks</a:t>
            </a:r>
          </a:p>
          <a:p>
            <a:endParaRPr lang="en-US" dirty="0"/>
          </a:p>
        </p:txBody>
      </p:sp>
      <p:sp>
        <p:nvSpPr>
          <p:cNvPr id="3" name="Title 2"/>
          <p:cNvSpPr>
            <a:spLocks noGrp="1"/>
          </p:cNvSpPr>
          <p:nvPr>
            <p:ph type="title"/>
          </p:nvPr>
        </p:nvSpPr>
        <p:spPr/>
        <p:txBody>
          <a:bodyPr/>
          <a:lstStyle/>
          <a:p>
            <a:r>
              <a:rPr lang="en-US" dirty="0" smtClean="0"/>
              <a:t>Ecclesiastes: The folly of forgetting god </a:t>
            </a:r>
            <a:endParaRPr lang="en-US" dirty="0"/>
          </a:p>
        </p:txBody>
      </p:sp>
    </p:spTree>
    <p:extLst>
      <p:ext uri="{BB962C8B-B14F-4D97-AF65-F5344CB8AC3E}">
        <p14:creationId xmlns:p14="http://schemas.microsoft.com/office/powerpoint/2010/main" xmlns="" val="380645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Divisions of the O.T.</a:t>
            </a:r>
            <a:endParaRPr lang="en-US" sz="4000" dirty="0"/>
          </a:p>
        </p:txBody>
      </p:sp>
      <p:sp>
        <p:nvSpPr>
          <p:cNvPr id="3" name="Content Placeholder 2"/>
          <p:cNvSpPr>
            <a:spLocks noGrp="1"/>
          </p:cNvSpPr>
          <p:nvPr>
            <p:ph idx="1"/>
          </p:nvPr>
        </p:nvSpPr>
        <p:spPr>
          <a:xfrm>
            <a:off x="381000" y="1600200"/>
            <a:ext cx="8407893" cy="5138929"/>
          </a:xfrm>
        </p:spPr>
        <p:txBody>
          <a:bodyPr>
            <a:noAutofit/>
          </a:bodyPr>
          <a:lstStyle/>
          <a:p>
            <a:r>
              <a:rPr lang="en-US" sz="2800" dirty="0" smtClean="0"/>
              <a:t>The O.T. can be divided into 4 sections</a:t>
            </a:r>
          </a:p>
          <a:p>
            <a:pPr marL="868680" lvl="1" indent="-457200">
              <a:buFont typeface="+mj-lt"/>
              <a:buAutoNum type="arabicPeriod"/>
            </a:pPr>
            <a:r>
              <a:rPr lang="en-US" sz="2800" dirty="0" smtClean="0"/>
              <a:t>Law: </a:t>
            </a:r>
            <a:r>
              <a:rPr lang="en-US" sz="2800" dirty="0" smtClean="0">
                <a:solidFill>
                  <a:srgbClr val="FF0000"/>
                </a:solidFill>
              </a:rPr>
              <a:t>The Foundation For Christ</a:t>
            </a:r>
          </a:p>
          <a:p>
            <a:pPr marL="1143000" lvl="2" indent="-457200"/>
            <a:r>
              <a:rPr lang="en-US" sz="2600" dirty="0" smtClean="0"/>
              <a:t> legal literature – moral life of God’s people</a:t>
            </a:r>
          </a:p>
          <a:p>
            <a:pPr marL="1143000" lvl="2" indent="-457200"/>
            <a:r>
              <a:rPr lang="en-US" sz="2600" dirty="0" smtClean="0">
                <a:solidFill>
                  <a:srgbClr val="00B050"/>
                </a:solidFill>
              </a:rPr>
              <a:t>“Moses laid down the ethical code which governed the conduct of the theocratic nation”             </a:t>
            </a:r>
          </a:p>
          <a:p>
            <a:pPr marL="868680" lvl="1" indent="-457200">
              <a:buFont typeface="+mj-lt"/>
              <a:buAutoNum type="arabicPeriod"/>
            </a:pPr>
            <a:r>
              <a:rPr lang="en-US" sz="2800" dirty="0" smtClean="0"/>
              <a:t>History:  </a:t>
            </a:r>
            <a:r>
              <a:rPr lang="en-US" sz="2800" dirty="0" smtClean="0">
                <a:solidFill>
                  <a:srgbClr val="FF0000"/>
                </a:solidFill>
              </a:rPr>
              <a:t>The Preparation For Christ</a:t>
            </a:r>
          </a:p>
          <a:p>
            <a:pPr marL="1143000" lvl="2" indent="-457200"/>
            <a:r>
              <a:rPr lang="en-US" sz="2600" dirty="0" smtClean="0"/>
              <a:t>Historical literature – national life of people</a:t>
            </a:r>
          </a:p>
          <a:p>
            <a:pPr marL="1143000" lvl="2" indent="-457200"/>
            <a:r>
              <a:rPr lang="en-US" sz="2600" dirty="0" smtClean="0">
                <a:solidFill>
                  <a:srgbClr val="00B050"/>
                </a:solidFill>
              </a:rPr>
              <a:t>“These books from Joshua to Nehemiah depict the political life in view of these moral norms” </a:t>
            </a:r>
          </a:p>
        </p:txBody>
      </p:sp>
    </p:spTree>
    <p:extLst>
      <p:ext uri="{BB962C8B-B14F-4D97-AF65-F5344CB8AC3E}">
        <p14:creationId xmlns:p14="http://schemas.microsoft.com/office/powerpoint/2010/main" xmlns="" val="3035615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85000" lnSpcReduction="20000"/>
          </a:bodyPr>
          <a:lstStyle/>
          <a:p>
            <a:r>
              <a:rPr lang="en-US" sz="3200" dirty="0" smtClean="0"/>
              <a:t>Solomon wrote over 1,000 songs and this one he calls the “song of songs”</a:t>
            </a:r>
          </a:p>
          <a:p>
            <a:r>
              <a:rPr lang="en-US" sz="3200" dirty="0" smtClean="0"/>
              <a:t>We can get the clearest picture of this great love song when interpreted in the light of Jesus Christ and his church </a:t>
            </a:r>
          </a:p>
          <a:p>
            <a:r>
              <a:rPr lang="en-US" sz="3200" dirty="0" smtClean="0"/>
              <a:t>There is a love story going on between the Bride and Jesus Christ </a:t>
            </a:r>
            <a:r>
              <a:rPr lang="en-US" sz="3200" dirty="0" smtClean="0">
                <a:solidFill>
                  <a:srgbClr val="0070C0"/>
                </a:solidFill>
              </a:rPr>
              <a:t>(Mathew 25:1-14)</a:t>
            </a:r>
          </a:p>
          <a:p>
            <a:r>
              <a:rPr lang="en-US" sz="3200" dirty="0" smtClean="0"/>
              <a:t>One day Jesus is going to return for His bride </a:t>
            </a:r>
            <a:endParaRPr lang="en-US" sz="3200" dirty="0"/>
          </a:p>
          <a:p>
            <a:r>
              <a:rPr lang="en-US" sz="3200" dirty="0" smtClean="0"/>
              <a:t>So the books of poetry constantly point us towards Christ and deepen our relationship with Him</a:t>
            </a:r>
          </a:p>
          <a:p>
            <a:r>
              <a:rPr lang="en-US" sz="3200" dirty="0" smtClean="0"/>
              <a:t>It is truly amazing how Christ centered our entire Bible is  </a:t>
            </a:r>
          </a:p>
        </p:txBody>
      </p:sp>
      <p:sp>
        <p:nvSpPr>
          <p:cNvPr id="3" name="Title 2"/>
          <p:cNvSpPr>
            <a:spLocks noGrp="1"/>
          </p:cNvSpPr>
          <p:nvPr>
            <p:ph type="title"/>
          </p:nvPr>
        </p:nvSpPr>
        <p:spPr/>
        <p:txBody>
          <a:bodyPr/>
          <a:lstStyle/>
          <a:p>
            <a:r>
              <a:rPr lang="en-US" dirty="0" smtClean="0"/>
              <a:t>Song of Solomon:                             The art of adoration</a:t>
            </a:r>
            <a:endParaRPr lang="en-US" dirty="0"/>
          </a:p>
        </p:txBody>
      </p:sp>
    </p:spTree>
    <p:extLst>
      <p:ext uri="{BB962C8B-B14F-4D97-AF65-F5344CB8AC3E}">
        <p14:creationId xmlns:p14="http://schemas.microsoft.com/office/powerpoint/2010/main" xmlns="" val="507918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1800" dirty="0" smtClean="0"/>
              <a:t>John Phillips</a:t>
            </a:r>
          </a:p>
          <a:p>
            <a:r>
              <a:rPr lang="en-US" sz="1800" dirty="0" smtClean="0"/>
              <a:t>Norman </a:t>
            </a:r>
            <a:r>
              <a:rPr lang="en-US" sz="1800" dirty="0" err="1" smtClean="0"/>
              <a:t>Geisler</a:t>
            </a:r>
            <a:endParaRPr lang="en-US" sz="1800" dirty="0"/>
          </a:p>
        </p:txBody>
      </p:sp>
      <p:sp>
        <p:nvSpPr>
          <p:cNvPr id="4" name="Title 3"/>
          <p:cNvSpPr>
            <a:spLocks noGrp="1"/>
          </p:cNvSpPr>
          <p:nvPr>
            <p:ph type="title"/>
          </p:nvPr>
        </p:nvSpPr>
        <p:spPr/>
        <p:txBody>
          <a:bodyPr/>
          <a:lstStyle/>
          <a:p>
            <a:r>
              <a:rPr lang="en-US" sz="6600" dirty="0" smtClean="0"/>
              <a:t>The books </a:t>
            </a:r>
            <a:endParaRPr lang="en-US" sz="6600" dirty="0"/>
          </a:p>
        </p:txBody>
      </p:sp>
    </p:spTree>
    <p:extLst>
      <p:ext uri="{BB962C8B-B14F-4D97-AF65-F5344CB8AC3E}">
        <p14:creationId xmlns:p14="http://schemas.microsoft.com/office/powerpoint/2010/main" xmlns="" val="1282852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85907" y="1368233"/>
            <a:ext cx="5839114" cy="400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527533"/>
            <a:ext cx="3838575" cy="5681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11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1750" y="508000"/>
            <a:ext cx="3998913" cy="584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1338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L </a:t>
            </a:r>
            <a:r>
              <a:rPr lang="en-US" dirty="0" err="1" smtClean="0"/>
              <a:t>Geisler</a:t>
            </a:r>
            <a:endParaRPr lang="en-US" dirty="0"/>
          </a:p>
        </p:txBody>
      </p:sp>
      <p:sp>
        <p:nvSpPr>
          <p:cNvPr id="3" name="Content Placeholder 2"/>
          <p:cNvSpPr>
            <a:spLocks noGrp="1"/>
          </p:cNvSpPr>
          <p:nvPr>
            <p:ph idx="1"/>
          </p:nvPr>
        </p:nvSpPr>
        <p:spPr/>
        <p:txBody>
          <a:bodyPr>
            <a:normAutofit/>
          </a:bodyPr>
          <a:lstStyle/>
          <a:p>
            <a:r>
              <a:rPr lang="en-US" sz="2600" dirty="0" smtClean="0"/>
              <a:t>Short and sweet </a:t>
            </a:r>
          </a:p>
          <a:p>
            <a:r>
              <a:rPr lang="en-US" sz="2600" dirty="0" smtClean="0"/>
              <a:t>10 minutes worth of reading</a:t>
            </a:r>
          </a:p>
          <a:p>
            <a:r>
              <a:rPr lang="en-US" sz="2600" dirty="0" smtClean="0"/>
              <a:t>For those that just “don’t have time” and for pre-work</a:t>
            </a:r>
          </a:p>
          <a:p>
            <a:r>
              <a:rPr lang="en-US" sz="2600" dirty="0" smtClean="0"/>
              <a:t>Good to read before you study Bible</a:t>
            </a:r>
          </a:p>
          <a:p>
            <a:pPr lvl="1"/>
            <a:r>
              <a:rPr lang="en-US" sz="2600" dirty="0" smtClean="0"/>
              <a:t>E.g. – Esther – to the Persian Jews, Xerxes, etc. </a:t>
            </a:r>
          </a:p>
          <a:p>
            <a:r>
              <a:rPr lang="en-US" sz="2600" dirty="0" smtClean="0"/>
              <a:t>Very historical and literal</a:t>
            </a:r>
          </a:p>
          <a:p>
            <a:r>
              <a:rPr lang="en-US" sz="2600" dirty="0" smtClean="0"/>
              <a:t>Do not know him as well as Phillips</a:t>
            </a:r>
          </a:p>
        </p:txBody>
      </p:sp>
    </p:spTree>
    <p:extLst>
      <p:ext uri="{BB962C8B-B14F-4D97-AF65-F5344CB8AC3E}">
        <p14:creationId xmlns:p14="http://schemas.microsoft.com/office/powerpoint/2010/main" xmlns="" val="934398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13134"/>
            <a:ext cx="4724400" cy="64317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6811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49382"/>
            <a:ext cx="4114799" cy="63592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8737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8527" y="228600"/>
            <a:ext cx="4546946" cy="6400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5398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16708"/>
            <a:ext cx="3962400" cy="6424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1755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4744" y="228600"/>
            <a:ext cx="4583255" cy="6385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627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Divisions of the O.T.</a:t>
            </a:r>
            <a:endParaRPr lang="en-US" sz="4000" dirty="0"/>
          </a:p>
        </p:txBody>
      </p:sp>
      <p:sp>
        <p:nvSpPr>
          <p:cNvPr id="3" name="Content Placeholder 2"/>
          <p:cNvSpPr>
            <a:spLocks noGrp="1"/>
          </p:cNvSpPr>
          <p:nvPr>
            <p:ph idx="1"/>
          </p:nvPr>
        </p:nvSpPr>
        <p:spPr>
          <a:xfrm>
            <a:off x="380999" y="1719070"/>
            <a:ext cx="8407893" cy="5138929"/>
          </a:xfrm>
        </p:spPr>
        <p:txBody>
          <a:bodyPr>
            <a:noAutofit/>
          </a:bodyPr>
          <a:lstStyle/>
          <a:p>
            <a:pPr marL="868680" lvl="1" indent="-457200">
              <a:buFont typeface="+mj-lt"/>
              <a:buAutoNum type="arabicPeriod"/>
            </a:pPr>
            <a:r>
              <a:rPr lang="en-US" sz="2800" dirty="0" smtClean="0"/>
              <a:t>Poetry:  </a:t>
            </a:r>
            <a:r>
              <a:rPr lang="en-US" sz="2800" dirty="0" smtClean="0">
                <a:solidFill>
                  <a:srgbClr val="FF0000"/>
                </a:solidFill>
              </a:rPr>
              <a:t>The Aspiration For Christ</a:t>
            </a:r>
          </a:p>
          <a:p>
            <a:pPr marL="1143000" lvl="2" indent="-457200"/>
            <a:r>
              <a:rPr lang="en-US" sz="2600" dirty="0" smtClean="0"/>
              <a:t>Poetical literature – spiritual life of people</a:t>
            </a:r>
          </a:p>
          <a:p>
            <a:pPr marL="1143000" lvl="2" indent="-457200"/>
            <a:r>
              <a:rPr lang="en-US" sz="2600" dirty="0" smtClean="0">
                <a:solidFill>
                  <a:srgbClr val="00B050"/>
                </a:solidFill>
              </a:rPr>
              <a:t>“These books reflect the spiritual experiences of the people.  These religious experiences comprise some of the greatest treasures of the OT and even of world literature”</a:t>
            </a:r>
          </a:p>
          <a:p>
            <a:pPr marL="868680" lvl="1" indent="-457200">
              <a:buFont typeface="+mj-lt"/>
              <a:buAutoNum type="arabicPeriod"/>
            </a:pPr>
            <a:r>
              <a:rPr lang="en-US" sz="2800" dirty="0" smtClean="0"/>
              <a:t>Prophecy:  The Expectation For Christ</a:t>
            </a:r>
          </a:p>
          <a:p>
            <a:pPr marL="1143000" lvl="2" indent="-457200"/>
            <a:r>
              <a:rPr lang="en-US" sz="2600" dirty="0" smtClean="0"/>
              <a:t>Prophetical literature – future life of people</a:t>
            </a:r>
          </a:p>
          <a:p>
            <a:pPr marL="1143000" lvl="2" indent="-457200"/>
            <a:r>
              <a:rPr lang="en-US" sz="2600" dirty="0" smtClean="0"/>
              <a:t>These books point forward to the future for God’s people…some has already been fulfilled and some are yet to come </a:t>
            </a:r>
            <a:endParaRPr lang="en-US" sz="2600" dirty="0"/>
          </a:p>
        </p:txBody>
      </p:sp>
    </p:spTree>
    <p:extLst>
      <p:ext uri="{BB962C8B-B14F-4D97-AF65-F5344CB8AC3E}">
        <p14:creationId xmlns:p14="http://schemas.microsoft.com/office/powerpoint/2010/main" xmlns="" val="2183889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04800"/>
            <a:ext cx="4247937" cy="62878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7572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dirty="0" err="1" smtClean="0"/>
              <a:t>phillips</a:t>
            </a:r>
            <a:endParaRPr lang="en-US" dirty="0"/>
          </a:p>
        </p:txBody>
      </p:sp>
      <p:sp>
        <p:nvSpPr>
          <p:cNvPr id="3" name="Content Placeholder 2"/>
          <p:cNvSpPr>
            <a:spLocks noGrp="1"/>
          </p:cNvSpPr>
          <p:nvPr>
            <p:ph idx="1"/>
          </p:nvPr>
        </p:nvSpPr>
        <p:spPr/>
        <p:txBody>
          <a:bodyPr/>
          <a:lstStyle/>
          <a:p>
            <a:r>
              <a:rPr lang="en-US" sz="2400" dirty="0" smtClean="0"/>
              <a:t>A more detailed account of the scripture</a:t>
            </a:r>
          </a:p>
          <a:p>
            <a:r>
              <a:rPr lang="en-US" sz="2400" dirty="0" smtClean="0"/>
              <a:t>30-45 minutes</a:t>
            </a:r>
          </a:p>
          <a:p>
            <a:r>
              <a:rPr lang="en-US" sz="2400" dirty="0" smtClean="0"/>
              <a:t>For the person that wants a deeper, possibly more spiritual experience (sometimes too much)</a:t>
            </a:r>
          </a:p>
          <a:p>
            <a:r>
              <a:rPr lang="en-US" sz="2400" dirty="0" smtClean="0"/>
              <a:t>More application to the believer </a:t>
            </a:r>
          </a:p>
          <a:p>
            <a:r>
              <a:rPr lang="en-US" sz="2400" dirty="0" smtClean="0"/>
              <a:t>More pictures of Christ </a:t>
            </a:r>
          </a:p>
          <a:p>
            <a:r>
              <a:rPr lang="en-US" sz="2400" dirty="0" smtClean="0"/>
              <a:t>The master of alliteration</a:t>
            </a:r>
          </a:p>
          <a:p>
            <a:pPr lvl="1"/>
            <a:r>
              <a:rPr lang="en-US" sz="2400" dirty="0" smtClean="0"/>
              <a:t>Helps with understanding and memorization</a:t>
            </a:r>
          </a:p>
          <a:p>
            <a:r>
              <a:rPr lang="en-US" sz="2400" dirty="0" smtClean="0"/>
              <a:t>Good to read before and even better after</a:t>
            </a:r>
          </a:p>
          <a:p>
            <a:endParaRPr lang="en-US" dirty="0"/>
          </a:p>
        </p:txBody>
      </p:sp>
    </p:spTree>
    <p:extLst>
      <p:ext uri="{BB962C8B-B14F-4D97-AF65-F5344CB8AC3E}">
        <p14:creationId xmlns:p14="http://schemas.microsoft.com/office/powerpoint/2010/main" xmlns="" val="3549161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8262" y="304799"/>
            <a:ext cx="4958338" cy="6338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6243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65497"/>
            <a:ext cx="4419600" cy="63270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0697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25662"/>
            <a:ext cx="4267199" cy="6406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49988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25662"/>
            <a:ext cx="4267199" cy="6406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1107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74360"/>
            <a:ext cx="3962399" cy="630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5425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70822"/>
            <a:ext cx="4267199" cy="6316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524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70822"/>
            <a:ext cx="4267199" cy="6316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7393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3751" y="304800"/>
            <a:ext cx="5179049" cy="62514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816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Bibliographical Sketch</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 y="1676400"/>
            <a:ext cx="8839200" cy="4978965"/>
          </a:xfrm>
        </p:spPr>
      </p:pic>
    </p:spTree>
    <p:extLst>
      <p:ext uri="{BB962C8B-B14F-4D97-AF65-F5344CB8AC3E}">
        <p14:creationId xmlns:p14="http://schemas.microsoft.com/office/powerpoint/2010/main" xmlns="" val="2153175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Patriarchal period – Job (c. 2,000 B.C.)</a:t>
            </a:r>
          </a:p>
          <a:p>
            <a:r>
              <a:rPr lang="en-US" sz="3200" dirty="0" smtClean="0"/>
              <a:t>Davidic Period – Psalm (c. 1,000 B.C.)</a:t>
            </a:r>
          </a:p>
          <a:p>
            <a:r>
              <a:rPr lang="en-US" sz="3200" dirty="0" err="1" smtClean="0"/>
              <a:t>Solomonic</a:t>
            </a:r>
            <a:r>
              <a:rPr lang="en-US" sz="3200" dirty="0" smtClean="0"/>
              <a:t> Period (c. 950 B.C.)</a:t>
            </a:r>
          </a:p>
          <a:p>
            <a:pPr lvl="1"/>
            <a:r>
              <a:rPr lang="en-US" sz="3200" dirty="0" smtClean="0"/>
              <a:t>Song of Solomon – a young man’s love</a:t>
            </a:r>
          </a:p>
          <a:p>
            <a:pPr lvl="1"/>
            <a:r>
              <a:rPr lang="en-US" sz="3200" dirty="0" smtClean="0"/>
              <a:t>Proverbs – a middle-aged man’s wisdom</a:t>
            </a:r>
          </a:p>
          <a:p>
            <a:pPr lvl="1"/>
            <a:r>
              <a:rPr lang="en-US" sz="3200" dirty="0" smtClean="0"/>
              <a:t>Ecclesiastes – an old man’s sorrow</a:t>
            </a:r>
          </a:p>
        </p:txBody>
      </p:sp>
      <p:sp>
        <p:nvSpPr>
          <p:cNvPr id="3" name="Title 2"/>
          <p:cNvSpPr>
            <a:spLocks noGrp="1"/>
          </p:cNvSpPr>
          <p:nvPr>
            <p:ph type="title"/>
          </p:nvPr>
        </p:nvSpPr>
        <p:spPr/>
        <p:txBody>
          <a:bodyPr/>
          <a:lstStyle/>
          <a:p>
            <a:r>
              <a:rPr lang="en-US" dirty="0" smtClean="0"/>
              <a:t>Periods of Poetry </a:t>
            </a:r>
            <a:endParaRPr lang="en-US" dirty="0"/>
          </a:p>
        </p:txBody>
      </p:sp>
    </p:spTree>
    <p:extLst>
      <p:ext uri="{BB962C8B-B14F-4D97-AF65-F5344CB8AC3E}">
        <p14:creationId xmlns:p14="http://schemas.microsoft.com/office/powerpoint/2010/main" xmlns="" val="2620037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07893" cy="5138929"/>
          </a:xfrm>
        </p:spPr>
        <p:txBody>
          <a:bodyPr>
            <a:normAutofit fontScale="92500"/>
          </a:bodyPr>
          <a:lstStyle/>
          <a:p>
            <a:r>
              <a:rPr lang="en-US" sz="3000" dirty="0" smtClean="0"/>
              <a:t>Job – aspiration for mediation by Christ </a:t>
            </a:r>
          </a:p>
          <a:p>
            <a:pPr lvl="1"/>
            <a:r>
              <a:rPr lang="en-US" sz="2800" dirty="0" smtClean="0">
                <a:solidFill>
                  <a:srgbClr val="00B050"/>
                </a:solidFill>
              </a:rPr>
              <a:t>“working out the practical context of everyday suffering, cried out for a mediator, someone who could plead his cause with God and unfold the mystery of his calamities” </a:t>
            </a:r>
          </a:p>
          <a:p>
            <a:pPr lvl="1"/>
            <a:r>
              <a:rPr lang="en-US" sz="2800" dirty="0">
                <a:solidFill>
                  <a:srgbClr val="0070C0"/>
                </a:solidFill>
              </a:rPr>
              <a:t>(Job 9:33)  Neither is there any </a:t>
            </a:r>
            <a:r>
              <a:rPr lang="en-US" sz="2800" dirty="0" err="1">
                <a:solidFill>
                  <a:srgbClr val="0070C0"/>
                </a:solidFill>
              </a:rPr>
              <a:t>daysman</a:t>
            </a:r>
            <a:r>
              <a:rPr lang="en-US" sz="2800" dirty="0">
                <a:solidFill>
                  <a:srgbClr val="0070C0"/>
                </a:solidFill>
              </a:rPr>
              <a:t> betwixt us, that might lay his hand upon us both</a:t>
            </a:r>
            <a:r>
              <a:rPr lang="en-US" sz="2800" dirty="0" smtClean="0">
                <a:solidFill>
                  <a:srgbClr val="0070C0"/>
                </a:solidFill>
              </a:rPr>
              <a:t>.</a:t>
            </a:r>
          </a:p>
          <a:p>
            <a:pPr lvl="1"/>
            <a:r>
              <a:rPr lang="en-US" sz="2800" dirty="0">
                <a:solidFill>
                  <a:srgbClr val="0070C0"/>
                </a:solidFill>
              </a:rPr>
              <a:t>(Job </a:t>
            </a:r>
            <a:r>
              <a:rPr lang="en-US" sz="2800" dirty="0" smtClean="0">
                <a:solidFill>
                  <a:srgbClr val="0070C0"/>
                </a:solidFill>
              </a:rPr>
              <a:t>19:25-26)</a:t>
            </a:r>
            <a:r>
              <a:rPr lang="en-US" sz="2800" dirty="0">
                <a:solidFill>
                  <a:srgbClr val="0070C0"/>
                </a:solidFill>
              </a:rPr>
              <a:t>  For I know that my redeemer </a:t>
            </a:r>
            <a:r>
              <a:rPr lang="en-US" sz="2800" dirty="0" err="1">
                <a:solidFill>
                  <a:srgbClr val="0070C0"/>
                </a:solidFill>
              </a:rPr>
              <a:t>liveth</a:t>
            </a:r>
            <a:r>
              <a:rPr lang="en-US" sz="2800" dirty="0">
                <a:solidFill>
                  <a:srgbClr val="0070C0"/>
                </a:solidFill>
              </a:rPr>
              <a:t>, and that he shall stand at the latter day upon the </a:t>
            </a:r>
            <a:r>
              <a:rPr lang="en-US" sz="2800" dirty="0" smtClean="0">
                <a:solidFill>
                  <a:srgbClr val="0070C0"/>
                </a:solidFill>
              </a:rPr>
              <a:t>earth: </a:t>
            </a:r>
            <a:r>
              <a:rPr lang="en-US" sz="2800" dirty="0">
                <a:solidFill>
                  <a:srgbClr val="0070C0"/>
                </a:solidFill>
              </a:rPr>
              <a:t>And though after my skin worms destroy this body, yet in my flesh shall I see God</a:t>
            </a:r>
            <a:r>
              <a:rPr lang="en-US" sz="2800" dirty="0" smtClean="0">
                <a:solidFill>
                  <a:srgbClr val="0070C0"/>
                </a:solidFill>
              </a:rPr>
              <a:t>:</a:t>
            </a:r>
          </a:p>
        </p:txBody>
      </p:sp>
      <p:sp>
        <p:nvSpPr>
          <p:cNvPr id="3" name="Title 2"/>
          <p:cNvSpPr>
            <a:spLocks noGrp="1"/>
          </p:cNvSpPr>
          <p:nvPr>
            <p:ph type="title"/>
          </p:nvPr>
        </p:nvSpPr>
        <p:spPr/>
        <p:txBody>
          <a:bodyPr/>
          <a:lstStyle/>
          <a:p>
            <a:r>
              <a:rPr lang="en-US" dirty="0" smtClean="0"/>
              <a:t>The </a:t>
            </a:r>
            <a:r>
              <a:rPr lang="en-US" dirty="0"/>
              <a:t>Aspiration For Christ</a:t>
            </a:r>
          </a:p>
        </p:txBody>
      </p:sp>
    </p:spTree>
    <p:extLst>
      <p:ext uri="{BB962C8B-B14F-4D97-AF65-F5344CB8AC3E}">
        <p14:creationId xmlns:p14="http://schemas.microsoft.com/office/powerpoint/2010/main" xmlns="" val="317290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fontScale="85000" lnSpcReduction="10000"/>
          </a:bodyPr>
          <a:lstStyle/>
          <a:p>
            <a:r>
              <a:rPr lang="en-US" sz="3000" dirty="0" smtClean="0"/>
              <a:t>Psalms – aspiration for communion with Christ </a:t>
            </a:r>
          </a:p>
          <a:p>
            <a:pPr lvl="1"/>
            <a:r>
              <a:rPr lang="en-US" sz="2800" dirty="0" smtClean="0">
                <a:solidFill>
                  <a:srgbClr val="00B050"/>
                </a:solidFill>
              </a:rPr>
              <a:t>“there desire is for communion with God in discouragements, despair, triumphs, or life.  This intimate fellowship with God was provided by Christ”</a:t>
            </a:r>
            <a:endParaRPr lang="en-US" sz="2800" dirty="0" smtClean="0"/>
          </a:p>
          <a:p>
            <a:r>
              <a:rPr lang="en-US" sz="3000" dirty="0" smtClean="0"/>
              <a:t>Proverbs – aspiration for wisdom in Christ </a:t>
            </a:r>
          </a:p>
          <a:p>
            <a:pPr lvl="1"/>
            <a:r>
              <a:rPr lang="en-US" sz="2800" dirty="0" smtClean="0">
                <a:solidFill>
                  <a:srgbClr val="00B050"/>
                </a:solidFill>
              </a:rPr>
              <a:t>“Proverbs manifest a desire for wisdom which the NT informs us is found in Christ alone”</a:t>
            </a:r>
          </a:p>
          <a:p>
            <a:pPr lvl="1"/>
            <a:r>
              <a:rPr lang="en-US" sz="2800" dirty="0">
                <a:solidFill>
                  <a:srgbClr val="0070C0"/>
                </a:solidFill>
              </a:rPr>
              <a:t>(Col 2:2)  That their hearts might be comforted, being knit together in love, and unto all riches of the full assurance of understanding, to the acknowledgement of the mystery of God, and of the Father, and of Christ;(Col 2:3)  In whom are hid all the treasures of wisdom and knowledge</a:t>
            </a:r>
            <a:r>
              <a:rPr lang="en-US" sz="2800" dirty="0" smtClean="0">
                <a:solidFill>
                  <a:srgbClr val="0070C0"/>
                </a:solidFill>
              </a:rPr>
              <a:t>.</a:t>
            </a:r>
          </a:p>
        </p:txBody>
      </p:sp>
      <p:sp>
        <p:nvSpPr>
          <p:cNvPr id="3" name="Title 2"/>
          <p:cNvSpPr>
            <a:spLocks noGrp="1"/>
          </p:cNvSpPr>
          <p:nvPr>
            <p:ph type="title"/>
          </p:nvPr>
        </p:nvSpPr>
        <p:spPr/>
        <p:txBody>
          <a:bodyPr/>
          <a:lstStyle/>
          <a:p>
            <a:r>
              <a:rPr lang="en-US" dirty="0" smtClean="0"/>
              <a:t>The </a:t>
            </a:r>
            <a:r>
              <a:rPr lang="en-US" dirty="0"/>
              <a:t>Aspiration For Christ</a:t>
            </a:r>
          </a:p>
        </p:txBody>
      </p:sp>
    </p:spTree>
    <p:extLst>
      <p:ext uri="{BB962C8B-B14F-4D97-AF65-F5344CB8AC3E}">
        <p14:creationId xmlns:p14="http://schemas.microsoft.com/office/powerpoint/2010/main" xmlns="" val="94901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a:bodyPr>
          <a:lstStyle/>
          <a:p>
            <a:r>
              <a:rPr lang="en-US" sz="3000" dirty="0" smtClean="0"/>
              <a:t>Ecclesiastes – aspiration for ultimate satisfaction </a:t>
            </a:r>
          </a:p>
          <a:p>
            <a:pPr lvl="1"/>
            <a:r>
              <a:rPr lang="en-US" sz="3000" dirty="0" smtClean="0"/>
              <a:t>A search for the greater good </a:t>
            </a:r>
          </a:p>
          <a:p>
            <a:pPr lvl="1"/>
            <a:r>
              <a:rPr lang="en-US" sz="3000" dirty="0" smtClean="0">
                <a:solidFill>
                  <a:srgbClr val="00B050"/>
                </a:solidFill>
              </a:rPr>
              <a:t>“Solomon tried everything under the sun – including wine, worldliness, and women – but found that all is vanity.  His quest reveals that happiness is found only in the water so life which Christ offers”</a:t>
            </a:r>
          </a:p>
        </p:txBody>
      </p:sp>
      <p:sp>
        <p:nvSpPr>
          <p:cNvPr id="3" name="Title 2"/>
          <p:cNvSpPr>
            <a:spLocks noGrp="1"/>
          </p:cNvSpPr>
          <p:nvPr>
            <p:ph type="title"/>
          </p:nvPr>
        </p:nvSpPr>
        <p:spPr/>
        <p:txBody>
          <a:bodyPr/>
          <a:lstStyle/>
          <a:p>
            <a:r>
              <a:rPr lang="en-US" dirty="0" smtClean="0"/>
              <a:t>The </a:t>
            </a:r>
            <a:r>
              <a:rPr lang="en-US" dirty="0"/>
              <a:t>Aspiration For Christ</a:t>
            </a:r>
          </a:p>
        </p:txBody>
      </p:sp>
    </p:spTree>
    <p:extLst>
      <p:ext uri="{BB962C8B-B14F-4D97-AF65-F5344CB8AC3E}">
        <p14:creationId xmlns:p14="http://schemas.microsoft.com/office/powerpoint/2010/main" xmlns="" val="2313069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947</TotalTime>
  <Words>1876</Words>
  <Application>Microsoft Office PowerPoint</Application>
  <PresentationFormat>On-screen Show (4:3)</PresentationFormat>
  <Paragraphs>201</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Grid</vt:lpstr>
      <vt:lpstr>The Books of poetry </vt:lpstr>
      <vt:lpstr> The Bibliographical Sketch</vt:lpstr>
      <vt:lpstr>Divisions of the O.T.</vt:lpstr>
      <vt:lpstr>Divisions of the O.T.</vt:lpstr>
      <vt:lpstr> The Bibliographical Sketch</vt:lpstr>
      <vt:lpstr>Periods of Poetry </vt:lpstr>
      <vt:lpstr>The Aspiration For Christ</vt:lpstr>
      <vt:lpstr>The Aspiration For Christ</vt:lpstr>
      <vt:lpstr>The Aspiration For Christ</vt:lpstr>
      <vt:lpstr>The Aspiration For Christ</vt:lpstr>
      <vt:lpstr>Hebrew poetry </vt:lpstr>
      <vt:lpstr>Hebrew poetry </vt:lpstr>
      <vt:lpstr>Hebrew poetry </vt:lpstr>
      <vt:lpstr>Synonymous poetry </vt:lpstr>
      <vt:lpstr>Antithetic parallelism</vt:lpstr>
      <vt:lpstr>Synthetic Parallelism</vt:lpstr>
      <vt:lpstr>Exemplar parallelism</vt:lpstr>
      <vt:lpstr>Parallels</vt:lpstr>
      <vt:lpstr>Hebrew poetry</vt:lpstr>
      <vt:lpstr>Job:  The problem of pain</vt:lpstr>
      <vt:lpstr>Job:  The problem of pain</vt:lpstr>
      <vt:lpstr>Psalms:  The Way to pray</vt:lpstr>
      <vt:lpstr>Psalms:  The Way to pray</vt:lpstr>
      <vt:lpstr>Psalms:  The Way to pray</vt:lpstr>
      <vt:lpstr>Psalms:  The Way to pray</vt:lpstr>
      <vt:lpstr>Proverbs:  The Behavior                  of the believer</vt:lpstr>
      <vt:lpstr>Proverbs:  The Behavior                  of the believer</vt:lpstr>
      <vt:lpstr>Proverbs:  The Behavior                  of the believer</vt:lpstr>
      <vt:lpstr>Ecclesiastes: The folly of forgetting god </vt:lpstr>
      <vt:lpstr>Song of Solomon:                             The art of adoration</vt:lpstr>
      <vt:lpstr>The books </vt:lpstr>
      <vt:lpstr>Slide 32</vt:lpstr>
      <vt:lpstr>Slide 33</vt:lpstr>
      <vt:lpstr>Norman L Geisler</vt:lpstr>
      <vt:lpstr>Slide 35</vt:lpstr>
      <vt:lpstr>Slide 36</vt:lpstr>
      <vt:lpstr>Slide 37</vt:lpstr>
      <vt:lpstr>Slide 38</vt:lpstr>
      <vt:lpstr>Slide 39</vt:lpstr>
      <vt:lpstr>Slide 40</vt:lpstr>
      <vt:lpstr>John phillips</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Books of poetry</dc:title>
  <dc:creator>Jason Sparks</dc:creator>
  <cp:lastModifiedBy>sparks4562003</cp:lastModifiedBy>
  <cp:revision>48</cp:revision>
  <dcterms:created xsi:type="dcterms:W3CDTF">2013-12-11T01:48:12Z</dcterms:created>
  <dcterms:modified xsi:type="dcterms:W3CDTF">2016-11-30T22:14:11Z</dcterms:modified>
</cp:coreProperties>
</file>