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58" r:id="rId4"/>
    <p:sldId id="261" r:id="rId5"/>
    <p:sldId id="286" r:id="rId6"/>
    <p:sldId id="262" r:id="rId7"/>
    <p:sldId id="287" r:id="rId8"/>
    <p:sldId id="263" r:id="rId9"/>
    <p:sldId id="265" r:id="rId10"/>
    <p:sldId id="266" r:id="rId11"/>
    <p:sldId id="267" r:id="rId12"/>
    <p:sldId id="288" r:id="rId13"/>
    <p:sldId id="289" r:id="rId14"/>
    <p:sldId id="268" r:id="rId15"/>
    <p:sldId id="270" r:id="rId16"/>
    <p:sldId id="271" r:id="rId17"/>
    <p:sldId id="273" r:id="rId18"/>
    <p:sldId id="275" r:id="rId19"/>
    <p:sldId id="276" r:id="rId20"/>
    <p:sldId id="290" r:id="rId21"/>
    <p:sldId id="277" r:id="rId22"/>
    <p:sldId id="278" r:id="rId23"/>
    <p:sldId id="292" r:id="rId24"/>
    <p:sldId id="293" r:id="rId25"/>
    <p:sldId id="279" r:id="rId26"/>
    <p:sldId id="280" r:id="rId27"/>
    <p:sldId id="294" r:id="rId28"/>
    <p:sldId id="281" r:id="rId29"/>
    <p:sldId id="282" r:id="rId30"/>
    <p:sldId id="283" r:id="rId31"/>
    <p:sldId id="284" r:id="rId32"/>
    <p:sldId id="285" r:id="rId33"/>
    <p:sldId id="29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p:scale>
          <a:sx n="77" d="100"/>
          <a:sy n="77" d="100"/>
        </p:scale>
        <p:origin x="-954" y="192"/>
      </p:cViewPr>
      <p:guideLst>
        <p:guide orient="horz" pos="2160"/>
        <p:guide pos="2880"/>
      </p:guideLst>
    </p:cSldViewPr>
  </p:slideViewPr>
  <p:outlineViewPr>
    <p:cViewPr>
      <p:scale>
        <a:sx n="33" d="100"/>
        <a:sy n="33" d="100"/>
      </p:scale>
      <p:origin x="54" y="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41DA6F0-92DA-4ADB-966A-6D70ACEE6EEC}" type="datetimeFigureOut">
              <a:rPr lang="en-US" smtClean="0"/>
              <a:t>3/8/2017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87ACF18-55D9-4992-9A94-6452B8B95F5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1DA6F0-92DA-4ADB-966A-6D70ACEE6EEC}" type="datetimeFigureOut">
              <a:rPr lang="en-US" smtClean="0"/>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ACF18-55D9-4992-9A94-6452B8B95F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1DA6F0-92DA-4ADB-966A-6D70ACEE6EEC}" type="datetimeFigureOut">
              <a:rPr lang="en-US" smtClean="0"/>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ACF18-55D9-4992-9A94-6452B8B95F5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1DA6F0-92DA-4ADB-966A-6D70ACEE6EEC}" type="datetimeFigureOut">
              <a:rPr lang="en-US" smtClean="0"/>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ACF18-55D9-4992-9A94-6452B8B95F5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41DA6F0-92DA-4ADB-966A-6D70ACEE6EEC}" type="datetimeFigureOut">
              <a:rPr lang="en-US" smtClean="0"/>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ACF18-55D9-4992-9A94-6452B8B95F5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1DA6F0-92DA-4ADB-966A-6D70ACEE6EEC}" type="datetimeFigureOut">
              <a:rPr lang="en-US" smtClean="0"/>
              <a:t>3/8/2017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7ACF18-55D9-4992-9A94-6452B8B95F5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41DA6F0-92DA-4ADB-966A-6D70ACEE6EEC}" type="datetimeFigureOut">
              <a:rPr lang="en-US" smtClean="0"/>
              <a:t>3/8/2017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7ACF18-55D9-4992-9A94-6452B8B95F5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41DA6F0-92DA-4ADB-966A-6D70ACEE6EEC}" type="datetimeFigureOut">
              <a:rPr lang="en-US" smtClean="0"/>
              <a:t>3/8/2017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7ACF18-55D9-4992-9A94-6452B8B95F5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1DA6F0-92DA-4ADB-966A-6D70ACEE6EEC}" type="datetimeFigureOut">
              <a:rPr lang="en-US" smtClean="0"/>
              <a:t>3/8/2017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7ACF18-55D9-4992-9A94-6452B8B95F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1DA6F0-92DA-4ADB-966A-6D70ACEE6EEC}" type="datetimeFigureOut">
              <a:rPr lang="en-US" smtClean="0"/>
              <a:t>3/8/2017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7ACF18-55D9-4992-9A94-6452B8B95F5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41DA6F0-92DA-4ADB-966A-6D70ACEE6EEC}" type="datetimeFigureOut">
              <a:rPr lang="en-US" smtClean="0"/>
              <a:t>3/8/2017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87ACF18-55D9-4992-9A94-6452B8B95F5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41DA6F0-92DA-4ADB-966A-6D70ACEE6EEC}" type="datetimeFigureOut">
              <a:rPr lang="en-US" smtClean="0"/>
              <a:t>3/8/2017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87ACF18-55D9-4992-9A94-6452B8B95F5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dirty="0" smtClean="0"/>
              <a:t>JEREMIAH</a:t>
            </a:r>
            <a:endParaRPr lang="en-US" sz="8800" dirty="0"/>
          </a:p>
        </p:txBody>
      </p:sp>
      <p:sp>
        <p:nvSpPr>
          <p:cNvPr id="3" name="Subtitle 2"/>
          <p:cNvSpPr>
            <a:spLocks noGrp="1"/>
          </p:cNvSpPr>
          <p:nvPr>
            <p:ph type="subTitle" idx="1"/>
          </p:nvPr>
        </p:nvSpPr>
        <p:spPr/>
        <p:txBody>
          <a:bodyPr/>
          <a:lstStyle/>
          <a:p>
            <a:r>
              <a:rPr lang="en-US" dirty="0" smtClean="0"/>
              <a:t>“The Weeping Prophet”</a:t>
            </a:r>
            <a:endParaRPr lang="en-US" dirty="0"/>
          </a:p>
        </p:txBody>
      </p:sp>
    </p:spTree>
    <p:extLst>
      <p:ext uri="{BB962C8B-B14F-4D97-AF65-F5344CB8AC3E}">
        <p14:creationId xmlns:p14="http://schemas.microsoft.com/office/powerpoint/2010/main" val="17244270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Background</a:t>
            </a:r>
            <a:endParaRPr lang="en-US" dirty="0"/>
          </a:p>
        </p:txBody>
      </p:sp>
      <p:sp>
        <p:nvSpPr>
          <p:cNvPr id="4" name="Text Placeholder 3"/>
          <p:cNvSpPr>
            <a:spLocks noGrp="1"/>
          </p:cNvSpPr>
          <p:nvPr>
            <p:ph type="body" idx="1"/>
          </p:nvPr>
        </p:nvSpPr>
        <p:spPr/>
        <p:txBody>
          <a:bodyPr/>
          <a:lstStyle/>
          <a:p>
            <a:r>
              <a:rPr lang="en-US" dirty="0" smtClean="0"/>
              <a:t>Isaiah 			</a:t>
            </a:r>
            <a:endParaRPr lang="en-US" dirty="0"/>
          </a:p>
        </p:txBody>
      </p:sp>
      <p:sp>
        <p:nvSpPr>
          <p:cNvPr id="5" name="Text Placeholder 4"/>
          <p:cNvSpPr>
            <a:spLocks noGrp="1"/>
          </p:cNvSpPr>
          <p:nvPr>
            <p:ph type="body" sz="half" idx="3"/>
          </p:nvPr>
        </p:nvSpPr>
        <p:spPr/>
        <p:txBody>
          <a:bodyPr/>
          <a:lstStyle/>
          <a:p>
            <a:r>
              <a:rPr lang="en-US" dirty="0" smtClean="0"/>
              <a:t>Jeremiah </a:t>
            </a:r>
            <a:endParaRPr lang="en-US" dirty="0"/>
          </a:p>
        </p:txBody>
      </p:sp>
      <p:sp>
        <p:nvSpPr>
          <p:cNvPr id="3" name="Content Placeholder 2"/>
          <p:cNvSpPr>
            <a:spLocks noGrp="1"/>
          </p:cNvSpPr>
          <p:nvPr>
            <p:ph sz="quarter" idx="2"/>
          </p:nvPr>
        </p:nvSpPr>
        <p:spPr/>
        <p:txBody>
          <a:bodyPr>
            <a:normAutofit/>
          </a:bodyPr>
          <a:lstStyle/>
          <a:p>
            <a:r>
              <a:rPr lang="en-US" sz="2400" dirty="0" smtClean="0"/>
              <a:t>Lived through Assyrian period</a:t>
            </a:r>
          </a:p>
          <a:p>
            <a:r>
              <a:rPr lang="en-US" sz="2400" dirty="0" smtClean="0"/>
              <a:t>Saw Israel defeated</a:t>
            </a:r>
          </a:p>
          <a:p>
            <a:r>
              <a:rPr lang="en-US" sz="2400" dirty="0" smtClean="0"/>
              <a:t>Godly King Hezekiah</a:t>
            </a:r>
          </a:p>
          <a:p>
            <a:r>
              <a:rPr lang="en-US" sz="2400" dirty="0" smtClean="0"/>
              <a:t>Contemporary of Amos, Hosea, and Micah</a:t>
            </a:r>
          </a:p>
          <a:p>
            <a:r>
              <a:rPr lang="en-US" sz="2400" dirty="0" smtClean="0"/>
              <a:t>Lived to see Judah delivered from the Assyrians </a:t>
            </a:r>
            <a:endParaRPr lang="en-US" sz="2400" dirty="0"/>
          </a:p>
        </p:txBody>
      </p:sp>
      <p:sp>
        <p:nvSpPr>
          <p:cNvPr id="6" name="Content Placeholder 5"/>
          <p:cNvSpPr>
            <a:spLocks noGrp="1"/>
          </p:cNvSpPr>
          <p:nvPr>
            <p:ph sz="quarter" idx="4"/>
          </p:nvPr>
        </p:nvSpPr>
        <p:spPr/>
        <p:txBody>
          <a:bodyPr>
            <a:noAutofit/>
          </a:bodyPr>
          <a:lstStyle/>
          <a:p>
            <a:r>
              <a:rPr lang="en-US" sz="2400" dirty="0" smtClean="0"/>
              <a:t>Lived through Babylonian period</a:t>
            </a:r>
          </a:p>
          <a:p>
            <a:r>
              <a:rPr lang="en-US" sz="2400" dirty="0" smtClean="0"/>
              <a:t>Saw Judah defeated </a:t>
            </a:r>
          </a:p>
          <a:p>
            <a:r>
              <a:rPr lang="en-US" sz="2400" dirty="0" smtClean="0"/>
              <a:t>Godly King Josiah</a:t>
            </a:r>
          </a:p>
          <a:p>
            <a:r>
              <a:rPr lang="en-US" sz="2400" dirty="0" smtClean="0"/>
              <a:t>Contemporary of Zephaniah, Habakkuk, and Obadiah</a:t>
            </a:r>
          </a:p>
          <a:p>
            <a:r>
              <a:rPr lang="en-US" sz="2400" dirty="0" smtClean="0"/>
              <a:t>Lived to see Judah given over to famine and the sword</a:t>
            </a:r>
          </a:p>
        </p:txBody>
      </p:sp>
    </p:spTree>
    <p:extLst>
      <p:ext uri="{BB962C8B-B14F-4D97-AF65-F5344CB8AC3E}">
        <p14:creationId xmlns:p14="http://schemas.microsoft.com/office/powerpoint/2010/main" val="23236164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Background </a:t>
            </a:r>
            <a:endParaRPr lang="en-US" dirty="0"/>
          </a:p>
        </p:txBody>
      </p:sp>
      <p:sp>
        <p:nvSpPr>
          <p:cNvPr id="7" name="Content Placeholder 6"/>
          <p:cNvSpPr>
            <a:spLocks noGrp="1"/>
          </p:cNvSpPr>
          <p:nvPr>
            <p:ph idx="1"/>
          </p:nvPr>
        </p:nvSpPr>
        <p:spPr/>
        <p:txBody>
          <a:bodyPr>
            <a:noAutofit/>
          </a:bodyPr>
          <a:lstStyle/>
          <a:p>
            <a:r>
              <a:rPr lang="en-US" sz="2800" dirty="0" smtClean="0"/>
              <a:t>He lived about a century after Isaiah </a:t>
            </a:r>
          </a:p>
          <a:p>
            <a:r>
              <a:rPr lang="en-US" sz="2800" dirty="0" smtClean="0"/>
              <a:t>His counsels and prophecies were ignored </a:t>
            </a:r>
          </a:p>
          <a:p>
            <a:r>
              <a:rPr lang="en-US" sz="2800" dirty="0" smtClean="0"/>
              <a:t>He was hated by his own people and was looked at as a meddler and a traitor  for his prophesy of </a:t>
            </a:r>
            <a:r>
              <a:rPr lang="en-US" sz="2800" dirty="0" smtClean="0"/>
              <a:t>warning</a:t>
            </a:r>
          </a:p>
          <a:p>
            <a:r>
              <a:rPr lang="en-US" sz="2800" dirty="0" smtClean="0">
                <a:solidFill>
                  <a:srgbClr val="00B050"/>
                </a:solidFill>
              </a:rPr>
              <a:t>“His loftiest counsels were ignored, his writings torn to shreds by a tyrant king, his name blackened, his life hunted, and his worst predictions horribly fulfilled before his tear filled eyes”</a:t>
            </a:r>
            <a:endParaRPr lang="en-US" sz="2800" dirty="0" smtClean="0">
              <a:solidFill>
                <a:srgbClr val="00B050"/>
              </a:solidFill>
            </a:endParaRPr>
          </a:p>
        </p:txBody>
      </p:sp>
    </p:spTree>
    <p:extLst>
      <p:ext uri="{BB962C8B-B14F-4D97-AF65-F5344CB8AC3E}">
        <p14:creationId xmlns:p14="http://schemas.microsoft.com/office/powerpoint/2010/main" val="34700774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Historical Background </a:t>
            </a:r>
            <a:endParaRPr lang="en-US" dirty="0"/>
          </a:p>
        </p:txBody>
      </p:sp>
      <p:sp>
        <p:nvSpPr>
          <p:cNvPr id="7" name="Content Placeholder 6"/>
          <p:cNvSpPr>
            <a:spLocks noGrp="1"/>
          </p:cNvSpPr>
          <p:nvPr>
            <p:ph idx="1"/>
          </p:nvPr>
        </p:nvSpPr>
        <p:spPr>
          <a:xfrm>
            <a:off x="457200" y="1676400"/>
            <a:ext cx="8229600" cy="4953000"/>
          </a:xfrm>
        </p:spPr>
        <p:txBody>
          <a:bodyPr>
            <a:noAutofit/>
          </a:bodyPr>
          <a:lstStyle/>
          <a:p>
            <a:r>
              <a:rPr lang="en-US" sz="2800" dirty="0" smtClean="0"/>
              <a:t>He </a:t>
            </a:r>
            <a:r>
              <a:rPr lang="en-US" sz="2800" dirty="0" smtClean="0"/>
              <a:t>was the weeping prophet </a:t>
            </a:r>
          </a:p>
          <a:p>
            <a:pPr lvl="1"/>
            <a:r>
              <a:rPr lang="en-US" sz="2800" dirty="0" smtClean="0">
                <a:solidFill>
                  <a:srgbClr val="00B050"/>
                </a:solidFill>
              </a:rPr>
              <a:t>“He recorded his bitterest feelings of his broken hear in </a:t>
            </a:r>
            <a:r>
              <a:rPr lang="en-US" sz="2800" dirty="0" smtClean="0">
                <a:solidFill>
                  <a:srgbClr val="00B050"/>
                </a:solidFill>
              </a:rPr>
              <a:t>Lamentations. He was forbidden by God to marry.  And, even when his preaching produced results, as in the days of king Josiah, he could clearly see the reforms were superficial and could not last.  The disastrous reign of Manasseh had been too long, and his apostasies had taken too great a hold.  Idolatry and corruption had seeped too deeply into the lives of the people “</a:t>
            </a:r>
          </a:p>
          <a:p>
            <a:endParaRPr lang="en-US" sz="3400" dirty="0">
              <a:solidFill>
                <a:srgbClr val="00B050"/>
              </a:solidFill>
            </a:endParaRPr>
          </a:p>
        </p:txBody>
      </p:sp>
    </p:spTree>
    <p:extLst>
      <p:ext uri="{BB962C8B-B14F-4D97-AF65-F5344CB8AC3E}">
        <p14:creationId xmlns:p14="http://schemas.microsoft.com/office/powerpoint/2010/main" val="29706989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Historical Background</a:t>
            </a:r>
            <a:endParaRPr lang="en-US" dirty="0"/>
          </a:p>
        </p:txBody>
      </p:sp>
      <p:sp>
        <p:nvSpPr>
          <p:cNvPr id="3" name="Content Placeholder 2"/>
          <p:cNvSpPr>
            <a:spLocks noGrp="1"/>
          </p:cNvSpPr>
          <p:nvPr>
            <p:ph idx="1"/>
          </p:nvPr>
        </p:nvSpPr>
        <p:spPr>
          <a:xfrm>
            <a:off x="457200" y="1752600"/>
            <a:ext cx="8229600" cy="4953000"/>
          </a:xfrm>
        </p:spPr>
        <p:txBody>
          <a:bodyPr>
            <a:normAutofit/>
          </a:bodyPr>
          <a:lstStyle/>
          <a:p>
            <a:r>
              <a:rPr lang="en-US" sz="2700" dirty="0"/>
              <a:t>Was called to prophesy at the age of 14 and prophesied to the age of </a:t>
            </a:r>
            <a:r>
              <a:rPr lang="en-US" sz="2700" dirty="0" smtClean="0"/>
              <a:t>41</a:t>
            </a:r>
          </a:p>
          <a:p>
            <a:r>
              <a:rPr lang="en-US" sz="2700" dirty="0">
                <a:solidFill>
                  <a:srgbClr val="0070C0"/>
                </a:solidFill>
              </a:rPr>
              <a:t>(</a:t>
            </a:r>
            <a:r>
              <a:rPr lang="en-US" sz="2700" dirty="0" err="1">
                <a:solidFill>
                  <a:srgbClr val="0070C0"/>
                </a:solidFill>
              </a:rPr>
              <a:t>Jer</a:t>
            </a:r>
            <a:r>
              <a:rPr lang="en-US" sz="2700" dirty="0">
                <a:solidFill>
                  <a:srgbClr val="0070C0"/>
                </a:solidFill>
              </a:rPr>
              <a:t> 1:5)  Before I formed thee in the belly I knew thee; and before thou </a:t>
            </a:r>
            <a:r>
              <a:rPr lang="en-US" sz="2700" dirty="0" err="1">
                <a:solidFill>
                  <a:srgbClr val="0070C0"/>
                </a:solidFill>
              </a:rPr>
              <a:t>camest</a:t>
            </a:r>
            <a:r>
              <a:rPr lang="en-US" sz="2700" dirty="0">
                <a:solidFill>
                  <a:srgbClr val="0070C0"/>
                </a:solidFill>
              </a:rPr>
              <a:t> forth out of the womb I sanctified thee, and I ordained thee a prophet unto the nations</a:t>
            </a:r>
            <a:r>
              <a:rPr lang="en-US" sz="2700" dirty="0" smtClean="0">
                <a:solidFill>
                  <a:srgbClr val="0070C0"/>
                </a:solidFill>
              </a:rPr>
              <a:t>.</a:t>
            </a:r>
          </a:p>
          <a:p>
            <a:r>
              <a:rPr lang="en-US" sz="2700" dirty="0" smtClean="0">
                <a:solidFill>
                  <a:srgbClr val="0070C0"/>
                </a:solidFill>
              </a:rPr>
              <a:t>(</a:t>
            </a:r>
            <a:r>
              <a:rPr lang="en-US" sz="2700" dirty="0" err="1">
                <a:solidFill>
                  <a:srgbClr val="0070C0"/>
                </a:solidFill>
              </a:rPr>
              <a:t>Jer</a:t>
            </a:r>
            <a:r>
              <a:rPr lang="en-US" sz="2700" dirty="0">
                <a:solidFill>
                  <a:srgbClr val="0070C0"/>
                </a:solidFill>
              </a:rPr>
              <a:t> 1:6)  Then said I, Ah, Lord GOD! behold, I cannot speak: for I am a child</a:t>
            </a:r>
            <a:r>
              <a:rPr lang="en-US" sz="2700" dirty="0" smtClean="0">
                <a:solidFill>
                  <a:srgbClr val="0070C0"/>
                </a:solidFill>
              </a:rPr>
              <a:t>.</a:t>
            </a:r>
          </a:p>
          <a:p>
            <a:r>
              <a:rPr lang="en-US" sz="2700" dirty="0" smtClean="0">
                <a:solidFill>
                  <a:srgbClr val="0070C0"/>
                </a:solidFill>
              </a:rPr>
              <a:t>(</a:t>
            </a:r>
            <a:r>
              <a:rPr lang="en-US" sz="2700" dirty="0" err="1">
                <a:solidFill>
                  <a:srgbClr val="0070C0"/>
                </a:solidFill>
              </a:rPr>
              <a:t>Jer</a:t>
            </a:r>
            <a:r>
              <a:rPr lang="en-US" sz="2700" dirty="0">
                <a:solidFill>
                  <a:srgbClr val="0070C0"/>
                </a:solidFill>
              </a:rPr>
              <a:t> 1:7)  But the LORD said unto me, Say not, I am a child: for thou shalt go to all that I shall send thee, and whatsoever I command thee thou shalt speak</a:t>
            </a:r>
            <a:r>
              <a:rPr lang="en-US" sz="2700" dirty="0" smtClean="0">
                <a:solidFill>
                  <a:srgbClr val="0070C0"/>
                </a:solidFill>
              </a:rPr>
              <a:t>.</a:t>
            </a:r>
            <a:endParaRPr lang="en-US" sz="2700" dirty="0">
              <a:solidFill>
                <a:srgbClr val="0070C0"/>
              </a:solidFill>
            </a:endParaRPr>
          </a:p>
        </p:txBody>
      </p:sp>
    </p:spTree>
    <p:extLst>
      <p:ext uri="{BB962C8B-B14F-4D97-AF65-F5344CB8AC3E}">
        <p14:creationId xmlns:p14="http://schemas.microsoft.com/office/powerpoint/2010/main" val="15025816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Historical Background</a:t>
            </a:r>
            <a:endParaRPr lang="en-US" dirty="0"/>
          </a:p>
        </p:txBody>
      </p:sp>
      <p:sp>
        <p:nvSpPr>
          <p:cNvPr id="3" name="Content Placeholder 2"/>
          <p:cNvSpPr>
            <a:spLocks noGrp="1"/>
          </p:cNvSpPr>
          <p:nvPr>
            <p:ph idx="1"/>
          </p:nvPr>
        </p:nvSpPr>
        <p:spPr>
          <a:xfrm>
            <a:off x="457200" y="1752600"/>
            <a:ext cx="8229600" cy="4953000"/>
          </a:xfrm>
        </p:spPr>
        <p:txBody>
          <a:bodyPr>
            <a:normAutofit fontScale="92500"/>
          </a:bodyPr>
          <a:lstStyle/>
          <a:p>
            <a:r>
              <a:rPr lang="en-US" sz="3000" dirty="0" smtClean="0"/>
              <a:t>There </a:t>
            </a:r>
            <a:r>
              <a:rPr lang="en-US" sz="3000" dirty="0"/>
              <a:t>was a revival at the beginning of Jeremiah’s prophecy due to Josiah cleaning up Jerusalem</a:t>
            </a:r>
          </a:p>
          <a:p>
            <a:r>
              <a:rPr lang="en-US" sz="3000" dirty="0"/>
              <a:t>After Josiah was killed by the Egyptians the short lived revival came to an </a:t>
            </a:r>
            <a:r>
              <a:rPr lang="en-US" sz="3000" dirty="0" smtClean="0"/>
              <a:t>end</a:t>
            </a:r>
            <a:endParaRPr lang="en-US" sz="3000" dirty="0" smtClean="0"/>
          </a:p>
          <a:p>
            <a:r>
              <a:rPr lang="en-US" sz="3000" dirty="0" smtClean="0"/>
              <a:t>Egypt was then defeated by Babylon at the battle of Carchemish</a:t>
            </a:r>
          </a:p>
          <a:p>
            <a:r>
              <a:rPr lang="en-US" sz="3000" dirty="0" smtClean="0">
                <a:solidFill>
                  <a:srgbClr val="00B050"/>
                </a:solidFill>
              </a:rPr>
              <a:t>“Judah became a pawn in the power play between Egypt and Babylon”</a:t>
            </a:r>
          </a:p>
          <a:p>
            <a:r>
              <a:rPr lang="en-US" sz="3000" dirty="0" smtClean="0"/>
              <a:t>And shortly thereafter  the 1</a:t>
            </a:r>
            <a:r>
              <a:rPr lang="en-US" sz="3000" baseline="30000" dirty="0" smtClean="0"/>
              <a:t>st</a:t>
            </a:r>
            <a:r>
              <a:rPr lang="en-US" sz="3000" dirty="0" smtClean="0"/>
              <a:t> Babylonian invasion of Judah took place </a:t>
            </a:r>
            <a:endParaRPr lang="en-US" sz="3000" dirty="0" smtClean="0"/>
          </a:p>
        </p:txBody>
      </p:sp>
    </p:spTree>
    <p:extLst>
      <p:ext uri="{BB962C8B-B14F-4D97-AF65-F5344CB8AC3E}">
        <p14:creationId xmlns:p14="http://schemas.microsoft.com/office/powerpoint/2010/main" val="39343481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Background</a:t>
            </a:r>
            <a:endParaRPr lang="en-US" dirty="0"/>
          </a:p>
        </p:txBody>
      </p:sp>
      <p:sp>
        <p:nvSpPr>
          <p:cNvPr id="3" name="Content Placeholder 2"/>
          <p:cNvSpPr>
            <a:spLocks noGrp="1"/>
          </p:cNvSpPr>
          <p:nvPr>
            <p:ph idx="1"/>
          </p:nvPr>
        </p:nvSpPr>
        <p:spPr>
          <a:xfrm>
            <a:off x="457200" y="1935480"/>
            <a:ext cx="8229600" cy="4998720"/>
          </a:xfrm>
        </p:spPr>
        <p:txBody>
          <a:bodyPr>
            <a:normAutofit/>
          </a:bodyPr>
          <a:lstStyle/>
          <a:p>
            <a:r>
              <a:rPr lang="en-US" sz="3000" dirty="0" smtClean="0"/>
              <a:t>3 years later Jeremiah began having his prophesies recorded by Baruch the scribe </a:t>
            </a:r>
          </a:p>
          <a:p>
            <a:r>
              <a:rPr lang="en-US" sz="3000" dirty="0" smtClean="0"/>
              <a:t>It was taken to the sanctuary and read where </a:t>
            </a:r>
            <a:r>
              <a:rPr lang="en-US" sz="3000" dirty="0" err="1" smtClean="0"/>
              <a:t>Jehoiakim</a:t>
            </a:r>
            <a:r>
              <a:rPr lang="en-US" sz="3000" dirty="0" smtClean="0"/>
              <a:t> heard it a cut it up with a penknife</a:t>
            </a:r>
          </a:p>
          <a:p>
            <a:r>
              <a:rPr lang="en-US" sz="3000" dirty="0" smtClean="0"/>
              <a:t>Jeremiah wrote it again with additions and faced more persecution</a:t>
            </a:r>
          </a:p>
          <a:p>
            <a:r>
              <a:rPr lang="en-US" sz="3000" dirty="0" err="1" smtClean="0"/>
              <a:t>Jehoiakim</a:t>
            </a:r>
            <a:r>
              <a:rPr lang="en-US" sz="3000" dirty="0" smtClean="0"/>
              <a:t> was deposed and his son </a:t>
            </a:r>
            <a:r>
              <a:rPr lang="en-US" sz="3000" dirty="0" err="1" smtClean="0"/>
              <a:t>Jehoiachin</a:t>
            </a:r>
            <a:r>
              <a:rPr lang="en-US" sz="3000" dirty="0" smtClean="0"/>
              <a:t> was placed on the </a:t>
            </a:r>
            <a:r>
              <a:rPr lang="en-US" sz="3000" dirty="0" smtClean="0"/>
              <a:t>throne s a puppet King of Babylon </a:t>
            </a:r>
            <a:endParaRPr lang="en-US" sz="3000" dirty="0" smtClean="0"/>
          </a:p>
          <a:p>
            <a:endParaRPr lang="en-US" dirty="0" smtClean="0"/>
          </a:p>
        </p:txBody>
      </p:sp>
    </p:spTree>
    <p:extLst>
      <p:ext uri="{BB962C8B-B14F-4D97-AF65-F5344CB8AC3E}">
        <p14:creationId xmlns:p14="http://schemas.microsoft.com/office/powerpoint/2010/main" val="35641655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Background</a:t>
            </a:r>
            <a:endParaRPr lang="en-US" dirty="0"/>
          </a:p>
        </p:txBody>
      </p:sp>
      <p:sp>
        <p:nvSpPr>
          <p:cNvPr id="3" name="Content Placeholder 2"/>
          <p:cNvSpPr>
            <a:spLocks noGrp="1"/>
          </p:cNvSpPr>
          <p:nvPr>
            <p:ph idx="1"/>
          </p:nvPr>
        </p:nvSpPr>
        <p:spPr>
          <a:xfrm>
            <a:off x="457200" y="1935480"/>
            <a:ext cx="8229600" cy="4693920"/>
          </a:xfrm>
        </p:spPr>
        <p:txBody>
          <a:bodyPr>
            <a:normAutofit lnSpcReduction="10000"/>
          </a:bodyPr>
          <a:lstStyle/>
          <a:p>
            <a:r>
              <a:rPr lang="en-US" sz="2800" dirty="0" smtClean="0"/>
              <a:t>The 2</a:t>
            </a:r>
            <a:r>
              <a:rPr lang="en-US" sz="2800" baseline="30000" dirty="0" smtClean="0"/>
              <a:t>nd</a:t>
            </a:r>
            <a:r>
              <a:rPr lang="en-US" sz="2800" dirty="0" smtClean="0"/>
              <a:t> and more severe Babylonian invasion took place and the last king of Judah, Zedekiah, was set on the throne by </a:t>
            </a:r>
            <a:r>
              <a:rPr lang="en-US" sz="2800" dirty="0" err="1" smtClean="0"/>
              <a:t>Nebachadnezzar</a:t>
            </a:r>
            <a:endParaRPr lang="en-US" sz="2800" dirty="0" smtClean="0"/>
          </a:p>
          <a:p>
            <a:r>
              <a:rPr lang="en-US" sz="2800" dirty="0" smtClean="0"/>
              <a:t> Zedekiah later threw Jeremiah in prison when he was attempting to flee Jerusalem </a:t>
            </a:r>
          </a:p>
          <a:p>
            <a:r>
              <a:rPr lang="en-US" sz="2800" dirty="0" smtClean="0"/>
              <a:t>He was later released and the Babylonians came for the 3</a:t>
            </a:r>
            <a:r>
              <a:rPr lang="en-US" sz="2800" baseline="30000" dirty="0" smtClean="0"/>
              <a:t>rd</a:t>
            </a:r>
            <a:r>
              <a:rPr lang="en-US" sz="2800" dirty="0" smtClean="0"/>
              <a:t> and last time</a:t>
            </a:r>
          </a:p>
          <a:p>
            <a:r>
              <a:rPr lang="en-US" sz="2800" dirty="0" smtClean="0"/>
              <a:t>Zedekiah was </a:t>
            </a:r>
            <a:r>
              <a:rPr lang="en-US" sz="2800" dirty="0" smtClean="0"/>
              <a:t>captured and his children killed before his eyes and then his own eyes were put out and he was carried away to exile in Babylon</a:t>
            </a:r>
          </a:p>
          <a:p>
            <a:r>
              <a:rPr lang="en-US" sz="2800" dirty="0" smtClean="0"/>
              <a:t>Then </a:t>
            </a:r>
            <a:r>
              <a:rPr lang="en-US" sz="2800" dirty="0" smtClean="0"/>
              <a:t>most of Judah was carried into captivity</a:t>
            </a:r>
          </a:p>
          <a:p>
            <a:endParaRPr lang="en-US" dirty="0" smtClean="0"/>
          </a:p>
          <a:p>
            <a:endParaRPr lang="en-US" dirty="0" smtClean="0"/>
          </a:p>
        </p:txBody>
      </p:sp>
    </p:spTree>
    <p:extLst>
      <p:ext uri="{BB962C8B-B14F-4D97-AF65-F5344CB8AC3E}">
        <p14:creationId xmlns:p14="http://schemas.microsoft.com/office/powerpoint/2010/main" val="842304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Background</a:t>
            </a:r>
            <a:endParaRPr lang="en-US" dirty="0"/>
          </a:p>
        </p:txBody>
      </p:sp>
      <p:sp>
        <p:nvSpPr>
          <p:cNvPr id="3" name="Content Placeholder 2"/>
          <p:cNvSpPr>
            <a:spLocks noGrp="1"/>
          </p:cNvSpPr>
          <p:nvPr>
            <p:ph idx="1"/>
          </p:nvPr>
        </p:nvSpPr>
        <p:spPr/>
        <p:txBody>
          <a:bodyPr>
            <a:normAutofit fontScale="92500"/>
          </a:bodyPr>
          <a:lstStyle/>
          <a:p>
            <a:r>
              <a:rPr lang="en-US" sz="3200" dirty="0" smtClean="0">
                <a:solidFill>
                  <a:srgbClr val="00B050"/>
                </a:solidFill>
              </a:rPr>
              <a:t>“Jeremiah’s </a:t>
            </a:r>
            <a:r>
              <a:rPr lang="en-US" sz="3200" dirty="0" smtClean="0">
                <a:solidFill>
                  <a:srgbClr val="00B050"/>
                </a:solidFill>
              </a:rPr>
              <a:t>message was </a:t>
            </a:r>
            <a:r>
              <a:rPr lang="en-US" sz="3200" dirty="0" smtClean="0">
                <a:solidFill>
                  <a:srgbClr val="00B050"/>
                </a:solidFill>
              </a:rPr>
              <a:t>one of doom.  He delivered it faithfully despite persecution. His warnings were ignored and ridiculed, and his best counsels treated with contempt.  He was a lonely man, maligned, misunderstood, maltreated, and without the solace of family.  He loved Jerusalem with a patriotic fervor, yet was accused of being a traitor because he told the truth to his people”  </a:t>
            </a:r>
            <a:endParaRPr lang="en-US" dirty="0" smtClean="0">
              <a:solidFill>
                <a:srgbClr val="00B050"/>
              </a:solidFill>
            </a:endParaRPr>
          </a:p>
        </p:txBody>
      </p:sp>
    </p:spTree>
    <p:extLst>
      <p:ext uri="{BB962C8B-B14F-4D97-AF65-F5344CB8AC3E}">
        <p14:creationId xmlns:p14="http://schemas.microsoft.com/office/powerpoint/2010/main" val="12327375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571500" indent="-571500">
              <a:buFont typeface="+mj-lt"/>
              <a:buAutoNum type="romanUcPeriod"/>
            </a:pPr>
            <a:r>
              <a:rPr lang="en-US" sz="2800" dirty="0" smtClean="0"/>
              <a:t>Jeremiah’s Call Received (Ch. 1:1-19:9)</a:t>
            </a:r>
          </a:p>
          <a:p>
            <a:pPr marL="937260" lvl="1" indent="-571500">
              <a:buFont typeface="+mj-lt"/>
              <a:buAutoNum type="alphaUcPeriod"/>
            </a:pPr>
            <a:r>
              <a:rPr lang="en-US" sz="2800" dirty="0" smtClean="0"/>
              <a:t>The Prophet’s Mandate (Ch. 1)</a:t>
            </a:r>
          </a:p>
          <a:p>
            <a:pPr marL="937260" lvl="1" indent="-571500">
              <a:buFont typeface="+mj-lt"/>
              <a:buAutoNum type="alphaUcPeriod"/>
            </a:pPr>
            <a:r>
              <a:rPr lang="en-US" sz="2800" dirty="0" smtClean="0"/>
              <a:t>The Prophet’s Message (Ch. 2:1-15:9)</a:t>
            </a:r>
          </a:p>
          <a:p>
            <a:pPr marL="571500" indent="-571500">
              <a:buFont typeface="+mj-lt"/>
              <a:buAutoNum type="romanUcPeriod"/>
            </a:pPr>
            <a:r>
              <a:rPr lang="en-US" sz="2800" dirty="0" smtClean="0"/>
              <a:t>Jeremiah's Call Repeated (Ch. 15:10-45:5)</a:t>
            </a:r>
          </a:p>
          <a:p>
            <a:pPr marL="937260" lvl="1" indent="-571500">
              <a:buFont typeface="+mj-lt"/>
              <a:buAutoNum type="alphaUcPeriod"/>
            </a:pPr>
            <a:r>
              <a:rPr lang="en-US" sz="2800" dirty="0" smtClean="0"/>
              <a:t>The Focus on Jeremiah (Ch. 15:10-16:9)</a:t>
            </a:r>
          </a:p>
          <a:p>
            <a:pPr marL="937260" lvl="1" indent="-571500">
              <a:buFont typeface="+mj-lt"/>
              <a:buAutoNum type="alphaUcPeriod"/>
            </a:pPr>
            <a:r>
              <a:rPr lang="en-US" sz="2800" dirty="0" smtClean="0"/>
              <a:t>The Focus on Judah (Ch. 16:10-45:5)</a:t>
            </a:r>
          </a:p>
          <a:p>
            <a:pPr marL="571500" indent="-571500">
              <a:buFont typeface="+mj-lt"/>
              <a:buAutoNum type="romanUcPeriod"/>
            </a:pPr>
            <a:r>
              <a:rPr lang="en-US" sz="2800" dirty="0" smtClean="0"/>
              <a:t>Jeremiah's Call Redirected (Ch. 46-51)</a:t>
            </a:r>
          </a:p>
          <a:p>
            <a:pPr marL="571500" indent="-571500">
              <a:buFont typeface="+mj-lt"/>
              <a:buAutoNum type="romanUcPeriod"/>
            </a:pPr>
            <a:r>
              <a:rPr lang="en-US" sz="2800" dirty="0" smtClean="0"/>
              <a:t>Jeremiah’s Call Review (Ch. 52)</a:t>
            </a:r>
          </a:p>
          <a:p>
            <a:pPr marL="571500" indent="-571500">
              <a:buFont typeface="+mj-lt"/>
              <a:buAutoNum type="romanUcPeriod"/>
            </a:pPr>
            <a:endParaRPr lang="en-US" dirty="0" smtClean="0"/>
          </a:p>
        </p:txBody>
      </p:sp>
    </p:spTree>
    <p:extLst>
      <p:ext uri="{BB962C8B-B14F-4D97-AF65-F5344CB8AC3E}">
        <p14:creationId xmlns:p14="http://schemas.microsoft.com/office/powerpoint/2010/main" val="23368807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a:bodyPr>
          <a:lstStyle/>
          <a:p>
            <a:r>
              <a:rPr lang="en-US" sz="3600" dirty="0" smtClean="0"/>
              <a:t>Jeremiah’s Call Received (1:1-15:9)</a:t>
            </a:r>
            <a:endParaRPr lang="en-US" sz="3600" dirty="0"/>
          </a:p>
        </p:txBody>
      </p:sp>
      <p:sp>
        <p:nvSpPr>
          <p:cNvPr id="3" name="Content Placeholder 2"/>
          <p:cNvSpPr>
            <a:spLocks noGrp="1"/>
          </p:cNvSpPr>
          <p:nvPr>
            <p:ph idx="1"/>
          </p:nvPr>
        </p:nvSpPr>
        <p:spPr>
          <a:xfrm>
            <a:off x="457200" y="1676400"/>
            <a:ext cx="8229600" cy="5105400"/>
          </a:xfrm>
        </p:spPr>
        <p:txBody>
          <a:bodyPr>
            <a:normAutofit fontScale="25000" lnSpcReduction="20000"/>
          </a:bodyPr>
          <a:lstStyle/>
          <a:p>
            <a:pPr marL="514350" indent="-514350">
              <a:buFont typeface="+mj-lt"/>
              <a:buAutoNum type="alphaUcPeriod"/>
            </a:pPr>
            <a:r>
              <a:rPr lang="en-US" sz="11200" b="1" u="sng" dirty="0" smtClean="0"/>
              <a:t>A Prophet’s Mandate (Ch.1)</a:t>
            </a:r>
          </a:p>
          <a:p>
            <a:r>
              <a:rPr lang="en-US" sz="11200" dirty="0" smtClean="0"/>
              <a:t>He was converted and called in a time of revival as a mere </a:t>
            </a:r>
            <a:r>
              <a:rPr lang="en-US" sz="11200" dirty="0" smtClean="0"/>
              <a:t>child and immediately began to witness</a:t>
            </a:r>
            <a:endParaRPr lang="en-US" sz="11200" dirty="0" smtClean="0"/>
          </a:p>
          <a:p>
            <a:r>
              <a:rPr lang="en-US" sz="11200" dirty="0" smtClean="0"/>
              <a:t>Jeremiah was fearful and God </a:t>
            </a:r>
            <a:r>
              <a:rPr lang="en-US" sz="11200" dirty="0" smtClean="0"/>
              <a:t>gave him 2 signs to strengthen him for his task</a:t>
            </a:r>
          </a:p>
          <a:p>
            <a:pPr lvl="1"/>
            <a:r>
              <a:rPr lang="en-US" sz="11200" u="sng" dirty="0" smtClean="0"/>
              <a:t>The Almond tree  </a:t>
            </a:r>
            <a:r>
              <a:rPr lang="en-US" sz="11200" dirty="0" smtClean="0"/>
              <a:t>- the 1</a:t>
            </a:r>
            <a:r>
              <a:rPr lang="en-US" sz="11200" baseline="30000" dirty="0" smtClean="0"/>
              <a:t>st</a:t>
            </a:r>
            <a:r>
              <a:rPr lang="en-US" sz="11200" dirty="0" smtClean="0"/>
              <a:t> tree to bud after winter, a symbol of the nearness of the coming events </a:t>
            </a:r>
            <a:endParaRPr lang="en-US" sz="11200" dirty="0" smtClean="0"/>
          </a:p>
          <a:p>
            <a:pPr lvl="1"/>
            <a:r>
              <a:rPr lang="en-US" sz="11200" dirty="0">
                <a:solidFill>
                  <a:srgbClr val="0070C0"/>
                </a:solidFill>
              </a:rPr>
              <a:t>(</a:t>
            </a:r>
            <a:r>
              <a:rPr lang="en-US" sz="11200" dirty="0" err="1">
                <a:solidFill>
                  <a:srgbClr val="0070C0"/>
                </a:solidFill>
              </a:rPr>
              <a:t>Jer</a:t>
            </a:r>
            <a:r>
              <a:rPr lang="en-US" sz="11200" dirty="0">
                <a:solidFill>
                  <a:srgbClr val="0070C0"/>
                </a:solidFill>
              </a:rPr>
              <a:t> 1:11)  Moreover the word of the LORD came unto me, saying, Jeremiah, what </a:t>
            </a:r>
            <a:r>
              <a:rPr lang="en-US" sz="11200" dirty="0" err="1">
                <a:solidFill>
                  <a:srgbClr val="0070C0"/>
                </a:solidFill>
              </a:rPr>
              <a:t>seest</a:t>
            </a:r>
            <a:r>
              <a:rPr lang="en-US" sz="11200" dirty="0">
                <a:solidFill>
                  <a:srgbClr val="0070C0"/>
                </a:solidFill>
              </a:rPr>
              <a:t> thou? And I said, I see a rod of an almond tree.(</a:t>
            </a:r>
            <a:r>
              <a:rPr lang="en-US" sz="11200" dirty="0" err="1">
                <a:solidFill>
                  <a:srgbClr val="0070C0"/>
                </a:solidFill>
              </a:rPr>
              <a:t>Jer</a:t>
            </a:r>
            <a:r>
              <a:rPr lang="en-US" sz="11200" dirty="0">
                <a:solidFill>
                  <a:srgbClr val="0070C0"/>
                </a:solidFill>
              </a:rPr>
              <a:t> 1:12)  Then said the LORD unto me, Thou hast well seen: for I will hasten my word to perform it.</a:t>
            </a:r>
            <a:endParaRPr lang="en-US" sz="11200" dirty="0" smtClean="0">
              <a:solidFill>
                <a:srgbClr val="0070C0"/>
              </a:solidFill>
            </a:endParaRPr>
          </a:p>
          <a:p>
            <a:pPr lvl="1"/>
            <a:endParaRPr lang="en-US" dirty="0"/>
          </a:p>
        </p:txBody>
      </p:sp>
    </p:spTree>
    <p:extLst>
      <p:ext uri="{BB962C8B-B14F-4D97-AF65-F5344CB8AC3E}">
        <p14:creationId xmlns:p14="http://schemas.microsoft.com/office/powerpoint/2010/main" val="1643010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a:t>
            </a:r>
            <a:r>
              <a:rPr lang="en-US" dirty="0" smtClean="0"/>
              <a:t>Review </a:t>
            </a: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Major and Minor prophets </a:t>
            </a:r>
          </a:p>
          <a:p>
            <a:r>
              <a:rPr lang="en-US" sz="3200" dirty="0" smtClean="0"/>
              <a:t>Pre-exilic, exilic, post-exilic</a:t>
            </a:r>
          </a:p>
          <a:p>
            <a:r>
              <a:rPr lang="en-US" sz="3200" dirty="0" smtClean="0"/>
              <a:t>Appearance of prophet was a sign of apostasy and rebellion </a:t>
            </a:r>
          </a:p>
          <a:p>
            <a:r>
              <a:rPr lang="en-US" sz="3200" dirty="0" smtClean="0"/>
              <a:t>Testing's – prophecy does not come to pass, turn to other God’s, tool’s of divination, is Jesus the center</a:t>
            </a:r>
          </a:p>
          <a:p>
            <a:r>
              <a:rPr lang="en-US" sz="3200" dirty="0" smtClean="0"/>
              <a:t>Methods – dreams, visions, audible, inner voice, </a:t>
            </a:r>
            <a:endParaRPr lang="en-US" dirty="0"/>
          </a:p>
        </p:txBody>
      </p:sp>
    </p:spTree>
    <p:extLst>
      <p:ext uri="{BB962C8B-B14F-4D97-AF65-F5344CB8AC3E}">
        <p14:creationId xmlns:p14="http://schemas.microsoft.com/office/powerpoint/2010/main" val="33530814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a:bodyPr>
          <a:lstStyle/>
          <a:p>
            <a:r>
              <a:rPr lang="en-US" sz="3600" dirty="0" smtClean="0"/>
              <a:t>Jeremiah’s Call Received (1:1-15:9)</a:t>
            </a:r>
            <a:endParaRPr lang="en-US" sz="3600" dirty="0"/>
          </a:p>
        </p:txBody>
      </p:sp>
      <p:sp>
        <p:nvSpPr>
          <p:cNvPr id="3" name="Content Placeholder 2"/>
          <p:cNvSpPr>
            <a:spLocks noGrp="1"/>
          </p:cNvSpPr>
          <p:nvPr>
            <p:ph idx="1"/>
          </p:nvPr>
        </p:nvSpPr>
        <p:spPr>
          <a:xfrm>
            <a:off x="457200" y="1676400"/>
            <a:ext cx="8229600" cy="4876800"/>
          </a:xfrm>
        </p:spPr>
        <p:txBody>
          <a:bodyPr>
            <a:normAutofit fontScale="70000" lnSpcReduction="20000"/>
          </a:bodyPr>
          <a:lstStyle/>
          <a:p>
            <a:pPr lvl="1"/>
            <a:r>
              <a:rPr lang="en-US" sz="4500" u="sng" dirty="0" smtClean="0"/>
              <a:t>The </a:t>
            </a:r>
            <a:r>
              <a:rPr lang="en-US" sz="4500" u="sng" dirty="0" smtClean="0"/>
              <a:t>Boiling pot </a:t>
            </a:r>
            <a:r>
              <a:rPr lang="en-US" sz="4500" dirty="0" smtClean="0"/>
              <a:t>– symbolized the eruption of the Babylonians into Palestine </a:t>
            </a:r>
            <a:endParaRPr lang="en-US" sz="4500" dirty="0" smtClean="0"/>
          </a:p>
          <a:p>
            <a:pPr lvl="1"/>
            <a:r>
              <a:rPr lang="en-US" sz="4500" dirty="0">
                <a:solidFill>
                  <a:srgbClr val="0070C0"/>
                </a:solidFill>
              </a:rPr>
              <a:t>(</a:t>
            </a:r>
            <a:r>
              <a:rPr lang="en-US" sz="4500" dirty="0" err="1">
                <a:solidFill>
                  <a:srgbClr val="0070C0"/>
                </a:solidFill>
              </a:rPr>
              <a:t>Jer</a:t>
            </a:r>
            <a:r>
              <a:rPr lang="en-US" sz="4500" dirty="0">
                <a:solidFill>
                  <a:srgbClr val="0070C0"/>
                </a:solidFill>
              </a:rPr>
              <a:t> 1:13)  And the word of the LORD came unto me the second time, saying, What </a:t>
            </a:r>
            <a:r>
              <a:rPr lang="en-US" sz="4500" dirty="0" err="1">
                <a:solidFill>
                  <a:srgbClr val="0070C0"/>
                </a:solidFill>
              </a:rPr>
              <a:t>seest</a:t>
            </a:r>
            <a:r>
              <a:rPr lang="en-US" sz="4500" dirty="0">
                <a:solidFill>
                  <a:srgbClr val="0070C0"/>
                </a:solidFill>
              </a:rPr>
              <a:t> thou? And I said, I see a seething pot; and the face thereof is toward the north.(</a:t>
            </a:r>
            <a:r>
              <a:rPr lang="en-US" sz="4500" dirty="0" err="1">
                <a:solidFill>
                  <a:srgbClr val="0070C0"/>
                </a:solidFill>
              </a:rPr>
              <a:t>Jer</a:t>
            </a:r>
            <a:r>
              <a:rPr lang="en-US" sz="4500" dirty="0">
                <a:solidFill>
                  <a:srgbClr val="0070C0"/>
                </a:solidFill>
              </a:rPr>
              <a:t> 1:14)  Then the LORD said unto me, Out of the north an evil shall break forth upon all the inhabitants of the land</a:t>
            </a:r>
            <a:r>
              <a:rPr lang="en-US" sz="4500" dirty="0"/>
              <a:t>.</a:t>
            </a:r>
            <a:endParaRPr lang="en-US" sz="4500" dirty="0" smtClean="0"/>
          </a:p>
          <a:p>
            <a:r>
              <a:rPr lang="en-US" sz="4500" dirty="0" smtClean="0"/>
              <a:t>God warned him what he would be up against</a:t>
            </a:r>
          </a:p>
          <a:p>
            <a:pPr lvl="1"/>
            <a:endParaRPr lang="en-US" dirty="0"/>
          </a:p>
        </p:txBody>
      </p:sp>
    </p:spTree>
    <p:extLst>
      <p:ext uri="{BB962C8B-B14F-4D97-AF65-F5344CB8AC3E}">
        <p14:creationId xmlns:p14="http://schemas.microsoft.com/office/powerpoint/2010/main" val="30736282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600" dirty="0" smtClean="0"/>
              <a:t>Jeremiah’s Call Received (1:1-15:9)</a:t>
            </a:r>
            <a:endParaRPr lang="en-US" sz="3600" dirty="0"/>
          </a:p>
        </p:txBody>
      </p:sp>
      <p:sp>
        <p:nvSpPr>
          <p:cNvPr id="3" name="Content Placeholder 2"/>
          <p:cNvSpPr>
            <a:spLocks noGrp="1"/>
          </p:cNvSpPr>
          <p:nvPr>
            <p:ph idx="1"/>
          </p:nvPr>
        </p:nvSpPr>
        <p:spPr>
          <a:xfrm>
            <a:off x="457200" y="1524000"/>
            <a:ext cx="8229600" cy="5181600"/>
          </a:xfrm>
        </p:spPr>
        <p:txBody>
          <a:bodyPr/>
          <a:lstStyle/>
          <a:p>
            <a:pPr lvl="1"/>
            <a:r>
              <a:rPr lang="en-US" sz="2800" dirty="0">
                <a:solidFill>
                  <a:srgbClr val="0070C0"/>
                </a:solidFill>
              </a:rPr>
              <a:t>(</a:t>
            </a:r>
            <a:r>
              <a:rPr lang="en-US" sz="2800" dirty="0" err="1">
                <a:solidFill>
                  <a:srgbClr val="0070C0"/>
                </a:solidFill>
              </a:rPr>
              <a:t>Jer</a:t>
            </a:r>
            <a:r>
              <a:rPr lang="en-US" sz="2800" dirty="0">
                <a:solidFill>
                  <a:srgbClr val="0070C0"/>
                </a:solidFill>
              </a:rPr>
              <a:t> 1:16)  And I will utter my judgments against them touching all their wickedness, who have forsaken me, and have burned incense unto other gods, and worshipped the works of their own hands</a:t>
            </a:r>
            <a:r>
              <a:rPr lang="en-US" sz="2800" dirty="0" smtClean="0">
                <a:solidFill>
                  <a:srgbClr val="0070C0"/>
                </a:solidFill>
              </a:rPr>
              <a:t>.</a:t>
            </a:r>
          </a:p>
          <a:p>
            <a:r>
              <a:rPr lang="en-US" sz="2800" dirty="0" smtClean="0">
                <a:solidFill>
                  <a:srgbClr val="00B050"/>
                </a:solidFill>
              </a:rPr>
              <a:t>“When man’s thoughts and ways are against God’s, it is impossible for God’s spokesman to be anything other than against that man or that people”</a:t>
            </a:r>
          </a:p>
          <a:p>
            <a:r>
              <a:rPr lang="en-US" sz="2800" dirty="0" smtClean="0"/>
              <a:t>Jeremiah has a tough road ahead of him filled with opposition, resentment, and </a:t>
            </a:r>
            <a:r>
              <a:rPr lang="en-US" sz="2800" dirty="0" smtClean="0"/>
              <a:t>persecution </a:t>
            </a:r>
            <a:endParaRPr lang="en-US" sz="2800" dirty="0" smtClean="0"/>
          </a:p>
          <a:p>
            <a:endParaRPr lang="en-US" dirty="0"/>
          </a:p>
          <a:p>
            <a:pPr lvl="1"/>
            <a:endParaRPr lang="en-US" dirty="0"/>
          </a:p>
        </p:txBody>
      </p:sp>
    </p:spTree>
    <p:extLst>
      <p:ext uri="{BB962C8B-B14F-4D97-AF65-F5344CB8AC3E}">
        <p14:creationId xmlns:p14="http://schemas.microsoft.com/office/powerpoint/2010/main" val="15109342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a:bodyPr>
          <a:lstStyle/>
          <a:p>
            <a:r>
              <a:rPr lang="en-US" sz="3600" dirty="0" smtClean="0"/>
              <a:t>Jeremiah’s Call Received (1:1-15:9)</a:t>
            </a:r>
            <a:endParaRPr lang="en-US" sz="3600" dirty="0"/>
          </a:p>
        </p:txBody>
      </p:sp>
      <p:sp>
        <p:nvSpPr>
          <p:cNvPr id="3" name="Content Placeholder 2"/>
          <p:cNvSpPr>
            <a:spLocks noGrp="1"/>
          </p:cNvSpPr>
          <p:nvPr>
            <p:ph idx="1"/>
          </p:nvPr>
        </p:nvSpPr>
        <p:spPr>
          <a:xfrm>
            <a:off x="457200" y="1524000"/>
            <a:ext cx="8229600" cy="5029200"/>
          </a:xfrm>
        </p:spPr>
        <p:txBody>
          <a:bodyPr>
            <a:noAutofit/>
          </a:bodyPr>
          <a:lstStyle/>
          <a:p>
            <a:pPr marL="514350" indent="-514350">
              <a:buAutoNum type="alphaUcPeriod" startAt="2"/>
            </a:pPr>
            <a:r>
              <a:rPr lang="en-US" sz="2800" b="1" u="sng" dirty="0" smtClean="0"/>
              <a:t>The Prophet’s Message (Ch. 2:1-15:9)</a:t>
            </a:r>
          </a:p>
          <a:p>
            <a:r>
              <a:rPr lang="en-US" sz="2800" dirty="0" smtClean="0">
                <a:solidFill>
                  <a:srgbClr val="00B050"/>
                </a:solidFill>
              </a:rPr>
              <a:t>“The most important event of this period was the finding of the law of God in the ruins of the </a:t>
            </a:r>
            <a:r>
              <a:rPr lang="en-US" sz="2800" dirty="0" smtClean="0">
                <a:solidFill>
                  <a:srgbClr val="00B050"/>
                </a:solidFill>
              </a:rPr>
              <a:t>temple in the days of the Godly King Josiah”</a:t>
            </a:r>
            <a:endParaRPr lang="en-US" sz="2800" dirty="0" smtClean="0">
              <a:solidFill>
                <a:srgbClr val="00B050"/>
              </a:solidFill>
            </a:endParaRPr>
          </a:p>
          <a:p>
            <a:r>
              <a:rPr lang="en-US" sz="2800" dirty="0" smtClean="0"/>
              <a:t>The temple had been repaired by King Josiah and </a:t>
            </a:r>
            <a:r>
              <a:rPr lang="en-US" sz="2800" dirty="0" smtClean="0"/>
              <a:t>the law was found </a:t>
            </a:r>
          </a:p>
          <a:p>
            <a:r>
              <a:rPr lang="en-US" sz="2800" dirty="0" smtClean="0"/>
              <a:t>No one for all those years had a bible </a:t>
            </a:r>
          </a:p>
          <a:p>
            <a:r>
              <a:rPr lang="en-US" sz="2800" dirty="0" smtClean="0">
                <a:solidFill>
                  <a:srgbClr val="00B050"/>
                </a:solidFill>
              </a:rPr>
              <a:t>“so far had the nation drifted from God that, at this time, not even the king had a copy of the scripture in his home.  The nation had utterly forgotten that God had ever spoke”</a:t>
            </a:r>
          </a:p>
        </p:txBody>
      </p:sp>
    </p:spTree>
    <p:extLst>
      <p:ext uri="{BB962C8B-B14F-4D97-AF65-F5344CB8AC3E}">
        <p14:creationId xmlns:p14="http://schemas.microsoft.com/office/powerpoint/2010/main" val="5618859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a:bodyPr>
          <a:lstStyle/>
          <a:p>
            <a:r>
              <a:rPr lang="en-US" sz="3600" dirty="0" smtClean="0"/>
              <a:t>Jeremiah’s Call Received (1:1-15:9)</a:t>
            </a:r>
            <a:endParaRPr lang="en-US" sz="3600" dirty="0"/>
          </a:p>
        </p:txBody>
      </p:sp>
      <p:sp>
        <p:nvSpPr>
          <p:cNvPr id="3" name="Content Placeholder 2"/>
          <p:cNvSpPr>
            <a:spLocks noGrp="1"/>
          </p:cNvSpPr>
          <p:nvPr>
            <p:ph idx="1"/>
          </p:nvPr>
        </p:nvSpPr>
        <p:spPr>
          <a:xfrm>
            <a:off x="457200" y="1524000"/>
            <a:ext cx="8229600" cy="5029200"/>
          </a:xfrm>
        </p:spPr>
        <p:txBody>
          <a:bodyPr>
            <a:noAutofit/>
          </a:bodyPr>
          <a:lstStyle/>
          <a:p>
            <a:r>
              <a:rPr lang="en-US" dirty="0" smtClean="0"/>
              <a:t>Jeremiah </a:t>
            </a:r>
            <a:r>
              <a:rPr lang="en-US" dirty="0" smtClean="0"/>
              <a:t>began to preach  from the law that was found in the doors of the temple </a:t>
            </a:r>
            <a:endParaRPr lang="en-US" dirty="0" smtClean="0"/>
          </a:p>
          <a:p>
            <a:r>
              <a:rPr lang="en-US" dirty="0" smtClean="0"/>
              <a:t>The scene – </a:t>
            </a:r>
            <a:r>
              <a:rPr lang="en-US" dirty="0" smtClean="0">
                <a:solidFill>
                  <a:srgbClr val="00B050"/>
                </a:solidFill>
              </a:rPr>
              <a:t>“the temple long neglected, now repaired: its doors and courts open and crowded with people- people going through all the motions of worship without an sense of repentance at all.  And there stands Jeremiah accusing them of worshipping the temple instead of worshipping the Lord” </a:t>
            </a:r>
            <a:endParaRPr lang="en-US" dirty="0" smtClean="0"/>
          </a:p>
          <a:p>
            <a:pPr lvl="1"/>
            <a:r>
              <a:rPr lang="en-US" sz="2600" dirty="0">
                <a:solidFill>
                  <a:srgbClr val="0070C0"/>
                </a:solidFill>
              </a:rPr>
              <a:t>(</a:t>
            </a:r>
            <a:r>
              <a:rPr lang="en-US" sz="2600" dirty="0" err="1">
                <a:solidFill>
                  <a:srgbClr val="0070C0"/>
                </a:solidFill>
              </a:rPr>
              <a:t>Jer</a:t>
            </a:r>
            <a:r>
              <a:rPr lang="en-US" sz="2600" dirty="0">
                <a:solidFill>
                  <a:srgbClr val="0070C0"/>
                </a:solidFill>
              </a:rPr>
              <a:t> 7:9)  Will ye steal, murder, and commit adultery, and swear falsely, and burn incense unto Baal, and walk after other gods whom ye know not</a:t>
            </a:r>
            <a:r>
              <a:rPr lang="en-US" sz="2600" dirty="0" smtClean="0">
                <a:solidFill>
                  <a:srgbClr val="0070C0"/>
                </a:solidFill>
              </a:rPr>
              <a:t>;</a:t>
            </a:r>
          </a:p>
        </p:txBody>
      </p:sp>
    </p:spTree>
    <p:extLst>
      <p:ext uri="{BB962C8B-B14F-4D97-AF65-F5344CB8AC3E}">
        <p14:creationId xmlns:p14="http://schemas.microsoft.com/office/powerpoint/2010/main" val="22376674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a:bodyPr>
          <a:lstStyle/>
          <a:p>
            <a:r>
              <a:rPr lang="en-US" sz="3600" dirty="0" smtClean="0"/>
              <a:t>Jeremiah’s Call Received (1:1-15:9)</a:t>
            </a:r>
            <a:endParaRPr lang="en-US" sz="3600" dirty="0"/>
          </a:p>
        </p:txBody>
      </p:sp>
      <p:sp>
        <p:nvSpPr>
          <p:cNvPr id="3" name="Content Placeholder 2"/>
          <p:cNvSpPr>
            <a:spLocks noGrp="1"/>
          </p:cNvSpPr>
          <p:nvPr>
            <p:ph idx="1"/>
          </p:nvPr>
        </p:nvSpPr>
        <p:spPr>
          <a:xfrm>
            <a:off x="457200" y="1524000"/>
            <a:ext cx="8229600" cy="5029200"/>
          </a:xfrm>
        </p:spPr>
        <p:txBody>
          <a:bodyPr>
            <a:noAutofit/>
          </a:bodyPr>
          <a:lstStyle/>
          <a:p>
            <a:pPr lvl="1"/>
            <a:r>
              <a:rPr lang="en-US" sz="2800" dirty="0" smtClean="0">
                <a:solidFill>
                  <a:srgbClr val="0070C0"/>
                </a:solidFill>
              </a:rPr>
              <a:t>(</a:t>
            </a:r>
            <a:r>
              <a:rPr lang="en-US" sz="2800" dirty="0" err="1">
                <a:solidFill>
                  <a:srgbClr val="0070C0"/>
                </a:solidFill>
              </a:rPr>
              <a:t>Jer</a:t>
            </a:r>
            <a:r>
              <a:rPr lang="en-US" sz="2800" dirty="0">
                <a:solidFill>
                  <a:srgbClr val="0070C0"/>
                </a:solidFill>
              </a:rPr>
              <a:t> 7:10)  And come and stand before me in this house, which is called by my name, and say, We are delivered to do all these abominations?</a:t>
            </a:r>
          </a:p>
          <a:p>
            <a:pPr lvl="1"/>
            <a:r>
              <a:rPr lang="en-US" sz="2800" dirty="0">
                <a:solidFill>
                  <a:srgbClr val="0070C0"/>
                </a:solidFill>
              </a:rPr>
              <a:t>(</a:t>
            </a:r>
            <a:r>
              <a:rPr lang="en-US" sz="2800" dirty="0" err="1">
                <a:solidFill>
                  <a:srgbClr val="0070C0"/>
                </a:solidFill>
              </a:rPr>
              <a:t>Jer</a:t>
            </a:r>
            <a:r>
              <a:rPr lang="en-US" sz="2800" dirty="0">
                <a:solidFill>
                  <a:srgbClr val="0070C0"/>
                </a:solidFill>
              </a:rPr>
              <a:t> 7:11)  Is this house, which is called by my name, become a den of robbers in your eyes? Behold, even I have seen it, </a:t>
            </a:r>
            <a:r>
              <a:rPr lang="en-US" sz="2800" dirty="0" err="1">
                <a:solidFill>
                  <a:srgbClr val="0070C0"/>
                </a:solidFill>
              </a:rPr>
              <a:t>saith</a:t>
            </a:r>
            <a:r>
              <a:rPr lang="en-US" sz="2800" dirty="0">
                <a:solidFill>
                  <a:srgbClr val="0070C0"/>
                </a:solidFill>
              </a:rPr>
              <a:t> the LORD.</a:t>
            </a:r>
          </a:p>
          <a:p>
            <a:r>
              <a:rPr lang="en-US" sz="2800" dirty="0"/>
              <a:t>The people were continuing in their sin but believed that coming to the house of God would save them</a:t>
            </a:r>
          </a:p>
          <a:p>
            <a:r>
              <a:rPr lang="en-US" sz="2800" dirty="0"/>
              <a:t>The people got so mad at Jeremiah that they called for his death </a:t>
            </a:r>
          </a:p>
          <a:p>
            <a:endParaRPr lang="en-US" sz="3000" dirty="0">
              <a:solidFill>
                <a:srgbClr val="0070C0"/>
              </a:solidFill>
            </a:endParaRPr>
          </a:p>
        </p:txBody>
      </p:sp>
    </p:spTree>
    <p:extLst>
      <p:ext uri="{BB962C8B-B14F-4D97-AF65-F5344CB8AC3E}">
        <p14:creationId xmlns:p14="http://schemas.microsoft.com/office/powerpoint/2010/main" val="5793375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Jeremiah’s Call Received (1:1-15:9)</a:t>
            </a:r>
            <a:endParaRPr lang="en-US" sz="3600" dirty="0"/>
          </a:p>
        </p:txBody>
      </p:sp>
      <p:sp>
        <p:nvSpPr>
          <p:cNvPr id="3" name="Content Placeholder 2"/>
          <p:cNvSpPr>
            <a:spLocks noGrp="1"/>
          </p:cNvSpPr>
          <p:nvPr>
            <p:ph idx="1"/>
          </p:nvPr>
        </p:nvSpPr>
        <p:spPr/>
        <p:txBody>
          <a:bodyPr>
            <a:normAutofit/>
          </a:bodyPr>
          <a:lstStyle/>
          <a:p>
            <a:r>
              <a:rPr lang="en-US" sz="2800" dirty="0" smtClean="0"/>
              <a:t>But </a:t>
            </a:r>
            <a:r>
              <a:rPr lang="en-US" sz="2800" dirty="0" smtClean="0"/>
              <a:t>that got God angry with them </a:t>
            </a:r>
          </a:p>
          <a:p>
            <a:pPr lvl="1"/>
            <a:r>
              <a:rPr lang="en-US" sz="2800" dirty="0">
                <a:solidFill>
                  <a:srgbClr val="0070C0"/>
                </a:solidFill>
              </a:rPr>
              <a:t>(</a:t>
            </a:r>
            <a:r>
              <a:rPr lang="en-US" sz="2800" dirty="0" err="1">
                <a:solidFill>
                  <a:srgbClr val="0070C0"/>
                </a:solidFill>
              </a:rPr>
              <a:t>Jer</a:t>
            </a:r>
            <a:r>
              <a:rPr lang="en-US" sz="2800" dirty="0">
                <a:solidFill>
                  <a:srgbClr val="0070C0"/>
                </a:solidFill>
              </a:rPr>
              <a:t> 9:15)  </a:t>
            </a:r>
            <a:r>
              <a:rPr lang="en-US" sz="2800" dirty="0" smtClean="0">
                <a:solidFill>
                  <a:srgbClr val="0070C0"/>
                </a:solidFill>
              </a:rPr>
              <a:t>…I </a:t>
            </a:r>
            <a:r>
              <a:rPr lang="en-US" sz="2800" dirty="0">
                <a:solidFill>
                  <a:srgbClr val="0070C0"/>
                </a:solidFill>
              </a:rPr>
              <a:t>will feed them, even this people, with wormwood, and give them water of gall to drink</a:t>
            </a:r>
            <a:r>
              <a:rPr lang="en-US" sz="2800" dirty="0" smtClean="0">
                <a:solidFill>
                  <a:srgbClr val="0070C0"/>
                </a:solidFill>
              </a:rPr>
              <a:t>.</a:t>
            </a:r>
            <a:endParaRPr lang="en-US" sz="2800" dirty="0">
              <a:solidFill>
                <a:srgbClr val="0070C0"/>
              </a:solidFill>
            </a:endParaRPr>
          </a:p>
          <a:p>
            <a:pPr lvl="1"/>
            <a:r>
              <a:rPr lang="en-US" sz="2800" dirty="0">
                <a:solidFill>
                  <a:srgbClr val="0070C0"/>
                </a:solidFill>
              </a:rPr>
              <a:t>(</a:t>
            </a:r>
            <a:r>
              <a:rPr lang="en-US" sz="2800" dirty="0" err="1">
                <a:solidFill>
                  <a:srgbClr val="0070C0"/>
                </a:solidFill>
              </a:rPr>
              <a:t>Jer</a:t>
            </a:r>
            <a:r>
              <a:rPr lang="en-US" sz="2800" dirty="0">
                <a:solidFill>
                  <a:srgbClr val="0070C0"/>
                </a:solidFill>
              </a:rPr>
              <a:t> 9:16)  I will scatter them also among the heathen, whom neither they nor their fathers have known: and I will send a sword after them, till I have consumed </a:t>
            </a:r>
            <a:r>
              <a:rPr lang="en-US" sz="2800" dirty="0" smtClean="0">
                <a:solidFill>
                  <a:srgbClr val="0070C0"/>
                </a:solidFill>
              </a:rPr>
              <a:t>them</a:t>
            </a:r>
          </a:p>
          <a:p>
            <a:r>
              <a:rPr lang="en-US" sz="2800" dirty="0" smtClean="0"/>
              <a:t>They then even reinstituted the Passover</a:t>
            </a:r>
            <a:endParaRPr lang="en-US" sz="2800" dirty="0" smtClean="0"/>
          </a:p>
        </p:txBody>
      </p:sp>
    </p:spTree>
    <p:extLst>
      <p:ext uri="{BB962C8B-B14F-4D97-AF65-F5344CB8AC3E}">
        <p14:creationId xmlns:p14="http://schemas.microsoft.com/office/powerpoint/2010/main" val="32169094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normAutofit/>
          </a:bodyPr>
          <a:lstStyle/>
          <a:p>
            <a:r>
              <a:rPr lang="en-US" sz="3600" dirty="0" smtClean="0"/>
              <a:t>Jeremiah’s Call Repeated (15:10-45:5)</a:t>
            </a:r>
            <a:endParaRPr lang="en-US" sz="3600" dirty="0"/>
          </a:p>
        </p:txBody>
      </p:sp>
      <p:sp>
        <p:nvSpPr>
          <p:cNvPr id="3" name="Content Placeholder 2"/>
          <p:cNvSpPr>
            <a:spLocks noGrp="1"/>
          </p:cNvSpPr>
          <p:nvPr>
            <p:ph idx="1"/>
          </p:nvPr>
        </p:nvSpPr>
        <p:spPr/>
        <p:txBody>
          <a:bodyPr>
            <a:noAutofit/>
          </a:bodyPr>
          <a:lstStyle/>
          <a:p>
            <a:r>
              <a:rPr lang="en-US" dirty="0" smtClean="0"/>
              <a:t>The prophecies in this period </a:t>
            </a:r>
            <a:r>
              <a:rPr lang="en-US" dirty="0" smtClean="0"/>
              <a:t>went on down through </a:t>
            </a:r>
            <a:r>
              <a:rPr lang="en-US" dirty="0" smtClean="0"/>
              <a:t>the fall of Jerusalem </a:t>
            </a:r>
          </a:p>
          <a:p>
            <a:r>
              <a:rPr lang="en-US" dirty="0" smtClean="0"/>
              <a:t>The prophecies were embodied in </a:t>
            </a:r>
            <a:r>
              <a:rPr lang="en-US" b="1" u="sng" dirty="0" smtClean="0"/>
              <a:t>Signs</a:t>
            </a:r>
            <a:r>
              <a:rPr lang="en-US" dirty="0" smtClean="0"/>
              <a:t>, </a:t>
            </a:r>
            <a:r>
              <a:rPr lang="en-US" b="1" u="sng" dirty="0" smtClean="0"/>
              <a:t>Sufferings</a:t>
            </a:r>
            <a:r>
              <a:rPr lang="en-US" dirty="0" smtClean="0"/>
              <a:t>, and </a:t>
            </a:r>
            <a:r>
              <a:rPr lang="en-US" b="1" u="sng" dirty="0" smtClean="0"/>
              <a:t>Sermons</a:t>
            </a:r>
            <a:endParaRPr lang="en-US" dirty="0" smtClean="0"/>
          </a:p>
          <a:p>
            <a:r>
              <a:rPr lang="en-US" dirty="0" smtClean="0"/>
              <a:t>Sign of the…</a:t>
            </a:r>
          </a:p>
          <a:p>
            <a:pPr lvl="1"/>
            <a:r>
              <a:rPr lang="en-US" sz="2600" i="1" dirty="0" smtClean="0">
                <a:solidFill>
                  <a:srgbClr val="FF0000"/>
                </a:solidFill>
              </a:rPr>
              <a:t>The unmarried prophet </a:t>
            </a:r>
            <a:r>
              <a:rPr lang="en-US" sz="2600" dirty="0" smtClean="0"/>
              <a:t>– no wife or children </a:t>
            </a:r>
            <a:endParaRPr lang="en-US" sz="2600" dirty="0" smtClean="0"/>
          </a:p>
          <a:p>
            <a:pPr lvl="1"/>
            <a:r>
              <a:rPr lang="en-US" sz="2600" dirty="0">
                <a:solidFill>
                  <a:srgbClr val="0070C0"/>
                </a:solidFill>
              </a:rPr>
              <a:t>(</a:t>
            </a:r>
            <a:r>
              <a:rPr lang="en-US" sz="2600" dirty="0" err="1">
                <a:solidFill>
                  <a:srgbClr val="0070C0"/>
                </a:solidFill>
              </a:rPr>
              <a:t>Jer</a:t>
            </a:r>
            <a:r>
              <a:rPr lang="en-US" sz="2600" dirty="0">
                <a:solidFill>
                  <a:srgbClr val="0070C0"/>
                </a:solidFill>
              </a:rPr>
              <a:t> 16:1)  The word of the LORD came also unto me, saying,(</a:t>
            </a:r>
            <a:r>
              <a:rPr lang="en-US" sz="2600" dirty="0" err="1">
                <a:solidFill>
                  <a:srgbClr val="0070C0"/>
                </a:solidFill>
              </a:rPr>
              <a:t>Jer</a:t>
            </a:r>
            <a:r>
              <a:rPr lang="en-US" sz="2600" dirty="0">
                <a:solidFill>
                  <a:srgbClr val="0070C0"/>
                </a:solidFill>
              </a:rPr>
              <a:t> 16:2)  Thou shalt not take thee a wife, neither shalt thou have sons or daughters in this place</a:t>
            </a:r>
            <a:r>
              <a:rPr lang="en-US" sz="2600" dirty="0" smtClean="0">
                <a:solidFill>
                  <a:srgbClr val="0070C0"/>
                </a:solidFill>
              </a:rPr>
              <a:t>.</a:t>
            </a:r>
            <a:endParaRPr lang="en-US" sz="2600" dirty="0" smtClean="0">
              <a:solidFill>
                <a:srgbClr val="0070C0"/>
              </a:solidFill>
            </a:endParaRPr>
          </a:p>
        </p:txBody>
      </p:sp>
    </p:spTree>
    <p:extLst>
      <p:ext uri="{BB962C8B-B14F-4D97-AF65-F5344CB8AC3E}">
        <p14:creationId xmlns:p14="http://schemas.microsoft.com/office/powerpoint/2010/main" val="21084616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3600" dirty="0" smtClean="0"/>
              <a:t>Jeremiah’s Call Repeated (15:10-45:5)</a:t>
            </a:r>
            <a:endParaRPr lang="en-US" sz="3600" dirty="0"/>
          </a:p>
        </p:txBody>
      </p:sp>
      <p:sp>
        <p:nvSpPr>
          <p:cNvPr id="3" name="Content Placeholder 2"/>
          <p:cNvSpPr>
            <a:spLocks noGrp="1"/>
          </p:cNvSpPr>
          <p:nvPr>
            <p:ph idx="1"/>
          </p:nvPr>
        </p:nvSpPr>
        <p:spPr>
          <a:xfrm>
            <a:off x="304800" y="1371600"/>
            <a:ext cx="8382000" cy="5334000"/>
          </a:xfrm>
        </p:spPr>
        <p:txBody>
          <a:bodyPr>
            <a:noAutofit/>
          </a:bodyPr>
          <a:lstStyle/>
          <a:p>
            <a:pPr lvl="1"/>
            <a:r>
              <a:rPr lang="en-US" sz="2600" i="1" dirty="0" smtClean="0">
                <a:solidFill>
                  <a:srgbClr val="FF0000"/>
                </a:solidFill>
              </a:rPr>
              <a:t>The </a:t>
            </a:r>
            <a:r>
              <a:rPr lang="en-US" sz="2600" i="1" dirty="0" smtClean="0">
                <a:solidFill>
                  <a:srgbClr val="FF0000"/>
                </a:solidFill>
              </a:rPr>
              <a:t>unmourning prophet </a:t>
            </a:r>
            <a:r>
              <a:rPr lang="en-US" sz="2600" dirty="0" smtClean="0"/>
              <a:t>– separation from social </a:t>
            </a:r>
            <a:r>
              <a:rPr lang="en-US" sz="2600" dirty="0" smtClean="0"/>
              <a:t>life</a:t>
            </a:r>
          </a:p>
          <a:p>
            <a:pPr lvl="1"/>
            <a:r>
              <a:rPr lang="en-US" sz="2600" dirty="0">
                <a:solidFill>
                  <a:srgbClr val="0070C0"/>
                </a:solidFill>
              </a:rPr>
              <a:t>(</a:t>
            </a:r>
            <a:r>
              <a:rPr lang="en-US" sz="2600" dirty="0" err="1">
                <a:solidFill>
                  <a:srgbClr val="0070C0"/>
                </a:solidFill>
              </a:rPr>
              <a:t>Jer</a:t>
            </a:r>
            <a:r>
              <a:rPr lang="en-US" sz="2600" dirty="0">
                <a:solidFill>
                  <a:srgbClr val="0070C0"/>
                </a:solidFill>
              </a:rPr>
              <a:t> 16:5)  For thus </a:t>
            </a:r>
            <a:r>
              <a:rPr lang="en-US" sz="2600" dirty="0" err="1">
                <a:solidFill>
                  <a:srgbClr val="0070C0"/>
                </a:solidFill>
              </a:rPr>
              <a:t>saith</a:t>
            </a:r>
            <a:r>
              <a:rPr lang="en-US" sz="2600" dirty="0">
                <a:solidFill>
                  <a:srgbClr val="0070C0"/>
                </a:solidFill>
              </a:rPr>
              <a:t> the LORD, Enter not into the house of mourning, neither go to lament nor bemoan them: for I have taken away my peace from this people, </a:t>
            </a:r>
            <a:r>
              <a:rPr lang="en-US" sz="2600" dirty="0" err="1">
                <a:solidFill>
                  <a:srgbClr val="0070C0"/>
                </a:solidFill>
              </a:rPr>
              <a:t>saith</a:t>
            </a:r>
            <a:r>
              <a:rPr lang="en-US" sz="2600" dirty="0">
                <a:solidFill>
                  <a:srgbClr val="0070C0"/>
                </a:solidFill>
              </a:rPr>
              <a:t> the LORD, even lovingkindness and mercies.</a:t>
            </a:r>
            <a:endParaRPr lang="en-US" sz="2600" dirty="0" smtClean="0">
              <a:solidFill>
                <a:srgbClr val="0070C0"/>
              </a:solidFill>
            </a:endParaRPr>
          </a:p>
          <a:p>
            <a:r>
              <a:rPr lang="en-US" i="1" dirty="0" smtClean="0">
                <a:solidFill>
                  <a:srgbClr val="FF0000"/>
                </a:solidFill>
              </a:rPr>
              <a:t>Sufferings </a:t>
            </a:r>
            <a:r>
              <a:rPr lang="en-US" i="1" dirty="0" smtClean="0">
                <a:solidFill>
                  <a:srgbClr val="FF0000"/>
                </a:solidFill>
              </a:rPr>
              <a:t>– </a:t>
            </a:r>
            <a:r>
              <a:rPr lang="en-US" dirty="0" smtClean="0"/>
              <a:t>they were severe</a:t>
            </a:r>
            <a:endParaRPr lang="en-US" dirty="0" smtClean="0"/>
          </a:p>
          <a:p>
            <a:pPr lvl="1"/>
            <a:r>
              <a:rPr lang="en-US" sz="2600" dirty="0">
                <a:solidFill>
                  <a:srgbClr val="0070C0"/>
                </a:solidFill>
              </a:rPr>
              <a:t>(Lam 1:12)  Is it nothing to you, all ye that pass by? behold, and see if there be any sorrow like unto my sorrow, which is done unto me, wherewith the LORD hath afflicted me in the day of his fierce anger</a:t>
            </a:r>
            <a:r>
              <a:rPr lang="en-US" sz="2600" dirty="0" smtClean="0">
                <a:solidFill>
                  <a:srgbClr val="0070C0"/>
                </a:solidFill>
              </a:rPr>
              <a:t>.</a:t>
            </a:r>
            <a:endParaRPr lang="en-US" sz="2600" dirty="0">
              <a:solidFill>
                <a:srgbClr val="0070C0"/>
              </a:solidFill>
            </a:endParaRPr>
          </a:p>
        </p:txBody>
      </p:sp>
    </p:spTree>
    <p:extLst>
      <p:ext uri="{BB962C8B-B14F-4D97-AF65-F5344CB8AC3E}">
        <p14:creationId xmlns:p14="http://schemas.microsoft.com/office/powerpoint/2010/main" val="16612464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Jeremiah’s Call Repeated (15:10-45:5)</a:t>
            </a:r>
            <a:endParaRPr lang="en-US" sz="3600" dirty="0"/>
          </a:p>
        </p:txBody>
      </p:sp>
      <p:sp>
        <p:nvSpPr>
          <p:cNvPr id="3" name="Content Placeholder 2"/>
          <p:cNvSpPr>
            <a:spLocks noGrp="1"/>
          </p:cNvSpPr>
          <p:nvPr>
            <p:ph idx="1"/>
          </p:nvPr>
        </p:nvSpPr>
        <p:spPr/>
        <p:txBody>
          <a:bodyPr>
            <a:normAutofit/>
          </a:bodyPr>
          <a:lstStyle/>
          <a:p>
            <a:pPr lvl="1"/>
            <a:r>
              <a:rPr lang="en-US" sz="2800" dirty="0" smtClean="0"/>
              <a:t>Tortured for 24 hours in the stocks by the priest for writing his prophecies </a:t>
            </a:r>
          </a:p>
          <a:p>
            <a:pPr lvl="1"/>
            <a:r>
              <a:rPr lang="en-US" sz="2800" dirty="0" smtClean="0"/>
              <a:t>He was accused of being a traitor</a:t>
            </a:r>
          </a:p>
          <a:p>
            <a:pPr lvl="1"/>
            <a:r>
              <a:rPr lang="en-US" sz="2800" dirty="0">
                <a:solidFill>
                  <a:srgbClr val="0070C0"/>
                </a:solidFill>
              </a:rPr>
              <a:t>(</a:t>
            </a:r>
            <a:r>
              <a:rPr lang="en-US" sz="2800" dirty="0" err="1">
                <a:solidFill>
                  <a:srgbClr val="0070C0"/>
                </a:solidFill>
              </a:rPr>
              <a:t>Jer</a:t>
            </a:r>
            <a:r>
              <a:rPr lang="en-US" sz="2800" dirty="0">
                <a:solidFill>
                  <a:srgbClr val="0070C0"/>
                </a:solidFill>
              </a:rPr>
              <a:t> 38:6)  </a:t>
            </a:r>
            <a:r>
              <a:rPr lang="en-US" sz="2800" dirty="0" smtClean="0">
                <a:solidFill>
                  <a:srgbClr val="0070C0"/>
                </a:solidFill>
              </a:rPr>
              <a:t>…and </a:t>
            </a:r>
            <a:r>
              <a:rPr lang="en-US" sz="2800" dirty="0">
                <a:solidFill>
                  <a:srgbClr val="0070C0"/>
                </a:solidFill>
              </a:rPr>
              <a:t>cast him into the dungeon </a:t>
            </a:r>
            <a:r>
              <a:rPr lang="en-US" sz="2800" dirty="0" smtClean="0">
                <a:solidFill>
                  <a:srgbClr val="0070C0"/>
                </a:solidFill>
              </a:rPr>
              <a:t>…And </a:t>
            </a:r>
            <a:r>
              <a:rPr lang="en-US" sz="2800" dirty="0">
                <a:solidFill>
                  <a:srgbClr val="0070C0"/>
                </a:solidFill>
              </a:rPr>
              <a:t>in the dungeon there was no water, but mire: so Jeremiah sunk in the mire</a:t>
            </a:r>
            <a:r>
              <a:rPr lang="en-US" sz="2800" dirty="0" smtClean="0">
                <a:solidFill>
                  <a:srgbClr val="0070C0"/>
                </a:solidFill>
              </a:rPr>
              <a:t>.</a:t>
            </a:r>
          </a:p>
          <a:p>
            <a:r>
              <a:rPr lang="en-US" dirty="0" smtClean="0"/>
              <a:t>And he would have died there but </a:t>
            </a:r>
            <a:r>
              <a:rPr lang="en-US" dirty="0" err="1" smtClean="0"/>
              <a:t>Ebedmelech</a:t>
            </a:r>
            <a:r>
              <a:rPr lang="en-US" dirty="0" smtClean="0"/>
              <a:t>, an Ethiopian courtier, persuaded King Zedekiah to have mercy and release him </a:t>
            </a:r>
            <a:endParaRPr lang="en-US" dirty="0" smtClean="0"/>
          </a:p>
        </p:txBody>
      </p:sp>
    </p:spTree>
    <p:extLst>
      <p:ext uri="{BB962C8B-B14F-4D97-AF65-F5344CB8AC3E}">
        <p14:creationId xmlns:p14="http://schemas.microsoft.com/office/powerpoint/2010/main" val="16680349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Jeremiah’s Call Redirected (46-51)</a:t>
            </a:r>
            <a:endParaRPr lang="en-US" sz="4000" dirty="0"/>
          </a:p>
        </p:txBody>
      </p:sp>
      <p:sp>
        <p:nvSpPr>
          <p:cNvPr id="3" name="Content Placeholder 2"/>
          <p:cNvSpPr>
            <a:spLocks noGrp="1"/>
          </p:cNvSpPr>
          <p:nvPr>
            <p:ph idx="1"/>
          </p:nvPr>
        </p:nvSpPr>
        <p:spPr/>
        <p:txBody>
          <a:bodyPr>
            <a:normAutofit/>
          </a:bodyPr>
          <a:lstStyle/>
          <a:p>
            <a:r>
              <a:rPr lang="en-US" dirty="0" smtClean="0"/>
              <a:t>He now prophesied to the Gentile nations that were involved in the turmoil of the times</a:t>
            </a:r>
          </a:p>
          <a:p>
            <a:pPr lvl="1"/>
            <a:r>
              <a:rPr lang="en-US" dirty="0" smtClean="0"/>
              <a:t>Egyptians, Moabites, </a:t>
            </a:r>
            <a:r>
              <a:rPr lang="en-US" dirty="0" err="1" smtClean="0"/>
              <a:t>Edomites</a:t>
            </a:r>
            <a:r>
              <a:rPr lang="en-US" dirty="0" smtClean="0"/>
              <a:t>, Ammonites, the city of Damascus, Elam, and Babylon</a:t>
            </a:r>
          </a:p>
          <a:p>
            <a:r>
              <a:rPr lang="en-US" dirty="0" smtClean="0"/>
              <a:t>Judah had relied on Egypt to save them from Babylon and ignored Jeremiah’s warnings</a:t>
            </a:r>
          </a:p>
          <a:p>
            <a:r>
              <a:rPr lang="en-US" dirty="0" smtClean="0"/>
              <a:t>But Babylon proved to be the world </a:t>
            </a:r>
            <a:r>
              <a:rPr lang="en-US" dirty="0" smtClean="0"/>
              <a:t>power and destroyed all the surrounding nations and Judah </a:t>
            </a:r>
            <a:endParaRPr lang="en-US" dirty="0" smtClean="0"/>
          </a:p>
          <a:p>
            <a:r>
              <a:rPr lang="en-US" dirty="0" smtClean="0"/>
              <a:t>Babylon was an instrument of God’s judgment on his people </a:t>
            </a:r>
          </a:p>
        </p:txBody>
      </p:sp>
    </p:spTree>
    <p:extLst>
      <p:ext uri="{BB962C8B-B14F-4D97-AF65-F5344CB8AC3E}">
        <p14:creationId xmlns:p14="http://schemas.microsoft.com/office/powerpoint/2010/main" val="2814304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Meaning of Prophecy </a:t>
            </a:r>
            <a:endParaRPr lang="en-US" dirty="0"/>
          </a:p>
        </p:txBody>
      </p:sp>
      <p:sp>
        <p:nvSpPr>
          <p:cNvPr id="4" name="Content Placeholder 3"/>
          <p:cNvSpPr>
            <a:spLocks noGrp="1"/>
          </p:cNvSpPr>
          <p:nvPr>
            <p:ph sz="quarter" idx="1"/>
          </p:nvPr>
        </p:nvSpPr>
        <p:spPr/>
        <p:txBody>
          <a:bodyPr>
            <a:normAutofit fontScale="85000" lnSpcReduction="10000"/>
          </a:bodyPr>
          <a:lstStyle/>
          <a:p>
            <a:r>
              <a:rPr lang="en-US" sz="2800" dirty="0" smtClean="0"/>
              <a:t>Meaning – comes from the word meaning “to announce”</a:t>
            </a:r>
          </a:p>
          <a:p>
            <a:r>
              <a:rPr lang="en-US" sz="2800" dirty="0" smtClean="0"/>
              <a:t>God’s mouthpiece</a:t>
            </a:r>
          </a:p>
          <a:p>
            <a:r>
              <a:rPr lang="en-US" sz="2800" dirty="0" smtClean="0"/>
              <a:t>2 parts of prophecy</a:t>
            </a:r>
          </a:p>
          <a:p>
            <a:pPr lvl="1"/>
            <a:r>
              <a:rPr lang="en-US" dirty="0" smtClean="0"/>
              <a:t>forth-tell (used in Bible and today)</a:t>
            </a:r>
          </a:p>
          <a:p>
            <a:pPr lvl="1"/>
            <a:r>
              <a:rPr lang="en-US" sz="2800" dirty="0" smtClean="0"/>
              <a:t>fore-tell (used in bible)</a:t>
            </a:r>
          </a:p>
          <a:p>
            <a:r>
              <a:rPr lang="en-US" sz="3000" dirty="0" smtClean="0"/>
              <a:t>In </a:t>
            </a:r>
            <a:r>
              <a:rPr lang="en-US" sz="3000" b="1" dirty="0" smtClean="0"/>
              <a:t>forth-telling</a:t>
            </a:r>
            <a:r>
              <a:rPr lang="en-US" sz="3000" dirty="0" smtClean="0"/>
              <a:t> Gods’ message to his day the prophet would often </a:t>
            </a:r>
            <a:r>
              <a:rPr lang="en-US" sz="3000" b="1" dirty="0" smtClean="0"/>
              <a:t>foretell</a:t>
            </a:r>
            <a:r>
              <a:rPr lang="en-US" sz="3000" dirty="0" smtClean="0"/>
              <a:t> what God was going to do in the future</a:t>
            </a:r>
          </a:p>
          <a:p>
            <a:r>
              <a:rPr lang="en-US" sz="3000" dirty="0" smtClean="0"/>
              <a:t>These supernatural predictions are some of the strongest evidence that the Bible is the Word of God </a:t>
            </a:r>
          </a:p>
          <a:p>
            <a:pPr marL="365760" lvl="1" indent="0">
              <a:buNone/>
            </a:pPr>
            <a:r>
              <a:rPr lang="en-US" dirty="0" smtClean="0"/>
              <a:t> </a:t>
            </a:r>
            <a:endParaRPr lang="en-US" dirty="0"/>
          </a:p>
        </p:txBody>
      </p:sp>
    </p:spTree>
    <p:extLst>
      <p:ext uri="{BB962C8B-B14F-4D97-AF65-F5344CB8AC3E}">
        <p14:creationId xmlns:p14="http://schemas.microsoft.com/office/powerpoint/2010/main" val="1956915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Jeremiah’s Call Redirected (46-51)</a:t>
            </a:r>
            <a:endParaRPr lang="en-US" sz="4000" dirty="0"/>
          </a:p>
        </p:txBody>
      </p:sp>
      <p:sp>
        <p:nvSpPr>
          <p:cNvPr id="3" name="Content Placeholder 2"/>
          <p:cNvSpPr>
            <a:spLocks noGrp="1"/>
          </p:cNvSpPr>
          <p:nvPr>
            <p:ph idx="1"/>
          </p:nvPr>
        </p:nvSpPr>
        <p:spPr/>
        <p:txBody>
          <a:bodyPr>
            <a:normAutofit/>
          </a:bodyPr>
          <a:lstStyle/>
          <a:p>
            <a:r>
              <a:rPr lang="en-US" sz="2800" dirty="0"/>
              <a:t>But Babylon would soon fall because of her own sin and corruption </a:t>
            </a:r>
            <a:endParaRPr lang="en-US" sz="2800" dirty="0" smtClean="0"/>
          </a:p>
          <a:p>
            <a:r>
              <a:rPr lang="en-US" sz="2800" dirty="0" smtClean="0">
                <a:solidFill>
                  <a:srgbClr val="00B050"/>
                </a:solidFill>
              </a:rPr>
              <a:t>“In Ch. 50-51 Jeremiah describes in detail the ultimate doom of Babylon”</a:t>
            </a:r>
          </a:p>
          <a:p>
            <a:r>
              <a:rPr lang="en-US" sz="2800" dirty="0">
                <a:solidFill>
                  <a:srgbClr val="0070C0"/>
                </a:solidFill>
              </a:rPr>
              <a:t>(</a:t>
            </a:r>
            <a:r>
              <a:rPr lang="en-US" sz="2800" dirty="0" err="1">
                <a:solidFill>
                  <a:srgbClr val="0070C0"/>
                </a:solidFill>
              </a:rPr>
              <a:t>Jer</a:t>
            </a:r>
            <a:r>
              <a:rPr lang="en-US" sz="2800" dirty="0">
                <a:solidFill>
                  <a:srgbClr val="0070C0"/>
                </a:solidFill>
              </a:rPr>
              <a:t> 51:58)  Thus </a:t>
            </a:r>
            <a:r>
              <a:rPr lang="en-US" sz="2800" dirty="0" err="1">
                <a:solidFill>
                  <a:srgbClr val="0070C0"/>
                </a:solidFill>
              </a:rPr>
              <a:t>saith</a:t>
            </a:r>
            <a:r>
              <a:rPr lang="en-US" sz="2800" dirty="0">
                <a:solidFill>
                  <a:srgbClr val="0070C0"/>
                </a:solidFill>
              </a:rPr>
              <a:t> the LORD of hosts; The broad walls of Babylon shall be utterly broken, and her high gates shall be burned with fire; and the people shall </a:t>
            </a:r>
            <a:r>
              <a:rPr lang="en-US" sz="2800" dirty="0" err="1">
                <a:solidFill>
                  <a:srgbClr val="0070C0"/>
                </a:solidFill>
              </a:rPr>
              <a:t>labour</a:t>
            </a:r>
            <a:r>
              <a:rPr lang="en-US" sz="2800" dirty="0">
                <a:solidFill>
                  <a:srgbClr val="0070C0"/>
                </a:solidFill>
              </a:rPr>
              <a:t> in vain, and the folk in the fire, and they shall be weary.</a:t>
            </a:r>
          </a:p>
          <a:p>
            <a:pPr marL="0" indent="0">
              <a:buNone/>
            </a:pPr>
            <a:endParaRPr lang="en-US" dirty="0"/>
          </a:p>
        </p:txBody>
      </p:sp>
    </p:spTree>
    <p:extLst>
      <p:ext uri="{BB962C8B-B14F-4D97-AF65-F5344CB8AC3E}">
        <p14:creationId xmlns:p14="http://schemas.microsoft.com/office/powerpoint/2010/main" val="6490560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Jeremiahs Call Reviewed (52)</a:t>
            </a:r>
            <a:endParaRPr lang="en-US" sz="4400" dirty="0"/>
          </a:p>
        </p:txBody>
      </p:sp>
      <p:sp>
        <p:nvSpPr>
          <p:cNvPr id="3" name="Content Placeholder 2"/>
          <p:cNvSpPr>
            <a:spLocks noGrp="1"/>
          </p:cNvSpPr>
          <p:nvPr>
            <p:ph idx="1"/>
          </p:nvPr>
        </p:nvSpPr>
        <p:spPr/>
        <p:txBody>
          <a:bodyPr>
            <a:normAutofit lnSpcReduction="10000"/>
          </a:bodyPr>
          <a:lstStyle/>
          <a:p>
            <a:r>
              <a:rPr lang="en-US" sz="2800" dirty="0" smtClean="0"/>
              <a:t>The final chapter records the sad fall of Jerusalem to the </a:t>
            </a:r>
            <a:r>
              <a:rPr lang="en-US" sz="2800" dirty="0" err="1" smtClean="0"/>
              <a:t>babylonians</a:t>
            </a:r>
            <a:r>
              <a:rPr lang="en-US" sz="2800" dirty="0" smtClean="0"/>
              <a:t>. </a:t>
            </a:r>
          </a:p>
          <a:p>
            <a:pPr lvl="1"/>
            <a:r>
              <a:rPr lang="en-US" sz="2800" dirty="0" smtClean="0"/>
              <a:t>Famine, fire, flight, fetters, and frightfulness</a:t>
            </a:r>
          </a:p>
          <a:p>
            <a:r>
              <a:rPr lang="en-US" sz="2800" dirty="0" smtClean="0">
                <a:solidFill>
                  <a:srgbClr val="00B050"/>
                </a:solidFill>
              </a:rPr>
              <a:t>“All the terrible things that had broken Jeremiah’s heart came to pass”</a:t>
            </a:r>
          </a:p>
          <a:p>
            <a:r>
              <a:rPr lang="en-US" sz="2800" dirty="0" smtClean="0"/>
              <a:t>Jeremiah loved the people of Jerusalem and he did his best to save them but they would no hearken</a:t>
            </a:r>
          </a:p>
          <a:p>
            <a:r>
              <a:rPr lang="en-US" sz="2800" dirty="0" smtClean="0">
                <a:solidFill>
                  <a:srgbClr val="00B050"/>
                </a:solidFill>
              </a:rPr>
              <a:t>“He stands there weeping out his heart like one, in later years, far greater than he, who wept of this selfsame </a:t>
            </a:r>
            <a:r>
              <a:rPr lang="en-US" sz="2800" dirty="0" smtClean="0">
                <a:solidFill>
                  <a:srgbClr val="00B050"/>
                </a:solidFill>
              </a:rPr>
              <a:t>city”</a:t>
            </a:r>
            <a:endParaRPr lang="en-US" sz="2800" dirty="0" smtClean="0">
              <a:solidFill>
                <a:srgbClr val="00B050"/>
              </a:solidFill>
            </a:endParaRPr>
          </a:p>
          <a:p>
            <a:pPr marL="0" indent="0">
              <a:buNone/>
            </a:pPr>
            <a:endParaRPr lang="en-US" dirty="0"/>
          </a:p>
        </p:txBody>
      </p:sp>
    </p:spTree>
    <p:extLst>
      <p:ext uri="{BB962C8B-B14F-4D97-AF65-F5344CB8AC3E}">
        <p14:creationId xmlns:p14="http://schemas.microsoft.com/office/powerpoint/2010/main" val="36879290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Jeremiahs Call Reviewed (52)</a:t>
            </a:r>
            <a:endParaRPr lang="en-US" sz="4400" dirty="0"/>
          </a:p>
        </p:txBody>
      </p:sp>
      <p:sp>
        <p:nvSpPr>
          <p:cNvPr id="3" name="Content Placeholder 2"/>
          <p:cNvSpPr>
            <a:spLocks noGrp="1"/>
          </p:cNvSpPr>
          <p:nvPr>
            <p:ph idx="1"/>
          </p:nvPr>
        </p:nvSpPr>
        <p:spPr/>
        <p:txBody>
          <a:bodyPr>
            <a:normAutofit/>
          </a:bodyPr>
          <a:lstStyle/>
          <a:p>
            <a:r>
              <a:rPr lang="en-US" dirty="0">
                <a:solidFill>
                  <a:srgbClr val="0070C0"/>
                </a:solidFill>
              </a:rPr>
              <a:t>(Mat 23:37)  O Jerusalem, Jerusalem, thou that </a:t>
            </a:r>
            <a:r>
              <a:rPr lang="en-US" dirty="0" err="1">
                <a:solidFill>
                  <a:srgbClr val="0070C0"/>
                </a:solidFill>
              </a:rPr>
              <a:t>killest</a:t>
            </a:r>
            <a:r>
              <a:rPr lang="en-US" dirty="0">
                <a:solidFill>
                  <a:srgbClr val="0070C0"/>
                </a:solidFill>
              </a:rPr>
              <a:t> the prophets, and </a:t>
            </a:r>
            <a:r>
              <a:rPr lang="en-US" dirty="0" err="1">
                <a:solidFill>
                  <a:srgbClr val="0070C0"/>
                </a:solidFill>
              </a:rPr>
              <a:t>stonest</a:t>
            </a:r>
            <a:r>
              <a:rPr lang="en-US" dirty="0">
                <a:solidFill>
                  <a:srgbClr val="0070C0"/>
                </a:solidFill>
              </a:rPr>
              <a:t> them which are sent unto thee, how often would I have gathered thy children together, even as a hen </a:t>
            </a:r>
            <a:r>
              <a:rPr lang="en-US" dirty="0" err="1">
                <a:solidFill>
                  <a:srgbClr val="0070C0"/>
                </a:solidFill>
              </a:rPr>
              <a:t>gathereth</a:t>
            </a:r>
            <a:r>
              <a:rPr lang="en-US" dirty="0">
                <a:solidFill>
                  <a:srgbClr val="0070C0"/>
                </a:solidFill>
              </a:rPr>
              <a:t> her chickens under her wings, and ye would not</a:t>
            </a:r>
            <a:r>
              <a:rPr lang="en-US" dirty="0" smtClean="0">
                <a:solidFill>
                  <a:srgbClr val="0070C0"/>
                </a:solidFill>
              </a:rPr>
              <a:t>!</a:t>
            </a:r>
            <a:endParaRPr lang="en-US" dirty="0">
              <a:solidFill>
                <a:srgbClr val="0070C0"/>
              </a:solidFill>
            </a:endParaRPr>
          </a:p>
          <a:p>
            <a:r>
              <a:rPr lang="en-US" dirty="0">
                <a:solidFill>
                  <a:srgbClr val="0070C0"/>
                </a:solidFill>
              </a:rPr>
              <a:t>(Mat 23:38)  Behold, your house is left unto you desolate</a:t>
            </a:r>
            <a:r>
              <a:rPr lang="en-US" dirty="0" smtClean="0">
                <a:solidFill>
                  <a:srgbClr val="0070C0"/>
                </a:solidFill>
              </a:rPr>
              <a:t>.</a:t>
            </a:r>
          </a:p>
          <a:p>
            <a:r>
              <a:rPr lang="en-US" dirty="0" smtClean="0">
                <a:solidFill>
                  <a:srgbClr val="00B050"/>
                </a:solidFill>
              </a:rPr>
              <a:t>“The man of sorrows of the Old Testament, after  all, only a faint foreshadowing of the Man of Sorrows of the New Testament”</a:t>
            </a:r>
            <a:endParaRPr lang="en-US" dirty="0">
              <a:solidFill>
                <a:srgbClr val="00B050"/>
              </a:solidFill>
            </a:endParaRPr>
          </a:p>
        </p:txBody>
      </p:sp>
    </p:spTree>
    <p:extLst>
      <p:ext uri="{BB962C8B-B14F-4D97-AF65-F5344CB8AC3E}">
        <p14:creationId xmlns:p14="http://schemas.microsoft.com/office/powerpoint/2010/main" val="35943156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Jeremiahs Call Reviewed (52)</a:t>
            </a:r>
            <a:endParaRPr lang="en-US" sz="4400" dirty="0"/>
          </a:p>
        </p:txBody>
      </p:sp>
      <p:sp>
        <p:nvSpPr>
          <p:cNvPr id="3" name="Content Placeholder 2"/>
          <p:cNvSpPr>
            <a:spLocks noGrp="1"/>
          </p:cNvSpPr>
          <p:nvPr>
            <p:ph idx="1"/>
          </p:nvPr>
        </p:nvSpPr>
        <p:spPr>
          <a:xfrm>
            <a:off x="457200" y="1935480"/>
            <a:ext cx="8229600" cy="4693920"/>
          </a:xfrm>
        </p:spPr>
        <p:txBody>
          <a:bodyPr>
            <a:normAutofit lnSpcReduction="10000"/>
          </a:bodyPr>
          <a:lstStyle/>
          <a:p>
            <a:r>
              <a:rPr lang="en-US" dirty="0" smtClean="0"/>
              <a:t>Jeremiah warned a nation of people what was going to happen if they did not heed the warnings of God</a:t>
            </a:r>
          </a:p>
          <a:p>
            <a:r>
              <a:rPr lang="en-US" dirty="0" smtClean="0"/>
              <a:t>And sure enough their lives were destroyed</a:t>
            </a:r>
          </a:p>
          <a:p>
            <a:r>
              <a:rPr lang="en-US" dirty="0" smtClean="0"/>
              <a:t>Jesus warns us over and over in the Bible that if we don’t heed the warnings of God in our lives </a:t>
            </a:r>
          </a:p>
          <a:p>
            <a:r>
              <a:rPr lang="en-US" dirty="0" smtClean="0"/>
              <a:t>Yet just like Judah, people continue to live just as we want </a:t>
            </a:r>
          </a:p>
          <a:p>
            <a:r>
              <a:rPr lang="en-US" dirty="0" smtClean="0"/>
              <a:t>and people continue to play church as they did in chapter 7 </a:t>
            </a:r>
          </a:p>
          <a:p>
            <a:r>
              <a:rPr lang="en-US" dirty="0" smtClean="0"/>
              <a:t>I wonder when God is going to get fed up and send a modern day Babylon to judge His people  </a:t>
            </a:r>
            <a:endParaRPr lang="en-US" dirty="0" smtClean="0"/>
          </a:p>
        </p:txBody>
      </p:sp>
    </p:spTree>
    <p:extLst>
      <p:ext uri="{BB962C8B-B14F-4D97-AF65-F5344CB8AC3E}">
        <p14:creationId xmlns:p14="http://schemas.microsoft.com/office/powerpoint/2010/main" val="4156025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a:t>
            </a:r>
            <a:r>
              <a:rPr lang="en-US" dirty="0" smtClean="0"/>
              <a:t>Review</a:t>
            </a:r>
            <a:endParaRPr lang="en-US" dirty="0"/>
          </a:p>
        </p:txBody>
      </p:sp>
      <p:sp>
        <p:nvSpPr>
          <p:cNvPr id="3" name="Content Placeholder 2"/>
          <p:cNvSpPr>
            <a:spLocks noGrp="1"/>
          </p:cNvSpPr>
          <p:nvPr>
            <p:ph idx="1"/>
          </p:nvPr>
        </p:nvSpPr>
        <p:spPr>
          <a:xfrm>
            <a:off x="457200" y="1935480"/>
            <a:ext cx="8229600" cy="4541520"/>
          </a:xfrm>
        </p:spPr>
        <p:txBody>
          <a:bodyPr>
            <a:noAutofit/>
          </a:bodyPr>
          <a:lstStyle/>
          <a:p>
            <a:r>
              <a:rPr lang="en-US" sz="2800" dirty="0" smtClean="0"/>
              <a:t>3 Empires of the prophetic books </a:t>
            </a:r>
          </a:p>
          <a:p>
            <a:pPr lvl="1"/>
            <a:r>
              <a:rPr lang="en-US" sz="2800" i="1" u="sng" dirty="0" smtClean="0"/>
              <a:t>Assyrian (pre-exilic) </a:t>
            </a:r>
            <a:r>
              <a:rPr lang="en-US" sz="2800" dirty="0" smtClean="0"/>
              <a:t>– Extremely cruel and torturous, deportation, </a:t>
            </a:r>
            <a:r>
              <a:rPr lang="en-US" sz="2800" dirty="0"/>
              <a:t>Isaiah’s </a:t>
            </a:r>
            <a:r>
              <a:rPr lang="en-US" sz="2800" dirty="0" smtClean="0"/>
              <a:t>time, defeated Samaria and took Israel, lost tribes</a:t>
            </a:r>
          </a:p>
          <a:p>
            <a:pPr lvl="1"/>
            <a:r>
              <a:rPr lang="en-US" sz="2800" i="1" u="sng" dirty="0" smtClean="0"/>
              <a:t>Babylonian (exilic) </a:t>
            </a:r>
            <a:r>
              <a:rPr lang="en-US" sz="2800" dirty="0" smtClean="0"/>
              <a:t>– Also used deportation, </a:t>
            </a:r>
            <a:r>
              <a:rPr lang="en-US" sz="2800" dirty="0"/>
              <a:t>Jeremiah’s </a:t>
            </a:r>
            <a:r>
              <a:rPr lang="en-US" sz="2800" dirty="0" smtClean="0"/>
              <a:t>time, defeats Jerusalem and takes Judah, </a:t>
            </a:r>
          </a:p>
          <a:p>
            <a:pPr lvl="1"/>
            <a:r>
              <a:rPr lang="en-US" sz="2800" i="1" u="sng" dirty="0" smtClean="0"/>
              <a:t>Persian (post-exilic) </a:t>
            </a:r>
            <a:r>
              <a:rPr lang="en-US" sz="2800" dirty="0" smtClean="0"/>
              <a:t>– Cyrus was a humane ruler, he ended the Babylonian captivity, </a:t>
            </a:r>
            <a:r>
              <a:rPr lang="en-US" sz="2800" dirty="0" err="1" smtClean="0"/>
              <a:t>Zerubbabel</a:t>
            </a:r>
            <a:r>
              <a:rPr lang="en-US" sz="2800" dirty="0" smtClean="0"/>
              <a:t>, Ezra, Nehemiah  </a:t>
            </a:r>
            <a:endParaRPr lang="en-US" sz="2800" dirty="0"/>
          </a:p>
        </p:txBody>
      </p:sp>
    </p:spTree>
    <p:extLst>
      <p:ext uri="{BB962C8B-B14F-4D97-AF65-F5344CB8AC3E}">
        <p14:creationId xmlns:p14="http://schemas.microsoft.com/office/powerpoint/2010/main" val="2989752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926"/>
            <a:ext cx="9101513" cy="6774874"/>
          </a:xfrm>
          <a:prstGeom prst="rect">
            <a:avLst/>
          </a:prstGeom>
        </p:spPr>
      </p:pic>
    </p:spTree>
    <p:extLst>
      <p:ext uri="{BB962C8B-B14F-4D97-AF65-F5344CB8AC3E}">
        <p14:creationId xmlns:p14="http://schemas.microsoft.com/office/powerpoint/2010/main" val="1321558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Who Was Jeremiah</a:t>
            </a:r>
            <a:endParaRPr lang="en-US" dirty="0"/>
          </a:p>
        </p:txBody>
      </p:sp>
      <p:sp>
        <p:nvSpPr>
          <p:cNvPr id="3" name="Content Placeholder 2"/>
          <p:cNvSpPr>
            <a:spLocks noGrp="1"/>
          </p:cNvSpPr>
          <p:nvPr>
            <p:ph idx="1"/>
          </p:nvPr>
        </p:nvSpPr>
        <p:spPr>
          <a:xfrm>
            <a:off x="457200" y="1676400"/>
            <a:ext cx="8229600" cy="4876800"/>
          </a:xfrm>
        </p:spPr>
        <p:txBody>
          <a:bodyPr>
            <a:normAutofit fontScale="92500" lnSpcReduction="10000"/>
          </a:bodyPr>
          <a:lstStyle/>
          <a:p>
            <a:r>
              <a:rPr lang="en-US" sz="3000" dirty="0" smtClean="0"/>
              <a:t>The weeping prophet</a:t>
            </a:r>
          </a:p>
          <a:p>
            <a:r>
              <a:rPr lang="en-US" sz="3000" dirty="0" smtClean="0"/>
              <a:t>We know more about him than any other prophet</a:t>
            </a:r>
          </a:p>
          <a:p>
            <a:r>
              <a:rPr lang="en-US" sz="3000" dirty="0" smtClean="0"/>
              <a:t>The son of </a:t>
            </a:r>
            <a:r>
              <a:rPr lang="en-US" sz="3000" dirty="0" err="1" smtClean="0"/>
              <a:t>Hilkiah</a:t>
            </a:r>
            <a:r>
              <a:rPr lang="en-US" sz="3000" dirty="0" smtClean="0"/>
              <a:t> the priest and therefore had a priestly background (1:1)</a:t>
            </a:r>
          </a:p>
          <a:p>
            <a:r>
              <a:rPr lang="en-US" sz="3000" dirty="0" smtClean="0"/>
              <a:t>He was predestined for the prophetic office </a:t>
            </a:r>
            <a:r>
              <a:rPr lang="en-US" sz="3000" dirty="0" smtClean="0"/>
              <a:t>and </a:t>
            </a:r>
            <a:r>
              <a:rPr lang="en-US" sz="3000" dirty="0" smtClean="0"/>
              <a:t>these</a:t>
            </a:r>
            <a:r>
              <a:rPr lang="en-US" sz="3000" dirty="0" smtClean="0"/>
              <a:t> </a:t>
            </a:r>
            <a:r>
              <a:rPr lang="en-US" sz="3000" dirty="0" smtClean="0"/>
              <a:t>times were perilous (16:1-4</a:t>
            </a:r>
            <a:r>
              <a:rPr lang="en-US" sz="3000" dirty="0" smtClean="0"/>
              <a:t>)</a:t>
            </a:r>
          </a:p>
          <a:p>
            <a:r>
              <a:rPr lang="en-US" sz="3000" dirty="0">
                <a:solidFill>
                  <a:srgbClr val="0070C0"/>
                </a:solidFill>
              </a:rPr>
              <a:t>(</a:t>
            </a:r>
            <a:r>
              <a:rPr lang="en-US" sz="3000" dirty="0" err="1">
                <a:solidFill>
                  <a:srgbClr val="0070C0"/>
                </a:solidFill>
              </a:rPr>
              <a:t>Jer</a:t>
            </a:r>
            <a:r>
              <a:rPr lang="en-US" sz="3000" dirty="0">
                <a:solidFill>
                  <a:srgbClr val="0070C0"/>
                </a:solidFill>
              </a:rPr>
              <a:t> 16:3)  For thus </a:t>
            </a:r>
            <a:r>
              <a:rPr lang="en-US" sz="3000" dirty="0" err="1">
                <a:solidFill>
                  <a:srgbClr val="0070C0"/>
                </a:solidFill>
              </a:rPr>
              <a:t>saith</a:t>
            </a:r>
            <a:r>
              <a:rPr lang="en-US" sz="3000" dirty="0">
                <a:solidFill>
                  <a:srgbClr val="0070C0"/>
                </a:solidFill>
              </a:rPr>
              <a:t> the LORD concerning the sons and concerning the daughters that are born in this place, and concerning their mothers that bare them, and concerning their fathers that begat them in this land</a:t>
            </a:r>
            <a:r>
              <a:rPr lang="en-US" sz="3000" dirty="0" smtClean="0">
                <a:solidFill>
                  <a:srgbClr val="0070C0"/>
                </a:solidFill>
              </a:rPr>
              <a:t>;</a:t>
            </a:r>
          </a:p>
          <a:p>
            <a:pPr marL="0" indent="0">
              <a:buNone/>
            </a:pPr>
            <a:endParaRPr lang="en-US" dirty="0"/>
          </a:p>
        </p:txBody>
      </p:sp>
    </p:spTree>
    <p:extLst>
      <p:ext uri="{BB962C8B-B14F-4D97-AF65-F5344CB8AC3E}">
        <p14:creationId xmlns:p14="http://schemas.microsoft.com/office/powerpoint/2010/main" val="41413728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Who Was Jeremiah</a:t>
            </a:r>
            <a:endParaRPr lang="en-US" dirty="0"/>
          </a:p>
        </p:txBody>
      </p:sp>
      <p:sp>
        <p:nvSpPr>
          <p:cNvPr id="3" name="Content Placeholder 2"/>
          <p:cNvSpPr>
            <a:spLocks noGrp="1"/>
          </p:cNvSpPr>
          <p:nvPr>
            <p:ph idx="1"/>
          </p:nvPr>
        </p:nvSpPr>
        <p:spPr>
          <a:xfrm>
            <a:off x="457200" y="1676400"/>
            <a:ext cx="8229600" cy="4876800"/>
          </a:xfrm>
        </p:spPr>
        <p:txBody>
          <a:bodyPr>
            <a:normAutofit fontScale="92500" lnSpcReduction="20000"/>
          </a:bodyPr>
          <a:lstStyle/>
          <a:p>
            <a:r>
              <a:rPr lang="en-US" sz="3000" dirty="0" smtClean="0">
                <a:solidFill>
                  <a:srgbClr val="0070C0"/>
                </a:solidFill>
              </a:rPr>
              <a:t>(</a:t>
            </a:r>
            <a:r>
              <a:rPr lang="en-US" sz="3000" dirty="0" err="1">
                <a:solidFill>
                  <a:srgbClr val="0070C0"/>
                </a:solidFill>
              </a:rPr>
              <a:t>Jer</a:t>
            </a:r>
            <a:r>
              <a:rPr lang="en-US" sz="3000" dirty="0">
                <a:solidFill>
                  <a:srgbClr val="0070C0"/>
                </a:solidFill>
              </a:rPr>
              <a:t> 16:4)  They shall die of grievous deaths; they shall not be lamented; neither shall they be buried; but they shall be as dung upon the face of the earth: and they shall be consumed by the sword, and by famine; and their </a:t>
            </a:r>
            <a:r>
              <a:rPr lang="en-US" sz="3000" dirty="0" err="1">
                <a:solidFill>
                  <a:srgbClr val="0070C0"/>
                </a:solidFill>
              </a:rPr>
              <a:t>carcases</a:t>
            </a:r>
            <a:r>
              <a:rPr lang="en-US" sz="3000" dirty="0">
                <a:solidFill>
                  <a:srgbClr val="0070C0"/>
                </a:solidFill>
              </a:rPr>
              <a:t> shall be meat for the fowls of heaven, and for the beasts of the earth.</a:t>
            </a:r>
            <a:endParaRPr lang="en-US" sz="3000" dirty="0" smtClean="0">
              <a:solidFill>
                <a:srgbClr val="0070C0"/>
              </a:solidFill>
            </a:endParaRPr>
          </a:p>
          <a:p>
            <a:r>
              <a:rPr lang="en-US" sz="3000" dirty="0" smtClean="0"/>
              <a:t>Spent a great deal of time in prison and in persecution (37:15</a:t>
            </a:r>
            <a:r>
              <a:rPr lang="en-US" sz="3000" dirty="0" smtClean="0"/>
              <a:t>)</a:t>
            </a:r>
          </a:p>
          <a:p>
            <a:r>
              <a:rPr lang="en-US" sz="3000" dirty="0">
                <a:solidFill>
                  <a:srgbClr val="0070C0"/>
                </a:solidFill>
              </a:rPr>
              <a:t>(</a:t>
            </a:r>
            <a:r>
              <a:rPr lang="en-US" sz="3000" dirty="0" err="1">
                <a:solidFill>
                  <a:srgbClr val="0070C0"/>
                </a:solidFill>
              </a:rPr>
              <a:t>Jer</a:t>
            </a:r>
            <a:r>
              <a:rPr lang="en-US" sz="3000" dirty="0">
                <a:solidFill>
                  <a:srgbClr val="0070C0"/>
                </a:solidFill>
              </a:rPr>
              <a:t> 37:15)  Wherefore the princes were wroth with Jeremiah, and smote him, and put him in prison in the house of Jonathan the scribe: for they had made that the prison.</a:t>
            </a:r>
            <a:endParaRPr lang="en-US" sz="3000" dirty="0" smtClean="0">
              <a:solidFill>
                <a:srgbClr val="0070C0"/>
              </a:solidFill>
            </a:endParaRPr>
          </a:p>
          <a:p>
            <a:pPr marL="0" indent="0">
              <a:buNone/>
            </a:pPr>
            <a:endParaRPr lang="en-US" dirty="0"/>
          </a:p>
        </p:txBody>
      </p:sp>
    </p:spTree>
    <p:extLst>
      <p:ext uri="{BB962C8B-B14F-4D97-AF65-F5344CB8AC3E}">
        <p14:creationId xmlns:p14="http://schemas.microsoft.com/office/powerpoint/2010/main" val="3881706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Was The Book Written </a:t>
            </a:r>
            <a:endParaRPr lang="en-US" dirty="0"/>
          </a:p>
        </p:txBody>
      </p:sp>
      <p:sp>
        <p:nvSpPr>
          <p:cNvPr id="3" name="Content Placeholder 2"/>
          <p:cNvSpPr>
            <a:spLocks noGrp="1"/>
          </p:cNvSpPr>
          <p:nvPr>
            <p:ph idx="1"/>
          </p:nvPr>
        </p:nvSpPr>
        <p:spPr>
          <a:xfrm>
            <a:off x="457200" y="1935480"/>
            <a:ext cx="8229600" cy="4693920"/>
          </a:xfrm>
        </p:spPr>
        <p:txBody>
          <a:bodyPr>
            <a:normAutofit fontScale="92500" lnSpcReduction="10000"/>
          </a:bodyPr>
          <a:lstStyle/>
          <a:p>
            <a:r>
              <a:rPr lang="en-US" sz="2800" dirty="0" smtClean="0"/>
              <a:t>Jeremiah began his ministry at a very young age </a:t>
            </a:r>
          </a:p>
          <a:p>
            <a:r>
              <a:rPr lang="en-US" sz="2800" dirty="0" smtClean="0"/>
              <a:t>His time of prophecy covered the reign of 5 kings</a:t>
            </a:r>
          </a:p>
          <a:p>
            <a:pPr lvl="1"/>
            <a:r>
              <a:rPr lang="en-US" sz="2800" dirty="0" smtClean="0"/>
              <a:t>Josiah, </a:t>
            </a:r>
            <a:r>
              <a:rPr lang="en-US" sz="2800" dirty="0" err="1" smtClean="0"/>
              <a:t>Jehoahaz</a:t>
            </a:r>
            <a:r>
              <a:rPr lang="en-US" sz="2800" dirty="0" smtClean="0"/>
              <a:t>, </a:t>
            </a:r>
            <a:r>
              <a:rPr lang="en-US" sz="2800" dirty="0" err="1" smtClean="0"/>
              <a:t>Jehoiakim</a:t>
            </a:r>
            <a:r>
              <a:rPr lang="en-US" sz="2800" dirty="0" smtClean="0"/>
              <a:t>, </a:t>
            </a:r>
            <a:r>
              <a:rPr lang="en-US" sz="2800" dirty="0" err="1" smtClean="0"/>
              <a:t>Jehoiachin</a:t>
            </a:r>
            <a:r>
              <a:rPr lang="en-US" sz="2800" dirty="0" smtClean="0"/>
              <a:t>, Zedekiah</a:t>
            </a:r>
          </a:p>
          <a:p>
            <a:r>
              <a:rPr lang="en-US" sz="2800" dirty="0" smtClean="0"/>
              <a:t>He </a:t>
            </a:r>
            <a:r>
              <a:rPr lang="en-US" sz="2800" dirty="0" smtClean="0"/>
              <a:t>was a contemporary of  Nahum, Zephaniah, Habakkuk, Daniel, </a:t>
            </a:r>
            <a:r>
              <a:rPr lang="en-US" sz="2800" dirty="0" err="1" smtClean="0"/>
              <a:t>Ezekial</a:t>
            </a:r>
            <a:endParaRPr lang="en-US" sz="2800" dirty="0" smtClean="0"/>
          </a:p>
          <a:p>
            <a:r>
              <a:rPr lang="en-US" sz="2800" dirty="0" smtClean="0"/>
              <a:t>prophesied </a:t>
            </a:r>
            <a:r>
              <a:rPr lang="en-US" sz="2800" dirty="0"/>
              <a:t>before and after the destruction of </a:t>
            </a:r>
            <a:r>
              <a:rPr lang="en-US" sz="2800" dirty="0" smtClean="0"/>
              <a:t>Jerusalem</a:t>
            </a:r>
          </a:p>
          <a:p>
            <a:pPr lvl="1"/>
            <a:r>
              <a:rPr lang="en-US" sz="2800" dirty="0" smtClean="0"/>
              <a:t>Early prophesies to Judah (1-39)</a:t>
            </a:r>
          </a:p>
          <a:p>
            <a:pPr lvl="1"/>
            <a:r>
              <a:rPr lang="en-US" sz="2800" dirty="0"/>
              <a:t>The remaining </a:t>
            </a:r>
            <a:r>
              <a:rPr lang="en-US" sz="2800" dirty="0" smtClean="0"/>
              <a:t>chapters </a:t>
            </a:r>
            <a:r>
              <a:rPr lang="en-US" sz="2800" dirty="0"/>
              <a:t>to the discouraged people scattered throughout the land of Palestine as a result of the Babylonian captivity</a:t>
            </a:r>
          </a:p>
          <a:p>
            <a:pPr lvl="1"/>
            <a:endParaRPr lang="en-US" dirty="0" smtClean="0"/>
          </a:p>
          <a:p>
            <a:pPr lvl="1"/>
            <a:endParaRPr lang="en-US" dirty="0"/>
          </a:p>
          <a:p>
            <a:endParaRPr lang="en-US" sz="2800" dirty="0"/>
          </a:p>
        </p:txBody>
      </p:sp>
    </p:spTree>
    <p:extLst>
      <p:ext uri="{BB962C8B-B14F-4D97-AF65-F5344CB8AC3E}">
        <p14:creationId xmlns:p14="http://schemas.microsoft.com/office/powerpoint/2010/main" val="164150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Was Jeremiah Written</a:t>
            </a:r>
            <a:endParaRPr lang="en-US" dirty="0"/>
          </a:p>
        </p:txBody>
      </p:sp>
      <p:sp>
        <p:nvSpPr>
          <p:cNvPr id="3" name="Content Placeholder 2"/>
          <p:cNvSpPr>
            <a:spLocks noGrp="1"/>
          </p:cNvSpPr>
          <p:nvPr>
            <p:ph idx="1"/>
          </p:nvPr>
        </p:nvSpPr>
        <p:spPr/>
        <p:txBody>
          <a:bodyPr/>
          <a:lstStyle/>
          <a:p>
            <a:r>
              <a:rPr lang="en-US" u="sng" dirty="0" smtClean="0">
                <a:solidFill>
                  <a:srgbClr val="FF0000"/>
                </a:solidFill>
              </a:rPr>
              <a:t>Historical</a:t>
            </a:r>
            <a:r>
              <a:rPr lang="en-US" dirty="0" smtClean="0"/>
              <a:t> – Serves as the final warning to the impending judgment of the Babylonian captivity</a:t>
            </a:r>
          </a:p>
          <a:p>
            <a:r>
              <a:rPr lang="en-US" u="sng" dirty="0" smtClean="0">
                <a:solidFill>
                  <a:srgbClr val="FF0000"/>
                </a:solidFill>
              </a:rPr>
              <a:t>Doctrinal</a:t>
            </a:r>
            <a:r>
              <a:rPr lang="en-US" dirty="0" smtClean="0"/>
              <a:t> – Lays a great stress on morality of the people as opposed to idolatry </a:t>
            </a:r>
          </a:p>
          <a:p>
            <a:pPr lvl="1"/>
            <a:r>
              <a:rPr lang="en-US" dirty="0">
                <a:solidFill>
                  <a:srgbClr val="0070C0"/>
                </a:solidFill>
              </a:rPr>
              <a:t>(Pro 14:34)  Righteousness </a:t>
            </a:r>
            <a:r>
              <a:rPr lang="en-US" dirty="0" err="1">
                <a:solidFill>
                  <a:srgbClr val="0070C0"/>
                </a:solidFill>
              </a:rPr>
              <a:t>exalteth</a:t>
            </a:r>
            <a:r>
              <a:rPr lang="en-US" dirty="0">
                <a:solidFill>
                  <a:srgbClr val="0070C0"/>
                </a:solidFill>
              </a:rPr>
              <a:t> a nation: but sin is a reproach to any people.</a:t>
            </a:r>
          </a:p>
          <a:p>
            <a:r>
              <a:rPr lang="en-US" u="sng" dirty="0" smtClean="0">
                <a:solidFill>
                  <a:srgbClr val="FF0000"/>
                </a:solidFill>
              </a:rPr>
              <a:t>Christological</a:t>
            </a:r>
            <a:r>
              <a:rPr lang="en-US" dirty="0" smtClean="0"/>
              <a:t> – He is the fountain of living water (2:13), the balm of Gilead (8:22), the good Shepherd (23:4), a righteous Branch (23:5), and the Lord our righteousness (23:6)</a:t>
            </a:r>
          </a:p>
        </p:txBody>
      </p:sp>
    </p:spTree>
    <p:extLst>
      <p:ext uri="{BB962C8B-B14F-4D97-AF65-F5344CB8AC3E}">
        <p14:creationId xmlns:p14="http://schemas.microsoft.com/office/powerpoint/2010/main" val="4314463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960</TotalTime>
  <Words>2223</Words>
  <Application>Microsoft Office PowerPoint</Application>
  <PresentationFormat>On-screen Show (4:3)</PresentationFormat>
  <Paragraphs>177</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Flow</vt:lpstr>
      <vt:lpstr>JEREMIAH</vt:lpstr>
      <vt:lpstr>In Review </vt:lpstr>
      <vt:lpstr>Meaning of Prophecy </vt:lpstr>
      <vt:lpstr>In Review</vt:lpstr>
      <vt:lpstr>PowerPoint Presentation</vt:lpstr>
      <vt:lpstr>Who Was Jeremiah</vt:lpstr>
      <vt:lpstr>Who Was Jeremiah</vt:lpstr>
      <vt:lpstr>When Was The Book Written </vt:lpstr>
      <vt:lpstr>Why Was Jeremiah Written</vt:lpstr>
      <vt:lpstr>Historical Background</vt:lpstr>
      <vt:lpstr>Historical Background </vt:lpstr>
      <vt:lpstr>Historical Background </vt:lpstr>
      <vt:lpstr>Historical Background</vt:lpstr>
      <vt:lpstr>Historical Background</vt:lpstr>
      <vt:lpstr>Historical Background</vt:lpstr>
      <vt:lpstr>Historical Background</vt:lpstr>
      <vt:lpstr>Historical Background</vt:lpstr>
      <vt:lpstr>Outline</vt:lpstr>
      <vt:lpstr>Jeremiah’s Call Received (1:1-15:9)</vt:lpstr>
      <vt:lpstr>Jeremiah’s Call Received (1:1-15:9)</vt:lpstr>
      <vt:lpstr>Jeremiah’s Call Received (1:1-15:9)</vt:lpstr>
      <vt:lpstr>Jeremiah’s Call Received (1:1-15:9)</vt:lpstr>
      <vt:lpstr>Jeremiah’s Call Received (1:1-15:9)</vt:lpstr>
      <vt:lpstr>Jeremiah’s Call Received (1:1-15:9)</vt:lpstr>
      <vt:lpstr>Jeremiah’s Call Received (1:1-15:9)</vt:lpstr>
      <vt:lpstr>Jeremiah’s Call Repeated (15:10-45:5)</vt:lpstr>
      <vt:lpstr>Jeremiah’s Call Repeated (15:10-45:5)</vt:lpstr>
      <vt:lpstr>Jeremiah’s Call Repeated (15:10-45:5)</vt:lpstr>
      <vt:lpstr>Jeremiah’s Call Redirected (46-51)</vt:lpstr>
      <vt:lpstr>Jeremiah’s Call Redirected (46-51)</vt:lpstr>
      <vt:lpstr>Jeremiahs Call Reviewed (52)</vt:lpstr>
      <vt:lpstr>Jeremiahs Call Reviewed (52)</vt:lpstr>
      <vt:lpstr>Jeremiahs Call Reviewed (52)</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Sparks </dc:creator>
  <cp:lastModifiedBy>Jason Sparks </cp:lastModifiedBy>
  <cp:revision>44</cp:revision>
  <dcterms:created xsi:type="dcterms:W3CDTF">2014-02-17T23:33:29Z</dcterms:created>
  <dcterms:modified xsi:type="dcterms:W3CDTF">2017-03-08T20:01:13Z</dcterms:modified>
</cp:coreProperties>
</file>