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sldIdLst>
    <p:sldId id="256" r:id="rId2"/>
    <p:sldId id="258" r:id="rId3"/>
    <p:sldId id="259" r:id="rId4"/>
    <p:sldId id="257" r:id="rId5"/>
    <p:sldId id="286" r:id="rId6"/>
    <p:sldId id="260" r:id="rId7"/>
    <p:sldId id="283" r:id="rId8"/>
    <p:sldId id="261" r:id="rId9"/>
    <p:sldId id="287" r:id="rId10"/>
    <p:sldId id="262" r:id="rId11"/>
    <p:sldId id="263" r:id="rId12"/>
    <p:sldId id="284" r:id="rId13"/>
    <p:sldId id="264" r:id="rId14"/>
    <p:sldId id="265" r:id="rId15"/>
    <p:sldId id="266" r:id="rId16"/>
    <p:sldId id="268" r:id="rId17"/>
    <p:sldId id="269" r:id="rId18"/>
    <p:sldId id="288" r:id="rId19"/>
    <p:sldId id="289" r:id="rId20"/>
    <p:sldId id="270" r:id="rId21"/>
    <p:sldId id="271" r:id="rId22"/>
    <p:sldId id="272" r:id="rId23"/>
    <p:sldId id="285" r:id="rId24"/>
    <p:sldId id="273" r:id="rId25"/>
    <p:sldId id="274" r:id="rId26"/>
    <p:sldId id="275" r:id="rId27"/>
    <p:sldId id="291" r:id="rId28"/>
    <p:sldId id="276" r:id="rId29"/>
    <p:sldId id="290" r:id="rId30"/>
    <p:sldId id="277" r:id="rId31"/>
    <p:sldId id="278" r:id="rId32"/>
    <p:sldId id="279" r:id="rId33"/>
    <p:sldId id="280" r:id="rId34"/>
    <p:sldId id="281" r:id="rId35"/>
    <p:sldId id="28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557821-FF77-45B7-B65F-B02F14F78C05}" type="datetimeFigureOut">
              <a:rPr lang="en-US" smtClean="0"/>
              <a:t>10/14/2014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B3039F-5E97-43FC-A26F-F75F5C0D463C}" type="slidenum">
              <a:rPr lang="en-US" smtClean="0"/>
              <a:t>‹#›</a:t>
            </a:fld>
            <a:endParaRPr lang="en-US"/>
          </a:p>
        </p:txBody>
      </p:sp>
    </p:spTree>
    <p:extLst>
      <p:ext uri="{BB962C8B-B14F-4D97-AF65-F5344CB8AC3E}">
        <p14:creationId xmlns:p14="http://schemas.microsoft.com/office/powerpoint/2010/main" val="589689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B3039F-5E97-43FC-A26F-F75F5C0D463C}" type="slidenum">
              <a:rPr lang="en-US" smtClean="0"/>
              <a:t>26</a:t>
            </a:fld>
            <a:endParaRPr lang="en-US"/>
          </a:p>
        </p:txBody>
      </p:sp>
    </p:spTree>
    <p:extLst>
      <p:ext uri="{BB962C8B-B14F-4D97-AF65-F5344CB8AC3E}">
        <p14:creationId xmlns:p14="http://schemas.microsoft.com/office/powerpoint/2010/main" val="2881091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B3039F-5E97-43FC-A26F-F75F5C0D463C}" type="slidenum">
              <a:rPr lang="en-US" smtClean="0"/>
              <a:t>35</a:t>
            </a:fld>
            <a:endParaRPr lang="en-US"/>
          </a:p>
        </p:txBody>
      </p:sp>
    </p:spTree>
    <p:extLst>
      <p:ext uri="{BB962C8B-B14F-4D97-AF65-F5344CB8AC3E}">
        <p14:creationId xmlns:p14="http://schemas.microsoft.com/office/powerpoint/2010/main" val="2881091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B3039F-5E97-43FC-A26F-F75F5C0D463C}" type="slidenum">
              <a:rPr lang="en-US" smtClean="0"/>
              <a:t>27</a:t>
            </a:fld>
            <a:endParaRPr lang="en-US"/>
          </a:p>
        </p:txBody>
      </p:sp>
    </p:spTree>
    <p:extLst>
      <p:ext uri="{BB962C8B-B14F-4D97-AF65-F5344CB8AC3E}">
        <p14:creationId xmlns:p14="http://schemas.microsoft.com/office/powerpoint/2010/main" val="2881091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B3039F-5E97-43FC-A26F-F75F5C0D463C}" type="slidenum">
              <a:rPr lang="en-US" smtClean="0"/>
              <a:t>28</a:t>
            </a:fld>
            <a:endParaRPr lang="en-US"/>
          </a:p>
        </p:txBody>
      </p:sp>
    </p:spTree>
    <p:extLst>
      <p:ext uri="{BB962C8B-B14F-4D97-AF65-F5344CB8AC3E}">
        <p14:creationId xmlns:p14="http://schemas.microsoft.com/office/powerpoint/2010/main" val="2881091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B3039F-5E97-43FC-A26F-F75F5C0D463C}" type="slidenum">
              <a:rPr lang="en-US" smtClean="0"/>
              <a:t>29</a:t>
            </a:fld>
            <a:endParaRPr lang="en-US"/>
          </a:p>
        </p:txBody>
      </p:sp>
    </p:spTree>
    <p:extLst>
      <p:ext uri="{BB962C8B-B14F-4D97-AF65-F5344CB8AC3E}">
        <p14:creationId xmlns:p14="http://schemas.microsoft.com/office/powerpoint/2010/main" val="2881091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B3039F-5E97-43FC-A26F-F75F5C0D463C}" type="slidenum">
              <a:rPr lang="en-US" smtClean="0"/>
              <a:t>30</a:t>
            </a:fld>
            <a:endParaRPr lang="en-US"/>
          </a:p>
        </p:txBody>
      </p:sp>
    </p:spTree>
    <p:extLst>
      <p:ext uri="{BB962C8B-B14F-4D97-AF65-F5344CB8AC3E}">
        <p14:creationId xmlns:p14="http://schemas.microsoft.com/office/powerpoint/2010/main" val="2881091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B3039F-5E97-43FC-A26F-F75F5C0D463C}" type="slidenum">
              <a:rPr lang="en-US" smtClean="0"/>
              <a:t>31</a:t>
            </a:fld>
            <a:endParaRPr lang="en-US"/>
          </a:p>
        </p:txBody>
      </p:sp>
    </p:spTree>
    <p:extLst>
      <p:ext uri="{BB962C8B-B14F-4D97-AF65-F5344CB8AC3E}">
        <p14:creationId xmlns:p14="http://schemas.microsoft.com/office/powerpoint/2010/main" val="2881091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B3039F-5E97-43FC-A26F-F75F5C0D463C}" type="slidenum">
              <a:rPr lang="en-US" smtClean="0"/>
              <a:t>32</a:t>
            </a:fld>
            <a:endParaRPr lang="en-US"/>
          </a:p>
        </p:txBody>
      </p:sp>
    </p:spTree>
    <p:extLst>
      <p:ext uri="{BB962C8B-B14F-4D97-AF65-F5344CB8AC3E}">
        <p14:creationId xmlns:p14="http://schemas.microsoft.com/office/powerpoint/2010/main" val="2881091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B3039F-5E97-43FC-A26F-F75F5C0D463C}" type="slidenum">
              <a:rPr lang="en-US" smtClean="0"/>
              <a:t>33</a:t>
            </a:fld>
            <a:endParaRPr lang="en-US"/>
          </a:p>
        </p:txBody>
      </p:sp>
    </p:spTree>
    <p:extLst>
      <p:ext uri="{BB962C8B-B14F-4D97-AF65-F5344CB8AC3E}">
        <p14:creationId xmlns:p14="http://schemas.microsoft.com/office/powerpoint/2010/main" val="2881091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B3039F-5E97-43FC-A26F-F75F5C0D463C}" type="slidenum">
              <a:rPr lang="en-US" smtClean="0"/>
              <a:t>34</a:t>
            </a:fld>
            <a:endParaRPr lang="en-US"/>
          </a:p>
        </p:txBody>
      </p:sp>
    </p:spTree>
    <p:extLst>
      <p:ext uri="{BB962C8B-B14F-4D97-AF65-F5344CB8AC3E}">
        <p14:creationId xmlns:p14="http://schemas.microsoft.com/office/powerpoint/2010/main" val="2881091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3B08AC2-5451-4D7B-81DA-85DFFC47B2F4}"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F158E-4B60-40B4-B9EF-B43E67B1D24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08AC2-5451-4D7B-81DA-85DFFC47B2F4}"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F158E-4B60-40B4-B9EF-B43E67B1D2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08AC2-5451-4D7B-81DA-85DFFC47B2F4}"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F158E-4B60-40B4-B9EF-B43E67B1D2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08AC2-5451-4D7B-81DA-85DFFC47B2F4}"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F158E-4B60-40B4-B9EF-B43E67B1D2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B08AC2-5451-4D7B-81DA-85DFFC47B2F4}"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F158E-4B60-40B4-B9EF-B43E67B1D24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B08AC2-5451-4D7B-81DA-85DFFC47B2F4}"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F158E-4B60-40B4-B9EF-B43E67B1D2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B08AC2-5451-4D7B-81DA-85DFFC47B2F4}" type="datetimeFigureOut">
              <a:rPr lang="en-US" smtClean="0"/>
              <a:t>10/14/2014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9F158E-4B60-40B4-B9EF-B43E67B1D2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B08AC2-5451-4D7B-81DA-85DFFC47B2F4}" type="datetimeFigureOut">
              <a:rPr lang="en-US" smtClean="0"/>
              <a:t>10/14/2014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9F158E-4B60-40B4-B9EF-B43E67B1D2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08AC2-5451-4D7B-81DA-85DFFC47B2F4}" type="datetimeFigureOut">
              <a:rPr lang="en-US" smtClean="0"/>
              <a:t>10/14/2014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9F158E-4B60-40B4-B9EF-B43E67B1D2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08AC2-5451-4D7B-81DA-85DFFC47B2F4}"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F158E-4B60-40B4-B9EF-B43E67B1D24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3B08AC2-5451-4D7B-81DA-85DFFC47B2F4}" type="datetimeFigureOut">
              <a:rPr lang="en-US" smtClean="0"/>
              <a:t>10/14/2014</a:t>
            </a:fld>
            <a:endParaRPr lang="en-US"/>
          </a:p>
        </p:txBody>
      </p:sp>
      <p:sp>
        <p:nvSpPr>
          <p:cNvPr id="9" name="Slide Number Placeholder 8"/>
          <p:cNvSpPr>
            <a:spLocks noGrp="1"/>
          </p:cNvSpPr>
          <p:nvPr>
            <p:ph type="sldNum" sz="quarter" idx="11"/>
          </p:nvPr>
        </p:nvSpPr>
        <p:spPr/>
        <p:txBody>
          <a:bodyPr/>
          <a:lstStyle/>
          <a:p>
            <a:fld id="{FE9F158E-4B60-40B4-B9EF-B43E67B1D24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E9F158E-4B60-40B4-B9EF-B43E67B1D24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3B08AC2-5451-4D7B-81DA-85DFFC47B2F4}" type="datetimeFigureOut">
              <a:rPr lang="en-US" smtClean="0"/>
              <a:t>10/14/2014</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The Epistles 	</a:t>
            </a:r>
            <a:endParaRPr lang="en-US" sz="8000" dirty="0"/>
          </a:p>
        </p:txBody>
      </p:sp>
      <p:sp>
        <p:nvSpPr>
          <p:cNvPr id="3" name="Subtitle 2"/>
          <p:cNvSpPr>
            <a:spLocks noGrp="1"/>
          </p:cNvSpPr>
          <p:nvPr>
            <p:ph type="subTitle" idx="1"/>
          </p:nvPr>
        </p:nvSpPr>
        <p:spPr/>
        <p:txBody>
          <a:bodyPr>
            <a:normAutofit/>
          </a:bodyPr>
          <a:lstStyle/>
          <a:p>
            <a:r>
              <a:rPr lang="en-US" sz="3600" dirty="0" smtClean="0"/>
              <a:t>Letters From God </a:t>
            </a:r>
            <a:endParaRPr lang="en-US" sz="3600" dirty="0"/>
          </a:p>
        </p:txBody>
      </p:sp>
    </p:spTree>
    <p:extLst>
      <p:ext uri="{BB962C8B-B14F-4D97-AF65-F5344CB8AC3E}">
        <p14:creationId xmlns:p14="http://schemas.microsoft.com/office/powerpoint/2010/main" val="1237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Romans:  Interesting </a:t>
            </a:r>
            <a:r>
              <a:rPr lang="en-US" dirty="0" smtClean="0"/>
              <a:t>Facts</a:t>
            </a:r>
            <a:endParaRPr lang="en-US" dirty="0"/>
          </a:p>
        </p:txBody>
      </p:sp>
      <p:sp>
        <p:nvSpPr>
          <p:cNvPr id="5" name="Content Placeholder 4"/>
          <p:cNvSpPr>
            <a:spLocks noGrp="1"/>
          </p:cNvSpPr>
          <p:nvPr>
            <p:ph idx="1"/>
          </p:nvPr>
        </p:nvSpPr>
        <p:spPr/>
        <p:txBody>
          <a:bodyPr>
            <a:normAutofit/>
          </a:bodyPr>
          <a:lstStyle/>
          <a:p>
            <a:r>
              <a:rPr lang="en-US" sz="3200" dirty="0" smtClean="0"/>
              <a:t>Some call Romans the greatest doctrinal treatise in the New Testament</a:t>
            </a:r>
          </a:p>
          <a:p>
            <a:r>
              <a:rPr lang="en-US" sz="3200" dirty="0" smtClean="0"/>
              <a:t>Some call it the Gospel according to Paul</a:t>
            </a:r>
          </a:p>
          <a:p>
            <a:r>
              <a:rPr lang="en-US" sz="3200" u="sng" dirty="0" smtClean="0"/>
              <a:t>Who wrote it</a:t>
            </a:r>
            <a:r>
              <a:rPr lang="en-US" sz="3200" dirty="0" smtClean="0"/>
              <a:t>:  Paul </a:t>
            </a:r>
          </a:p>
          <a:p>
            <a:r>
              <a:rPr lang="en-US" sz="3200" u="sng" dirty="0" smtClean="0"/>
              <a:t>When was it written</a:t>
            </a:r>
            <a:r>
              <a:rPr lang="en-US" sz="3200" dirty="0" smtClean="0"/>
              <a:t>:  about 55-56 A.D.</a:t>
            </a:r>
          </a:p>
          <a:p>
            <a:r>
              <a:rPr lang="en-US" sz="3200" u="sng" dirty="0" smtClean="0"/>
              <a:t>Who was it written to</a:t>
            </a:r>
            <a:r>
              <a:rPr lang="en-US" sz="3200" dirty="0" smtClean="0"/>
              <a:t>:  Roman Christians</a:t>
            </a:r>
          </a:p>
          <a:p>
            <a:r>
              <a:rPr lang="en-US" sz="3200" u="sng" dirty="0" smtClean="0"/>
              <a:t>What is it about</a:t>
            </a:r>
            <a:r>
              <a:rPr lang="en-US" sz="3200" dirty="0" smtClean="0"/>
              <a:t>:  Redemption in Christ Jesus, also justification and sanctification  </a:t>
            </a:r>
            <a:endParaRPr lang="en-US" sz="3200" dirty="0"/>
          </a:p>
        </p:txBody>
      </p:sp>
    </p:spTree>
    <p:extLst>
      <p:ext uri="{BB962C8B-B14F-4D97-AF65-F5344CB8AC3E}">
        <p14:creationId xmlns:p14="http://schemas.microsoft.com/office/powerpoint/2010/main" val="1490361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Romans: Interesting </a:t>
            </a:r>
            <a:r>
              <a:rPr lang="en-US" dirty="0" smtClean="0"/>
              <a:t>Facts</a:t>
            </a:r>
            <a:endParaRPr lang="en-US" dirty="0"/>
          </a:p>
        </p:txBody>
      </p:sp>
      <p:sp>
        <p:nvSpPr>
          <p:cNvPr id="5" name="Content Placeholder 4"/>
          <p:cNvSpPr>
            <a:spLocks noGrp="1"/>
          </p:cNvSpPr>
          <p:nvPr>
            <p:ph idx="1"/>
          </p:nvPr>
        </p:nvSpPr>
        <p:spPr>
          <a:xfrm>
            <a:off x="457200" y="1775191"/>
            <a:ext cx="8229600" cy="4701809"/>
          </a:xfrm>
        </p:spPr>
        <p:txBody>
          <a:bodyPr>
            <a:normAutofit/>
          </a:bodyPr>
          <a:lstStyle/>
          <a:p>
            <a:r>
              <a:rPr lang="en-US" sz="3200" dirty="0" smtClean="0"/>
              <a:t>There are over </a:t>
            </a:r>
            <a:r>
              <a:rPr lang="en-US" sz="3200" dirty="0" smtClean="0"/>
              <a:t>70 </a:t>
            </a:r>
            <a:r>
              <a:rPr lang="en-US" sz="3200" dirty="0" smtClean="0"/>
              <a:t>OT quotations – more than all the other epistles combined </a:t>
            </a:r>
          </a:p>
          <a:p>
            <a:r>
              <a:rPr lang="en-US" sz="3200" dirty="0" smtClean="0"/>
              <a:t>Key words</a:t>
            </a:r>
          </a:p>
          <a:p>
            <a:pPr lvl="1"/>
            <a:r>
              <a:rPr lang="en-US" sz="3200" dirty="0" smtClean="0"/>
              <a:t>Law – 78x</a:t>
            </a:r>
          </a:p>
          <a:p>
            <a:pPr lvl="1"/>
            <a:r>
              <a:rPr lang="en-US" sz="3200" dirty="0" smtClean="0"/>
              <a:t>All – 71x</a:t>
            </a:r>
          </a:p>
          <a:p>
            <a:pPr lvl="1"/>
            <a:r>
              <a:rPr lang="en-US" sz="3200" dirty="0" smtClean="0"/>
              <a:t>Righteousness – 66x</a:t>
            </a:r>
          </a:p>
          <a:p>
            <a:pPr lvl="1"/>
            <a:r>
              <a:rPr lang="en-US" sz="3200" dirty="0" smtClean="0"/>
              <a:t>Faith – 62x</a:t>
            </a:r>
          </a:p>
          <a:p>
            <a:pPr lvl="1"/>
            <a:r>
              <a:rPr lang="en-US" sz="3200" dirty="0" smtClean="0"/>
              <a:t>In Christ – </a:t>
            </a:r>
            <a:r>
              <a:rPr lang="en-US" sz="3200" dirty="0" smtClean="0"/>
              <a:t>33x</a:t>
            </a:r>
          </a:p>
          <a:p>
            <a:pPr lvl="1"/>
            <a:endParaRPr lang="en-US" dirty="0"/>
          </a:p>
        </p:txBody>
      </p:sp>
    </p:spTree>
    <p:extLst>
      <p:ext uri="{BB962C8B-B14F-4D97-AF65-F5344CB8AC3E}">
        <p14:creationId xmlns:p14="http://schemas.microsoft.com/office/powerpoint/2010/main" val="1853614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Romans:  Interesting </a:t>
            </a:r>
            <a:r>
              <a:rPr lang="en-US" dirty="0" smtClean="0"/>
              <a:t>Facts</a:t>
            </a:r>
            <a:endParaRPr lang="en-US" dirty="0"/>
          </a:p>
        </p:txBody>
      </p:sp>
      <p:sp>
        <p:nvSpPr>
          <p:cNvPr id="5" name="Content Placeholder 4"/>
          <p:cNvSpPr>
            <a:spLocks noGrp="1"/>
          </p:cNvSpPr>
          <p:nvPr>
            <p:ph idx="1"/>
          </p:nvPr>
        </p:nvSpPr>
        <p:spPr>
          <a:xfrm>
            <a:off x="228600" y="1752600"/>
            <a:ext cx="8229600" cy="4701809"/>
          </a:xfrm>
        </p:spPr>
        <p:txBody>
          <a:bodyPr>
            <a:normAutofit/>
          </a:bodyPr>
          <a:lstStyle/>
          <a:p>
            <a:r>
              <a:rPr lang="en-US" sz="3600" dirty="0" smtClean="0"/>
              <a:t>“While justification  declares a person righteous and free from the penalty of sin, sanctification actually makes a person righteous and delivers him or her from the power of sin”</a:t>
            </a:r>
          </a:p>
          <a:p>
            <a:pPr lvl="1"/>
            <a:endParaRPr lang="en-US" dirty="0"/>
          </a:p>
        </p:txBody>
      </p:sp>
    </p:spTree>
    <p:extLst>
      <p:ext uri="{BB962C8B-B14F-4D97-AF65-F5344CB8AC3E}">
        <p14:creationId xmlns:p14="http://schemas.microsoft.com/office/powerpoint/2010/main" val="3724760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normAutofit/>
          </a:bodyPr>
          <a:lstStyle/>
          <a:p>
            <a:pPr marL="690372" indent="-571500">
              <a:buFont typeface="+mj-lt"/>
              <a:buAutoNum type="romanUcPeriod"/>
            </a:pPr>
            <a:r>
              <a:rPr lang="en-US" sz="4800" dirty="0" smtClean="0"/>
              <a:t>God and the Human Family (Ch. 1-8)</a:t>
            </a:r>
          </a:p>
          <a:p>
            <a:pPr marL="690372" indent="-571500">
              <a:buFont typeface="+mj-lt"/>
              <a:buAutoNum type="romanUcPeriod"/>
            </a:pPr>
            <a:r>
              <a:rPr lang="en-US" sz="4800" dirty="0" smtClean="0"/>
              <a:t>God and the Hebrew Family (Ch. 9-11)</a:t>
            </a:r>
          </a:p>
          <a:p>
            <a:pPr marL="690372" indent="-571500">
              <a:buFont typeface="+mj-lt"/>
              <a:buAutoNum type="romanUcPeriod"/>
            </a:pPr>
            <a:r>
              <a:rPr lang="en-US" sz="4800" dirty="0" smtClean="0"/>
              <a:t>God and the Heavenly Family (Ch.12-16)</a:t>
            </a:r>
            <a:endParaRPr lang="en-US" sz="4800" dirty="0"/>
          </a:p>
        </p:txBody>
      </p:sp>
    </p:spTree>
    <p:extLst>
      <p:ext uri="{BB962C8B-B14F-4D97-AF65-F5344CB8AC3E}">
        <p14:creationId xmlns:p14="http://schemas.microsoft.com/office/powerpoint/2010/main" val="2300697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God </a:t>
            </a:r>
            <a:r>
              <a:rPr lang="en-US" sz="3600" dirty="0"/>
              <a:t>and the Human Family (Ch. 1-8</a:t>
            </a:r>
            <a:r>
              <a:rPr lang="en-US" sz="3600" dirty="0" smtClean="0"/>
              <a:t>)</a:t>
            </a:r>
            <a:endParaRPr lang="en-US" sz="3600" dirty="0"/>
          </a:p>
        </p:txBody>
      </p:sp>
      <p:sp>
        <p:nvSpPr>
          <p:cNvPr id="3" name="Content Placeholder 2"/>
          <p:cNvSpPr>
            <a:spLocks noGrp="1"/>
          </p:cNvSpPr>
          <p:nvPr>
            <p:ph idx="1"/>
          </p:nvPr>
        </p:nvSpPr>
        <p:spPr/>
        <p:txBody>
          <a:bodyPr/>
          <a:lstStyle/>
          <a:p>
            <a:r>
              <a:rPr lang="en-US" sz="3200" dirty="0" smtClean="0"/>
              <a:t>In the first 3 chapters Paul paints a black picture of human sin</a:t>
            </a:r>
          </a:p>
          <a:p>
            <a:r>
              <a:rPr lang="en-US" sz="3200" dirty="0" smtClean="0"/>
              <a:t>All men are condemned before God and are without excuse and without escape and are facing the wrath of God </a:t>
            </a:r>
          </a:p>
          <a:p>
            <a:r>
              <a:rPr lang="en-US" sz="3200" dirty="0" smtClean="0"/>
              <a:t>Paul then shows us that when God forgives, he does so fully, freely, and forever</a:t>
            </a:r>
          </a:p>
          <a:p>
            <a:pPr marL="118872" indent="0">
              <a:buNone/>
            </a:pPr>
            <a:endParaRPr lang="en-US" dirty="0" smtClean="0"/>
          </a:p>
          <a:p>
            <a:endParaRPr lang="en-US" dirty="0"/>
          </a:p>
        </p:txBody>
      </p:sp>
    </p:spTree>
    <p:extLst>
      <p:ext uri="{BB962C8B-B14F-4D97-AF65-F5344CB8AC3E}">
        <p14:creationId xmlns:p14="http://schemas.microsoft.com/office/powerpoint/2010/main" val="4276352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God </a:t>
            </a:r>
            <a:r>
              <a:rPr lang="en-US" sz="3600" dirty="0"/>
              <a:t>and the Human Family (Ch. 1-8</a:t>
            </a:r>
            <a:r>
              <a:rPr lang="en-US" sz="3600" dirty="0" smtClean="0"/>
              <a:t>)</a:t>
            </a:r>
            <a:endParaRPr lang="en-US" sz="3600" dirty="0"/>
          </a:p>
        </p:txBody>
      </p:sp>
      <p:sp>
        <p:nvSpPr>
          <p:cNvPr id="3" name="Content Placeholder 2"/>
          <p:cNvSpPr>
            <a:spLocks noGrp="1"/>
          </p:cNvSpPr>
          <p:nvPr>
            <p:ph idx="1"/>
          </p:nvPr>
        </p:nvSpPr>
        <p:spPr>
          <a:xfrm>
            <a:off x="457200" y="1600200"/>
            <a:ext cx="7620000" cy="5029200"/>
          </a:xfrm>
        </p:spPr>
        <p:txBody>
          <a:bodyPr>
            <a:normAutofit fontScale="92500"/>
          </a:bodyPr>
          <a:lstStyle/>
          <a:p>
            <a:pPr marL="633222" indent="-514350">
              <a:buFont typeface="+mj-lt"/>
              <a:buAutoNum type="alphaUcPeriod"/>
            </a:pPr>
            <a:r>
              <a:rPr lang="en-US" sz="2800" b="1" i="1" dirty="0" smtClean="0"/>
              <a:t>How God Sees Us (1:1-3:20)</a:t>
            </a:r>
          </a:p>
          <a:p>
            <a:pPr marL="925830" lvl="1" indent="-514350">
              <a:buFont typeface="+mj-lt"/>
              <a:buAutoNum type="alphaLcParenR"/>
            </a:pPr>
            <a:r>
              <a:rPr lang="en-US" sz="2800" b="1" u="sng" dirty="0" smtClean="0"/>
              <a:t>The Prologue (1:1-17)</a:t>
            </a:r>
          </a:p>
          <a:p>
            <a:pPr marL="1191006" lvl="2" indent="-514350"/>
            <a:r>
              <a:rPr lang="en-US" sz="2800" dirty="0" smtClean="0"/>
              <a:t>Paul had a desire to go to Rome for some time </a:t>
            </a:r>
          </a:p>
          <a:p>
            <a:pPr marL="1191006" lvl="2" indent="-514350"/>
            <a:r>
              <a:rPr lang="en-US" sz="2800" dirty="0">
                <a:solidFill>
                  <a:schemeClr val="tx2"/>
                </a:solidFill>
              </a:rPr>
              <a:t>(Rom 1:10)  Making request, if </a:t>
            </a:r>
            <a:r>
              <a:rPr lang="en-US" sz="2800" b="1" dirty="0">
                <a:solidFill>
                  <a:schemeClr val="tx2"/>
                </a:solidFill>
              </a:rPr>
              <a:t>by any means </a:t>
            </a:r>
            <a:r>
              <a:rPr lang="en-US" sz="2800" dirty="0">
                <a:solidFill>
                  <a:schemeClr val="tx2"/>
                </a:solidFill>
              </a:rPr>
              <a:t>now at length I might have a prosperous journey by the will of God to come unto you.</a:t>
            </a:r>
          </a:p>
          <a:p>
            <a:pPr marL="1191006" lvl="2" indent="-514350"/>
            <a:r>
              <a:rPr lang="en-US" sz="2800" dirty="0" smtClean="0"/>
              <a:t>“The Holy spirit cashed that check and sent Paul to Rome – in chains”</a:t>
            </a:r>
          </a:p>
          <a:p>
            <a:pPr marL="1191006" lvl="2" indent="-514350"/>
            <a:r>
              <a:rPr lang="en-US" sz="2800" dirty="0" smtClean="0"/>
              <a:t>The gospels introduce up to the </a:t>
            </a:r>
            <a:r>
              <a:rPr lang="en-US" sz="2800" b="1" i="1" u="sng" dirty="0" smtClean="0"/>
              <a:t>person of Christ </a:t>
            </a:r>
            <a:r>
              <a:rPr lang="en-US" sz="2800" dirty="0" smtClean="0"/>
              <a:t>but Romans introduces us to the </a:t>
            </a:r>
            <a:r>
              <a:rPr lang="en-US" sz="2800" b="1" i="1" u="sng" dirty="0" smtClean="0"/>
              <a:t>principle of Christianity</a:t>
            </a:r>
          </a:p>
          <a:p>
            <a:endParaRPr lang="en-US" dirty="0"/>
          </a:p>
        </p:txBody>
      </p:sp>
    </p:spTree>
    <p:extLst>
      <p:ext uri="{BB962C8B-B14F-4D97-AF65-F5344CB8AC3E}">
        <p14:creationId xmlns:p14="http://schemas.microsoft.com/office/powerpoint/2010/main" val="780072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God </a:t>
            </a:r>
            <a:r>
              <a:rPr lang="en-US" sz="3600" dirty="0"/>
              <a:t>and the Human Family (Ch. 1-8</a:t>
            </a:r>
            <a:r>
              <a:rPr lang="en-US" sz="3600" dirty="0" smtClean="0"/>
              <a:t>)</a:t>
            </a:r>
            <a:endParaRPr lang="en-US" sz="3600" dirty="0"/>
          </a:p>
        </p:txBody>
      </p:sp>
      <p:sp>
        <p:nvSpPr>
          <p:cNvPr id="3" name="Content Placeholder 2"/>
          <p:cNvSpPr>
            <a:spLocks noGrp="1"/>
          </p:cNvSpPr>
          <p:nvPr>
            <p:ph idx="1"/>
          </p:nvPr>
        </p:nvSpPr>
        <p:spPr/>
        <p:txBody>
          <a:bodyPr>
            <a:normAutofit fontScale="92500" lnSpcReduction="10000"/>
          </a:bodyPr>
          <a:lstStyle/>
          <a:p>
            <a:pPr marL="868680" lvl="1" indent="-457200"/>
            <a:r>
              <a:rPr lang="en-US" sz="2800" dirty="0"/>
              <a:t>In </a:t>
            </a:r>
            <a:r>
              <a:rPr lang="en-US" sz="2800" dirty="0" smtClean="0"/>
              <a:t>these chapters </a:t>
            </a:r>
            <a:r>
              <a:rPr lang="en-US" sz="2800" dirty="0"/>
              <a:t>we could imagine a court scene</a:t>
            </a:r>
          </a:p>
          <a:p>
            <a:pPr marL="868680" lvl="1" indent="-457200"/>
            <a:r>
              <a:rPr lang="en-US" sz="2800" dirty="0"/>
              <a:t>There are 5 kinds of </a:t>
            </a:r>
            <a:r>
              <a:rPr lang="en-US" sz="2800" dirty="0" smtClean="0"/>
              <a:t>people being arraigned </a:t>
            </a:r>
          </a:p>
          <a:p>
            <a:pPr marL="925830" lvl="1" indent="-514350">
              <a:buAutoNum type="alphaLcParenR" startAt="2"/>
            </a:pPr>
            <a:r>
              <a:rPr lang="en-US" sz="2800" b="1" u="sng" dirty="0" smtClean="0"/>
              <a:t>The Pagan (1:18-23)</a:t>
            </a:r>
          </a:p>
          <a:p>
            <a:pPr marL="1191006" lvl="2" indent="-514350"/>
            <a:r>
              <a:rPr lang="en-US" sz="2800" dirty="0" smtClean="0"/>
              <a:t>The question is “Are the heathen lost”</a:t>
            </a:r>
          </a:p>
          <a:p>
            <a:pPr marL="1191006" lvl="2" indent="-514350"/>
            <a:r>
              <a:rPr lang="en-US" sz="2800" dirty="0" smtClean="0"/>
              <a:t>“there is enough revealed of God in what we call nature to make the heathen guilty”</a:t>
            </a:r>
          </a:p>
          <a:p>
            <a:pPr marL="1191006" lvl="2" indent="-514350"/>
            <a:r>
              <a:rPr lang="en-US" sz="2800" dirty="0">
                <a:solidFill>
                  <a:schemeClr val="tx2"/>
                </a:solidFill>
              </a:rPr>
              <a:t>(Rom 1:20)  For the invisible things of him from the creation of the world are clearly seen, being understood by the things that are made, even his eternal power and Godhead; so that they are without excuse:</a:t>
            </a:r>
          </a:p>
          <a:p>
            <a:pPr marL="1191006" lvl="2" indent="-514350"/>
            <a:endParaRPr lang="en-US" dirty="0" smtClean="0"/>
          </a:p>
        </p:txBody>
      </p:sp>
    </p:spTree>
    <p:extLst>
      <p:ext uri="{BB962C8B-B14F-4D97-AF65-F5344CB8AC3E}">
        <p14:creationId xmlns:p14="http://schemas.microsoft.com/office/powerpoint/2010/main" val="1445143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God </a:t>
            </a:r>
            <a:r>
              <a:rPr lang="en-US" sz="3600" dirty="0"/>
              <a:t>and the Human Family (Ch. 1-8</a:t>
            </a:r>
            <a:r>
              <a:rPr lang="en-US" sz="3600" dirty="0" smtClean="0"/>
              <a:t>)</a:t>
            </a:r>
            <a:endParaRPr lang="en-US" sz="3600" dirty="0"/>
          </a:p>
        </p:txBody>
      </p:sp>
      <p:sp>
        <p:nvSpPr>
          <p:cNvPr id="3" name="Content Placeholder 2"/>
          <p:cNvSpPr>
            <a:spLocks noGrp="1"/>
          </p:cNvSpPr>
          <p:nvPr>
            <p:ph idx="1"/>
          </p:nvPr>
        </p:nvSpPr>
        <p:spPr/>
        <p:txBody>
          <a:bodyPr>
            <a:noAutofit/>
          </a:bodyPr>
          <a:lstStyle/>
          <a:p>
            <a:pPr marL="1191006" lvl="2" indent="-514350">
              <a:buClr>
                <a:srgbClr val="9BBB59"/>
              </a:buClr>
            </a:pPr>
            <a:r>
              <a:rPr lang="en-US" sz="2800" dirty="0">
                <a:solidFill>
                  <a:srgbClr val="1F497D"/>
                </a:solidFill>
              </a:rPr>
              <a:t>(Rom 1:22)  Professing themselves to be wise, they became fools</a:t>
            </a:r>
            <a:r>
              <a:rPr lang="en-US" sz="2800" dirty="0" smtClean="0">
                <a:solidFill>
                  <a:srgbClr val="1F497D"/>
                </a:solidFill>
              </a:rPr>
              <a:t>,</a:t>
            </a:r>
            <a:endParaRPr lang="en-US" sz="2800" b="1" u="sng" dirty="0" smtClean="0"/>
          </a:p>
          <a:p>
            <a:pPr marL="925830" lvl="1" indent="-514350">
              <a:buAutoNum type="alphaLcParenR" startAt="3"/>
            </a:pPr>
            <a:r>
              <a:rPr lang="en-US" sz="2800" b="1" u="sng" dirty="0" smtClean="0"/>
              <a:t>The </a:t>
            </a:r>
            <a:r>
              <a:rPr lang="en-US" sz="2800" b="1" u="sng" dirty="0" smtClean="0"/>
              <a:t>Pervert (1:24-28)</a:t>
            </a:r>
          </a:p>
          <a:p>
            <a:pPr marL="1191006" lvl="2" indent="-514350"/>
            <a:r>
              <a:rPr lang="en-US" sz="2800" dirty="0" smtClean="0"/>
              <a:t>3 times Gods states that he gave people up</a:t>
            </a:r>
          </a:p>
          <a:p>
            <a:pPr marL="1410462" lvl="3" indent="-514350"/>
            <a:r>
              <a:rPr lang="en-US" sz="2800" dirty="0" smtClean="0"/>
              <a:t>Uncleanness, vile affections, reprobate mind. </a:t>
            </a:r>
          </a:p>
          <a:p>
            <a:pPr marL="1191006" lvl="2" indent="-514350"/>
            <a:r>
              <a:rPr lang="en-US" sz="2800" dirty="0" smtClean="0"/>
              <a:t>He abandoned them to sexually explicit and morally filthy lifestyles</a:t>
            </a:r>
          </a:p>
          <a:p>
            <a:pPr marL="1191006" lvl="2" indent="-514350"/>
            <a:r>
              <a:rPr lang="en-US" sz="2800" dirty="0" smtClean="0"/>
              <a:t>He abandoned them to a reprobate </a:t>
            </a:r>
            <a:r>
              <a:rPr lang="en-US" sz="2800" dirty="0" smtClean="0"/>
              <a:t>mind</a:t>
            </a:r>
            <a:endParaRPr lang="en-US" sz="2800" dirty="0" smtClean="0"/>
          </a:p>
        </p:txBody>
      </p:sp>
    </p:spTree>
    <p:extLst>
      <p:ext uri="{BB962C8B-B14F-4D97-AF65-F5344CB8AC3E}">
        <p14:creationId xmlns:p14="http://schemas.microsoft.com/office/powerpoint/2010/main" val="2738512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God </a:t>
            </a:r>
            <a:r>
              <a:rPr lang="en-US" sz="3600" dirty="0"/>
              <a:t>and the Human Family (Ch. 1-8</a:t>
            </a:r>
            <a:r>
              <a:rPr lang="en-US" sz="3600" dirty="0" smtClean="0"/>
              <a:t>)</a:t>
            </a:r>
            <a:endParaRPr lang="en-US" sz="3600" dirty="0"/>
          </a:p>
        </p:txBody>
      </p:sp>
      <p:sp>
        <p:nvSpPr>
          <p:cNvPr id="3" name="Content Placeholder 2"/>
          <p:cNvSpPr>
            <a:spLocks noGrp="1"/>
          </p:cNvSpPr>
          <p:nvPr>
            <p:ph idx="1"/>
          </p:nvPr>
        </p:nvSpPr>
        <p:spPr/>
        <p:txBody>
          <a:bodyPr>
            <a:noAutofit/>
          </a:bodyPr>
          <a:lstStyle/>
          <a:p>
            <a:r>
              <a:rPr lang="en-US" sz="2700" dirty="0"/>
              <a:t>(Rom 1:24)  Wherefore God also gave them up to </a:t>
            </a:r>
            <a:r>
              <a:rPr lang="en-US" sz="2700" u="sng" dirty="0"/>
              <a:t>uncleanness through the lusts of their own hearts</a:t>
            </a:r>
            <a:r>
              <a:rPr lang="en-US" sz="2700" dirty="0"/>
              <a:t>, to </a:t>
            </a:r>
            <a:r>
              <a:rPr lang="en-US" sz="2700" dirty="0" err="1"/>
              <a:t>dishonour</a:t>
            </a:r>
            <a:r>
              <a:rPr lang="en-US" sz="2700" dirty="0"/>
              <a:t> their own bodies between themselves</a:t>
            </a:r>
            <a:r>
              <a:rPr lang="en-US" sz="2700" dirty="0" smtClean="0"/>
              <a:t>:</a:t>
            </a:r>
            <a:endParaRPr lang="en-US" sz="2700" dirty="0"/>
          </a:p>
          <a:p>
            <a:r>
              <a:rPr lang="en-US" sz="2700" dirty="0"/>
              <a:t>(Rom 1:25)  </a:t>
            </a:r>
            <a:r>
              <a:rPr lang="en-US" sz="2700" u="sng" dirty="0"/>
              <a:t>Who changed the truth of God into a lie</a:t>
            </a:r>
            <a:r>
              <a:rPr lang="en-US" sz="2700" dirty="0"/>
              <a:t>, and worshipped and served the creature more than the Creator, who is blessed for ever. Amen</a:t>
            </a:r>
            <a:r>
              <a:rPr lang="en-US" sz="2700" dirty="0" smtClean="0"/>
              <a:t>.</a:t>
            </a:r>
            <a:endParaRPr lang="en-US" sz="2700" dirty="0"/>
          </a:p>
          <a:p>
            <a:r>
              <a:rPr lang="en-US" sz="2700" dirty="0"/>
              <a:t>(Rom 1:26)  For this cause </a:t>
            </a:r>
            <a:r>
              <a:rPr lang="en-US" sz="2700" u="sng" dirty="0"/>
              <a:t>God gave them up unto vile affections</a:t>
            </a:r>
            <a:r>
              <a:rPr lang="en-US" sz="2700" dirty="0"/>
              <a:t>: for even their women did change the natural use into that which is against nature</a:t>
            </a:r>
            <a:r>
              <a:rPr lang="en-US" sz="2700" dirty="0" smtClean="0"/>
              <a:t>:</a:t>
            </a:r>
            <a:endParaRPr lang="en-US" sz="2700" dirty="0"/>
          </a:p>
          <a:p>
            <a:endParaRPr lang="en-US" sz="2400" dirty="0"/>
          </a:p>
          <a:p>
            <a:pPr marL="1191006" lvl="2" indent="-514350">
              <a:buClr>
                <a:srgbClr val="9BBB59"/>
              </a:buClr>
            </a:pPr>
            <a:endParaRPr lang="en-US" sz="2800" dirty="0" smtClean="0"/>
          </a:p>
        </p:txBody>
      </p:sp>
    </p:spTree>
    <p:extLst>
      <p:ext uri="{BB962C8B-B14F-4D97-AF65-F5344CB8AC3E}">
        <p14:creationId xmlns:p14="http://schemas.microsoft.com/office/powerpoint/2010/main" val="3170700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God </a:t>
            </a:r>
            <a:r>
              <a:rPr lang="en-US" sz="3600" dirty="0"/>
              <a:t>and the Human Family (Ch. 1-8</a:t>
            </a:r>
            <a:r>
              <a:rPr lang="en-US" sz="3600" dirty="0" smtClean="0"/>
              <a:t>)</a:t>
            </a:r>
            <a:endParaRPr lang="en-US" sz="3600" dirty="0"/>
          </a:p>
        </p:txBody>
      </p:sp>
      <p:sp>
        <p:nvSpPr>
          <p:cNvPr id="3" name="Content Placeholder 2"/>
          <p:cNvSpPr>
            <a:spLocks noGrp="1"/>
          </p:cNvSpPr>
          <p:nvPr>
            <p:ph idx="1"/>
          </p:nvPr>
        </p:nvSpPr>
        <p:spPr/>
        <p:txBody>
          <a:bodyPr>
            <a:noAutofit/>
          </a:bodyPr>
          <a:lstStyle/>
          <a:p>
            <a:pPr lvl="0">
              <a:buClr>
                <a:srgbClr val="4F81BD"/>
              </a:buClr>
            </a:pPr>
            <a:r>
              <a:rPr lang="en-US" sz="2800" dirty="0">
                <a:solidFill>
                  <a:prstClr val="black"/>
                </a:solidFill>
              </a:rPr>
              <a:t>(Rom 1:27)  And likewise also the men, </a:t>
            </a:r>
            <a:r>
              <a:rPr lang="en-US" sz="2800" u="sng" dirty="0">
                <a:solidFill>
                  <a:prstClr val="black"/>
                </a:solidFill>
              </a:rPr>
              <a:t>leaving the natural use of the woman</a:t>
            </a:r>
            <a:r>
              <a:rPr lang="en-US" sz="2800" dirty="0">
                <a:solidFill>
                  <a:prstClr val="black"/>
                </a:solidFill>
              </a:rPr>
              <a:t>, burned in their lust one toward another; men with men working that which is unseemly, and receiving in themselves that </a:t>
            </a:r>
            <a:r>
              <a:rPr lang="en-US" sz="2800" dirty="0" err="1">
                <a:solidFill>
                  <a:prstClr val="black"/>
                </a:solidFill>
              </a:rPr>
              <a:t>recompence</a:t>
            </a:r>
            <a:r>
              <a:rPr lang="en-US" sz="2800" dirty="0">
                <a:solidFill>
                  <a:prstClr val="black"/>
                </a:solidFill>
              </a:rPr>
              <a:t> of their error which was meet.</a:t>
            </a:r>
          </a:p>
          <a:p>
            <a:pPr lvl="0">
              <a:buClr>
                <a:srgbClr val="4F81BD"/>
              </a:buClr>
            </a:pPr>
            <a:r>
              <a:rPr lang="en-US" sz="2800" dirty="0">
                <a:solidFill>
                  <a:prstClr val="black"/>
                </a:solidFill>
              </a:rPr>
              <a:t>(Rom 1:28)  And even as </a:t>
            </a:r>
            <a:r>
              <a:rPr lang="en-US" sz="2800" b="1" dirty="0">
                <a:solidFill>
                  <a:prstClr val="black"/>
                </a:solidFill>
              </a:rPr>
              <a:t>they did not like to retain God in </a:t>
            </a:r>
            <a:r>
              <a:rPr lang="en-US" sz="2800" b="1" i="1" dirty="0">
                <a:solidFill>
                  <a:prstClr val="black"/>
                </a:solidFill>
              </a:rPr>
              <a:t>their</a:t>
            </a:r>
            <a:r>
              <a:rPr lang="en-US" sz="2800" b="1" dirty="0">
                <a:solidFill>
                  <a:prstClr val="black"/>
                </a:solidFill>
              </a:rPr>
              <a:t> knowledge</a:t>
            </a:r>
            <a:r>
              <a:rPr lang="en-US" sz="2800" dirty="0">
                <a:solidFill>
                  <a:prstClr val="black"/>
                </a:solidFill>
              </a:rPr>
              <a:t>, God gave them </a:t>
            </a:r>
            <a:r>
              <a:rPr lang="en-US" sz="2800" u="sng" dirty="0">
                <a:solidFill>
                  <a:prstClr val="black"/>
                </a:solidFill>
              </a:rPr>
              <a:t>over to a reprobate mind, </a:t>
            </a:r>
            <a:r>
              <a:rPr lang="en-US" sz="2800" dirty="0">
                <a:solidFill>
                  <a:prstClr val="black"/>
                </a:solidFill>
              </a:rPr>
              <a:t>to do those things which are not convenient</a:t>
            </a:r>
            <a:r>
              <a:rPr lang="en-US" sz="2800" dirty="0" smtClean="0">
                <a:solidFill>
                  <a:prstClr val="black"/>
                </a:solidFill>
              </a:rPr>
              <a:t>;</a:t>
            </a:r>
            <a:endParaRPr lang="en-US" sz="2800" dirty="0"/>
          </a:p>
          <a:p>
            <a:pPr marL="1191006" lvl="2" indent="-514350">
              <a:buClr>
                <a:srgbClr val="9BBB59"/>
              </a:buClr>
            </a:pPr>
            <a:endParaRPr lang="en-US" sz="2800" dirty="0" smtClean="0"/>
          </a:p>
        </p:txBody>
      </p:sp>
    </p:spTree>
    <p:extLst>
      <p:ext uri="{BB962C8B-B14F-4D97-AF65-F5344CB8AC3E}">
        <p14:creationId xmlns:p14="http://schemas.microsoft.com/office/powerpoint/2010/main" val="1438480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Christocentric View</a:t>
            </a:r>
            <a:endParaRPr lang="en-US" dirty="0"/>
          </a:p>
        </p:txBody>
      </p:sp>
      <p:sp>
        <p:nvSpPr>
          <p:cNvPr id="3" name="Content Placeholder 2"/>
          <p:cNvSpPr>
            <a:spLocks noGrp="1"/>
          </p:cNvSpPr>
          <p:nvPr>
            <p:ph idx="1"/>
          </p:nvPr>
        </p:nvSpPr>
        <p:spPr/>
        <p:txBody>
          <a:bodyPr>
            <a:noAutofit/>
          </a:bodyPr>
          <a:lstStyle/>
          <a:p>
            <a:r>
              <a:rPr lang="en-US" sz="2900" b="1" i="1" dirty="0"/>
              <a:t>The </a:t>
            </a:r>
            <a:r>
              <a:rPr lang="en-US" sz="2900" b="1" i="1" dirty="0" smtClean="0"/>
              <a:t>OT can </a:t>
            </a:r>
            <a:r>
              <a:rPr lang="en-US" sz="2900" b="1" i="1" dirty="0"/>
              <a:t>be divided into 4 sections</a:t>
            </a:r>
          </a:p>
          <a:p>
            <a:pPr lvl="1"/>
            <a:r>
              <a:rPr lang="en-US" sz="2900" u="sng" dirty="0"/>
              <a:t>Law: </a:t>
            </a:r>
            <a:r>
              <a:rPr lang="en-US" sz="2900" dirty="0"/>
              <a:t>The Foundation For Christ             (moral)</a:t>
            </a:r>
          </a:p>
          <a:p>
            <a:pPr lvl="1"/>
            <a:r>
              <a:rPr lang="en-US" sz="2900" u="sng" dirty="0"/>
              <a:t>History:  </a:t>
            </a:r>
            <a:r>
              <a:rPr lang="en-US" sz="2900" dirty="0"/>
              <a:t>The Preparation For Christ    (national)</a:t>
            </a:r>
          </a:p>
          <a:p>
            <a:pPr lvl="1"/>
            <a:r>
              <a:rPr lang="en-US" sz="2900" u="sng" dirty="0"/>
              <a:t>Poetry:  </a:t>
            </a:r>
            <a:r>
              <a:rPr lang="en-US" sz="2900" dirty="0"/>
              <a:t>The Aspiration For Christ        (spiritual)</a:t>
            </a:r>
          </a:p>
          <a:p>
            <a:pPr lvl="1"/>
            <a:r>
              <a:rPr lang="en-US" sz="2900" u="sng" dirty="0"/>
              <a:t>Prophecy:  </a:t>
            </a:r>
            <a:r>
              <a:rPr lang="en-US" sz="2900" dirty="0"/>
              <a:t>The Expectation For Christ (future)</a:t>
            </a:r>
          </a:p>
        </p:txBody>
      </p:sp>
    </p:spTree>
    <p:extLst>
      <p:ext uri="{BB962C8B-B14F-4D97-AF65-F5344CB8AC3E}">
        <p14:creationId xmlns:p14="http://schemas.microsoft.com/office/powerpoint/2010/main" val="2292837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God </a:t>
            </a:r>
            <a:r>
              <a:rPr lang="en-US" sz="3600" dirty="0"/>
              <a:t>and the Human Family (Ch. 1-8</a:t>
            </a:r>
            <a:r>
              <a:rPr lang="en-US" sz="3600" dirty="0" smtClean="0"/>
              <a:t>)</a:t>
            </a:r>
            <a:endParaRPr lang="en-US" sz="3600" dirty="0"/>
          </a:p>
        </p:txBody>
      </p:sp>
      <p:sp>
        <p:nvSpPr>
          <p:cNvPr id="3" name="Content Placeholder 2"/>
          <p:cNvSpPr>
            <a:spLocks noGrp="1"/>
          </p:cNvSpPr>
          <p:nvPr>
            <p:ph idx="1"/>
          </p:nvPr>
        </p:nvSpPr>
        <p:spPr/>
        <p:txBody>
          <a:bodyPr>
            <a:noAutofit/>
          </a:bodyPr>
          <a:lstStyle/>
          <a:p>
            <a:pPr marL="1191006" lvl="2" indent="-514350">
              <a:buClr>
                <a:srgbClr val="9BBB59"/>
              </a:buClr>
            </a:pPr>
            <a:r>
              <a:rPr lang="en-US" sz="2800" dirty="0">
                <a:solidFill>
                  <a:srgbClr val="1F497D"/>
                </a:solidFill>
              </a:rPr>
              <a:t>(Rom 1:28)  And even as they did not like to retain God in their knowledge, God gave them over to a reprobate mind, to do those things which are not convenient</a:t>
            </a:r>
            <a:r>
              <a:rPr lang="en-US" sz="2800" dirty="0" smtClean="0">
                <a:solidFill>
                  <a:srgbClr val="1F497D"/>
                </a:solidFill>
              </a:rPr>
              <a:t>;</a:t>
            </a:r>
            <a:endParaRPr lang="en-US" sz="2800" b="1" u="sng" dirty="0" smtClean="0"/>
          </a:p>
          <a:p>
            <a:pPr marL="925830" lvl="1" indent="-514350">
              <a:buAutoNum type="alphaLcParenR" startAt="4"/>
            </a:pPr>
            <a:r>
              <a:rPr lang="en-US" sz="2800" b="1" u="sng" dirty="0" smtClean="0"/>
              <a:t>The </a:t>
            </a:r>
            <a:r>
              <a:rPr lang="en-US" sz="2800" b="1" u="sng" dirty="0" smtClean="0"/>
              <a:t>Prodigal (1:29-32)</a:t>
            </a:r>
          </a:p>
          <a:p>
            <a:pPr marL="1191006" lvl="2" indent="-514350"/>
            <a:r>
              <a:rPr lang="en-US" sz="2800" dirty="0" smtClean="0"/>
              <a:t>The rest of chapter 1 list nearly every kind of sin and wickedness </a:t>
            </a:r>
          </a:p>
          <a:p>
            <a:pPr marL="1191006" lvl="2" indent="-514350"/>
            <a:r>
              <a:rPr lang="en-US" sz="2800" dirty="0" smtClean="0"/>
              <a:t>Fornication, covetousness, envy, murder, disobedience, un-thankfulness, pride, etc. </a:t>
            </a:r>
          </a:p>
        </p:txBody>
      </p:sp>
    </p:spTree>
    <p:extLst>
      <p:ext uri="{BB962C8B-B14F-4D97-AF65-F5344CB8AC3E}">
        <p14:creationId xmlns:p14="http://schemas.microsoft.com/office/powerpoint/2010/main" val="1494658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God </a:t>
            </a:r>
            <a:r>
              <a:rPr lang="en-US" sz="3600" dirty="0"/>
              <a:t>and the Human Family (Ch. 1-8</a:t>
            </a:r>
            <a:r>
              <a:rPr lang="en-US" sz="3600" dirty="0" smtClean="0"/>
              <a:t>)</a:t>
            </a:r>
            <a:endParaRPr lang="en-US" sz="3600" dirty="0"/>
          </a:p>
        </p:txBody>
      </p:sp>
      <p:sp>
        <p:nvSpPr>
          <p:cNvPr id="3" name="Content Placeholder 2"/>
          <p:cNvSpPr>
            <a:spLocks noGrp="1"/>
          </p:cNvSpPr>
          <p:nvPr>
            <p:ph idx="1"/>
          </p:nvPr>
        </p:nvSpPr>
        <p:spPr>
          <a:xfrm>
            <a:off x="457200" y="1600200"/>
            <a:ext cx="7620000" cy="5029200"/>
          </a:xfrm>
        </p:spPr>
        <p:txBody>
          <a:bodyPr>
            <a:normAutofit/>
          </a:bodyPr>
          <a:lstStyle/>
          <a:p>
            <a:pPr marL="1191006" lvl="2" indent="-514350">
              <a:buClr>
                <a:srgbClr val="9BBB59"/>
              </a:buClr>
            </a:pPr>
            <a:r>
              <a:rPr lang="en-US" sz="2400" dirty="0">
                <a:solidFill>
                  <a:srgbClr val="1F497D"/>
                </a:solidFill>
              </a:rPr>
              <a:t>(Rom 1:32)  Who knowing the judgment of God, that they which commit such things are worthy of death, not only do the same, but have pleasure in them that do them</a:t>
            </a:r>
            <a:r>
              <a:rPr lang="en-US" sz="2400" dirty="0" smtClean="0">
                <a:solidFill>
                  <a:srgbClr val="1F497D"/>
                </a:solidFill>
              </a:rPr>
              <a:t>.</a:t>
            </a:r>
            <a:endParaRPr lang="en-US" sz="2400" b="1" u="sng" dirty="0" smtClean="0">
              <a:solidFill>
                <a:prstClr val="black"/>
              </a:solidFill>
            </a:endParaRPr>
          </a:p>
          <a:p>
            <a:pPr marL="925830" lvl="1" indent="-514350">
              <a:buClr>
                <a:srgbClr val="C0504D"/>
              </a:buClr>
              <a:buFont typeface="Arial" pitchFamily="34" charset="0"/>
              <a:buAutoNum type="alphaLcParenR" startAt="5"/>
            </a:pPr>
            <a:r>
              <a:rPr lang="en-US" sz="2400" b="1" u="sng" dirty="0" smtClean="0">
                <a:solidFill>
                  <a:prstClr val="black"/>
                </a:solidFill>
              </a:rPr>
              <a:t>The </a:t>
            </a:r>
            <a:r>
              <a:rPr lang="en-US" sz="2400" b="1" u="sng" dirty="0">
                <a:solidFill>
                  <a:prstClr val="black"/>
                </a:solidFill>
              </a:rPr>
              <a:t>Pretender (2:1-16)</a:t>
            </a:r>
          </a:p>
          <a:p>
            <a:pPr marL="1191006" lvl="2" indent="-514350">
              <a:buClr>
                <a:srgbClr val="9BBB59"/>
              </a:buClr>
            </a:pPr>
            <a:r>
              <a:rPr lang="en-US" sz="2400" dirty="0">
                <a:solidFill>
                  <a:prstClr val="black"/>
                </a:solidFill>
              </a:rPr>
              <a:t>Paul addresses the person who thinks he is better than others because he does not openly sin </a:t>
            </a:r>
            <a:endParaRPr lang="en-US" sz="2400" b="1" u="sng" dirty="0" smtClean="0"/>
          </a:p>
          <a:p>
            <a:pPr marL="925830" lvl="1" indent="-514350">
              <a:buAutoNum type="alphaLcParenR" startAt="6"/>
            </a:pPr>
            <a:r>
              <a:rPr lang="en-US" sz="2400" b="1" u="sng" dirty="0" smtClean="0"/>
              <a:t>The </a:t>
            </a:r>
            <a:r>
              <a:rPr lang="en-US" sz="2400" b="1" u="sng" dirty="0" smtClean="0"/>
              <a:t>Pious (Ch. 2:7-3:8)</a:t>
            </a:r>
          </a:p>
          <a:p>
            <a:pPr marL="1191006" lvl="2" indent="-514350"/>
            <a:r>
              <a:rPr lang="en-US" sz="2400" dirty="0" smtClean="0"/>
              <a:t>Paul uses the Hebrew man to show us the pious</a:t>
            </a:r>
          </a:p>
          <a:p>
            <a:pPr marL="1191006" lvl="2" indent="-514350"/>
            <a:r>
              <a:rPr lang="en-US" sz="2400" dirty="0" smtClean="0"/>
              <a:t>He is the man with the Bible in his hand </a:t>
            </a:r>
          </a:p>
          <a:p>
            <a:pPr marL="1191006" lvl="2" indent="-514350"/>
            <a:r>
              <a:rPr lang="en-US" sz="2400" dirty="0">
                <a:solidFill>
                  <a:schemeClr val="tx2"/>
                </a:solidFill>
              </a:rPr>
              <a:t>(Rom 2:11)  For there is no respect of persons with God.</a:t>
            </a:r>
          </a:p>
          <a:p>
            <a:pPr marL="722376" lvl="2" indent="0">
              <a:buNone/>
            </a:pPr>
            <a:endParaRPr lang="en-US" dirty="0" smtClean="0"/>
          </a:p>
        </p:txBody>
      </p:sp>
    </p:spTree>
    <p:extLst>
      <p:ext uri="{BB962C8B-B14F-4D97-AF65-F5344CB8AC3E}">
        <p14:creationId xmlns:p14="http://schemas.microsoft.com/office/powerpoint/2010/main" val="1281919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God </a:t>
            </a:r>
            <a:r>
              <a:rPr lang="en-US" sz="3600" dirty="0"/>
              <a:t>and the Human Family (Ch. 1-8</a:t>
            </a:r>
            <a:r>
              <a:rPr lang="en-US" sz="3600" dirty="0" smtClean="0"/>
              <a:t>)</a:t>
            </a:r>
            <a:endParaRPr lang="en-US" sz="3600" dirty="0"/>
          </a:p>
        </p:txBody>
      </p:sp>
      <p:sp>
        <p:nvSpPr>
          <p:cNvPr id="3" name="Content Placeholder 2"/>
          <p:cNvSpPr>
            <a:spLocks noGrp="1"/>
          </p:cNvSpPr>
          <p:nvPr>
            <p:ph idx="1"/>
          </p:nvPr>
        </p:nvSpPr>
        <p:spPr/>
        <p:txBody>
          <a:bodyPr>
            <a:normAutofit/>
          </a:bodyPr>
          <a:lstStyle/>
          <a:p>
            <a:pPr marL="633222" lvl="0" indent="-514350">
              <a:buClr>
                <a:srgbClr val="4F81BD"/>
              </a:buClr>
              <a:buFont typeface="Arial" pitchFamily="34" charset="0"/>
              <a:buAutoNum type="alphaUcPeriod" startAt="2"/>
            </a:pPr>
            <a:r>
              <a:rPr lang="en-US" sz="2800" b="1" i="1" dirty="0">
                <a:solidFill>
                  <a:prstClr val="black"/>
                </a:solidFill>
              </a:rPr>
              <a:t>How God Saves Us (3:21-4:25)</a:t>
            </a:r>
          </a:p>
          <a:p>
            <a:pPr lvl="1">
              <a:buClr>
                <a:srgbClr val="C0504D"/>
              </a:buClr>
            </a:pPr>
            <a:r>
              <a:rPr lang="en-US" sz="2800" dirty="0">
                <a:solidFill>
                  <a:prstClr val="black"/>
                </a:solidFill>
              </a:rPr>
              <a:t>He saves us on the basis of what he does, not what we do</a:t>
            </a:r>
          </a:p>
          <a:p>
            <a:pPr marL="971550" lvl="1" indent="-514350">
              <a:buClr>
                <a:srgbClr val="C0504D"/>
              </a:buClr>
              <a:buFont typeface="+mj-lt"/>
              <a:buAutoNum type="arabicPeriod"/>
            </a:pPr>
            <a:r>
              <a:rPr lang="en-US" sz="2800" b="1" u="sng" dirty="0">
                <a:solidFill>
                  <a:prstClr val="black"/>
                </a:solidFill>
              </a:rPr>
              <a:t>It is a free Salvation (3:21-31)</a:t>
            </a:r>
          </a:p>
          <a:p>
            <a:pPr marL="1236726" lvl="2" indent="-514350">
              <a:buClr>
                <a:srgbClr val="9BBB59"/>
              </a:buClr>
            </a:pPr>
            <a:r>
              <a:rPr lang="en-US" sz="2800" dirty="0">
                <a:solidFill>
                  <a:srgbClr val="1F497D"/>
                </a:solidFill>
              </a:rPr>
              <a:t>(Rom 3:24)  Being justified freely by his grace through the redemption that is in Christ Jesus</a:t>
            </a:r>
            <a:r>
              <a:rPr lang="en-US" sz="2800" dirty="0" smtClean="0">
                <a:solidFill>
                  <a:srgbClr val="1F497D"/>
                </a:solidFill>
              </a:rPr>
              <a:t>:</a:t>
            </a:r>
            <a:endParaRPr lang="en-US" sz="2800" dirty="0" smtClean="0"/>
          </a:p>
          <a:p>
            <a:pPr marL="1236726" lvl="2" indent="-514350"/>
            <a:r>
              <a:rPr lang="en-US" sz="2800" dirty="0" smtClean="0"/>
              <a:t>Grace </a:t>
            </a:r>
            <a:r>
              <a:rPr lang="en-US" sz="2800" dirty="0" smtClean="0"/>
              <a:t>is unmerited favor and in our depraved state there is now way we could merit his favor </a:t>
            </a:r>
          </a:p>
        </p:txBody>
      </p:sp>
    </p:spTree>
    <p:extLst>
      <p:ext uri="{BB962C8B-B14F-4D97-AF65-F5344CB8AC3E}">
        <p14:creationId xmlns:p14="http://schemas.microsoft.com/office/powerpoint/2010/main" val="1678541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God </a:t>
            </a:r>
            <a:r>
              <a:rPr lang="en-US" sz="3600" dirty="0"/>
              <a:t>and the Human Family (Ch. 1-8</a:t>
            </a:r>
            <a:r>
              <a:rPr lang="en-US" sz="3600" dirty="0" smtClean="0"/>
              <a:t>)</a:t>
            </a:r>
            <a:endParaRPr lang="en-US" sz="3600" dirty="0"/>
          </a:p>
        </p:txBody>
      </p:sp>
      <p:sp>
        <p:nvSpPr>
          <p:cNvPr id="3" name="Content Placeholder 2"/>
          <p:cNvSpPr>
            <a:spLocks noGrp="1"/>
          </p:cNvSpPr>
          <p:nvPr>
            <p:ph idx="1"/>
          </p:nvPr>
        </p:nvSpPr>
        <p:spPr/>
        <p:txBody>
          <a:bodyPr>
            <a:normAutofit/>
          </a:bodyPr>
          <a:lstStyle/>
          <a:p>
            <a:pPr marL="1236726" lvl="2" indent="-514350"/>
            <a:r>
              <a:rPr lang="en-US" sz="2500" dirty="0" smtClean="0"/>
              <a:t>“all the doing has been done.  It was done by the Lord Jesus, who so lived as to satisfy every demand of God’s law, God’s holiness, and God’s throne, and who so died that His blood can be the propitiation for our sin”</a:t>
            </a:r>
          </a:p>
          <a:p>
            <a:pPr marL="971550" lvl="1" indent="-514350">
              <a:buAutoNum type="arabicPeriod" startAt="2"/>
            </a:pPr>
            <a:r>
              <a:rPr lang="en-US" sz="2500" b="1" u="sng" dirty="0" smtClean="0"/>
              <a:t>It is a Faith Salvation (Ch. 4)</a:t>
            </a:r>
          </a:p>
          <a:p>
            <a:pPr marL="1236726" lvl="2" indent="-514350"/>
            <a:r>
              <a:rPr lang="en-US" sz="2500" dirty="0" smtClean="0"/>
              <a:t>Abraham and David are both examples that faith is not by works but by faith </a:t>
            </a:r>
          </a:p>
          <a:p>
            <a:pPr marL="1236726" lvl="2" indent="-514350"/>
            <a:r>
              <a:rPr lang="en-US" sz="2500" dirty="0" smtClean="0"/>
              <a:t>Both men were driven to a spot in life where they realized that their only hope was putting their faith and hope in God </a:t>
            </a:r>
            <a:endParaRPr lang="en-US" sz="2500" dirty="0" smtClean="0"/>
          </a:p>
        </p:txBody>
      </p:sp>
    </p:spTree>
    <p:extLst>
      <p:ext uri="{BB962C8B-B14F-4D97-AF65-F5344CB8AC3E}">
        <p14:creationId xmlns:p14="http://schemas.microsoft.com/office/powerpoint/2010/main" val="1942577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God </a:t>
            </a:r>
            <a:r>
              <a:rPr lang="en-US" sz="3600" dirty="0"/>
              <a:t>and the Human Family (Ch. 1-8</a:t>
            </a:r>
            <a:r>
              <a:rPr lang="en-US" sz="3600" dirty="0" smtClean="0"/>
              <a:t>)</a:t>
            </a:r>
            <a:endParaRPr lang="en-US" sz="3600" dirty="0"/>
          </a:p>
        </p:txBody>
      </p:sp>
      <p:sp>
        <p:nvSpPr>
          <p:cNvPr id="3" name="Content Placeholder 2"/>
          <p:cNvSpPr>
            <a:spLocks noGrp="1"/>
          </p:cNvSpPr>
          <p:nvPr>
            <p:ph idx="1"/>
          </p:nvPr>
        </p:nvSpPr>
        <p:spPr/>
        <p:txBody>
          <a:bodyPr>
            <a:normAutofit/>
          </a:bodyPr>
          <a:lstStyle/>
          <a:p>
            <a:pPr marL="678942" indent="-514350">
              <a:buAutoNum type="alphaUcPeriod" startAt="3"/>
            </a:pPr>
            <a:r>
              <a:rPr lang="en-US" sz="2800" b="1" u="sng" dirty="0" smtClean="0"/>
              <a:t>How God Secures Us (Ch. 5)</a:t>
            </a:r>
          </a:p>
          <a:p>
            <a:pPr lvl="1"/>
            <a:r>
              <a:rPr lang="en-US" sz="2800" dirty="0" smtClean="0"/>
              <a:t>“God sees the human family lined up under two federal heads – Adam and Christ”</a:t>
            </a:r>
          </a:p>
          <a:p>
            <a:pPr lvl="2"/>
            <a:r>
              <a:rPr lang="en-US" sz="2800" dirty="0" smtClean="0"/>
              <a:t>Adams family – natural birth </a:t>
            </a:r>
          </a:p>
          <a:p>
            <a:pPr lvl="2"/>
            <a:r>
              <a:rPr lang="en-US" sz="2800" dirty="0" smtClean="0"/>
              <a:t>Christ family – new birth</a:t>
            </a:r>
          </a:p>
          <a:p>
            <a:pPr lvl="2"/>
            <a:r>
              <a:rPr lang="en-US" sz="2800" dirty="0" smtClean="0"/>
              <a:t>Adam is head of ruined humanity</a:t>
            </a:r>
          </a:p>
          <a:p>
            <a:pPr lvl="2"/>
            <a:r>
              <a:rPr lang="en-US" sz="2800" dirty="0" smtClean="0"/>
              <a:t>Christ is head of redeemed humanity </a:t>
            </a:r>
          </a:p>
          <a:p>
            <a:pPr lvl="2"/>
            <a:r>
              <a:rPr lang="en-US" sz="2800" dirty="0" smtClean="0"/>
              <a:t>In Adam all die – in Christ all live </a:t>
            </a:r>
          </a:p>
        </p:txBody>
      </p:sp>
    </p:spTree>
    <p:extLst>
      <p:ext uri="{BB962C8B-B14F-4D97-AF65-F5344CB8AC3E}">
        <p14:creationId xmlns:p14="http://schemas.microsoft.com/office/powerpoint/2010/main" val="1116080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God </a:t>
            </a:r>
            <a:r>
              <a:rPr lang="en-US" sz="3600" dirty="0"/>
              <a:t>and the Human Family (Ch. 1-8</a:t>
            </a:r>
            <a:r>
              <a:rPr lang="en-US" sz="3600" dirty="0" smtClean="0"/>
              <a:t>)</a:t>
            </a:r>
            <a:endParaRPr lang="en-US" sz="3600" dirty="0"/>
          </a:p>
        </p:txBody>
      </p:sp>
      <p:sp>
        <p:nvSpPr>
          <p:cNvPr id="3" name="Content Placeholder 2"/>
          <p:cNvSpPr>
            <a:spLocks noGrp="1"/>
          </p:cNvSpPr>
          <p:nvPr>
            <p:ph idx="1"/>
          </p:nvPr>
        </p:nvSpPr>
        <p:spPr>
          <a:xfrm>
            <a:off x="457200" y="1600200"/>
            <a:ext cx="7620000" cy="5029200"/>
          </a:xfrm>
        </p:spPr>
        <p:txBody>
          <a:bodyPr>
            <a:normAutofit fontScale="92500" lnSpcReduction="10000"/>
          </a:bodyPr>
          <a:lstStyle/>
          <a:p>
            <a:pPr lvl="1">
              <a:buClr>
                <a:srgbClr val="C0504D"/>
              </a:buClr>
            </a:pPr>
            <a:r>
              <a:rPr lang="en-US" sz="2800" dirty="0">
                <a:solidFill>
                  <a:srgbClr val="1F497D"/>
                </a:solidFill>
              </a:rPr>
              <a:t>(Rom 5:19)  For as by one man's disobedience many were made sinners, so by the obedience of one shall many be made righteous</a:t>
            </a:r>
            <a:r>
              <a:rPr lang="en-US" sz="2800" dirty="0" smtClean="0">
                <a:solidFill>
                  <a:srgbClr val="1F497D"/>
                </a:solidFill>
              </a:rPr>
              <a:t>.</a:t>
            </a:r>
            <a:endParaRPr lang="en-US" sz="2800" b="1" u="sng" dirty="0" smtClean="0"/>
          </a:p>
          <a:p>
            <a:pPr marL="678942" indent="-514350">
              <a:buAutoNum type="alphaUcPeriod" startAt="4"/>
            </a:pPr>
            <a:r>
              <a:rPr lang="en-US" sz="2800" b="1" u="sng" dirty="0" smtClean="0"/>
              <a:t>How </a:t>
            </a:r>
            <a:r>
              <a:rPr lang="en-US" sz="2800" b="1" u="sng" dirty="0" smtClean="0"/>
              <a:t>God Sanctifies Us (Ch. 6-8)</a:t>
            </a:r>
          </a:p>
          <a:p>
            <a:pPr lvl="1"/>
            <a:r>
              <a:rPr lang="en-US" sz="2800" dirty="0" smtClean="0"/>
              <a:t>Having told us we have eternal life through Jesus Christ the apostle answers the next question </a:t>
            </a:r>
          </a:p>
          <a:p>
            <a:pPr lvl="1"/>
            <a:r>
              <a:rPr lang="en-US" sz="2800" dirty="0" smtClean="0"/>
              <a:t>With eternal security can we get away with sin and live as we like?</a:t>
            </a:r>
          </a:p>
          <a:p>
            <a:pPr lvl="1"/>
            <a:r>
              <a:rPr lang="en-US" sz="2800" dirty="0">
                <a:solidFill>
                  <a:schemeClr val="tx2"/>
                </a:solidFill>
              </a:rPr>
              <a:t>(Rom 6:1)  What shall we say then? Shall we continue in sin, that grace may abound</a:t>
            </a:r>
            <a:r>
              <a:rPr lang="en-US" sz="2800" dirty="0" smtClean="0">
                <a:solidFill>
                  <a:schemeClr val="tx2"/>
                </a:solidFill>
              </a:rPr>
              <a:t>?</a:t>
            </a:r>
            <a:endParaRPr lang="en-US" sz="2800" dirty="0">
              <a:solidFill>
                <a:schemeClr val="tx2"/>
              </a:solidFill>
            </a:endParaRPr>
          </a:p>
          <a:p>
            <a:pPr lvl="1"/>
            <a:r>
              <a:rPr lang="en-US" sz="2800" dirty="0">
                <a:solidFill>
                  <a:schemeClr val="tx2"/>
                </a:solidFill>
              </a:rPr>
              <a:t>(Rom 6:2)  God forbid. How shall we, that are dead to sin, live any longer therein</a:t>
            </a:r>
            <a:r>
              <a:rPr lang="en-US" sz="2800" dirty="0" smtClean="0">
                <a:solidFill>
                  <a:schemeClr val="tx2"/>
                </a:solidFill>
              </a:rPr>
              <a:t>?</a:t>
            </a:r>
          </a:p>
          <a:p>
            <a:pPr lvl="1"/>
            <a:endParaRPr lang="en-US" dirty="0"/>
          </a:p>
          <a:p>
            <a:pPr lvl="1"/>
            <a:endParaRPr lang="en-US" dirty="0" smtClean="0"/>
          </a:p>
        </p:txBody>
      </p:sp>
    </p:spTree>
    <p:extLst>
      <p:ext uri="{BB962C8B-B14F-4D97-AF65-F5344CB8AC3E}">
        <p14:creationId xmlns:p14="http://schemas.microsoft.com/office/powerpoint/2010/main" val="33135489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God </a:t>
            </a:r>
            <a:r>
              <a:rPr lang="en-US" sz="3600" dirty="0"/>
              <a:t>and the Human Family (Ch. 1-8</a:t>
            </a:r>
            <a:r>
              <a:rPr lang="en-US" sz="3600" dirty="0" smtClean="0"/>
              <a:t>)</a:t>
            </a:r>
            <a:endParaRPr lang="en-US" sz="3600" dirty="0"/>
          </a:p>
        </p:txBody>
      </p:sp>
      <p:sp>
        <p:nvSpPr>
          <p:cNvPr id="3" name="Content Placeholder 2"/>
          <p:cNvSpPr>
            <a:spLocks noGrp="1"/>
          </p:cNvSpPr>
          <p:nvPr>
            <p:ph idx="1"/>
          </p:nvPr>
        </p:nvSpPr>
        <p:spPr/>
        <p:txBody>
          <a:bodyPr>
            <a:normAutofit/>
          </a:bodyPr>
          <a:lstStyle/>
          <a:p>
            <a:pPr lvl="1"/>
            <a:r>
              <a:rPr lang="en-US" sz="2800" dirty="0" smtClean="0"/>
              <a:t>The </a:t>
            </a:r>
            <a:r>
              <a:rPr lang="en-US" sz="2800" i="1" u="sng" dirty="0" smtClean="0"/>
              <a:t>principle</a:t>
            </a:r>
            <a:r>
              <a:rPr lang="en-US" sz="2800" dirty="0" smtClean="0"/>
              <a:t> of victorious living is stated in Ch. 6</a:t>
            </a:r>
          </a:p>
          <a:p>
            <a:pPr lvl="2"/>
            <a:r>
              <a:rPr lang="en-US" sz="2800" dirty="0" smtClean="0"/>
              <a:t>“Paul teaches that the old nature in the believer has been put to death By God in the death of Christ”</a:t>
            </a:r>
          </a:p>
          <a:p>
            <a:pPr lvl="2"/>
            <a:r>
              <a:rPr lang="en-US" sz="2800" dirty="0">
                <a:solidFill>
                  <a:schemeClr val="tx2"/>
                </a:solidFill>
              </a:rPr>
              <a:t>(Rom 6:6)  Knowing this, that our old man is crucified with him, that the body of sin might be destroyed, that henceforth we should not serve sin</a:t>
            </a:r>
            <a:r>
              <a:rPr lang="en-US" sz="2800" dirty="0" smtClean="0">
                <a:solidFill>
                  <a:schemeClr val="tx2"/>
                </a:solidFill>
              </a:rPr>
              <a:t>.</a:t>
            </a:r>
            <a:endParaRPr lang="en-US" sz="2800" dirty="0" smtClean="0">
              <a:solidFill>
                <a:schemeClr val="tx2"/>
              </a:solidFill>
            </a:endParaRPr>
          </a:p>
        </p:txBody>
      </p:sp>
    </p:spTree>
    <p:extLst>
      <p:ext uri="{BB962C8B-B14F-4D97-AF65-F5344CB8AC3E}">
        <p14:creationId xmlns:p14="http://schemas.microsoft.com/office/powerpoint/2010/main" val="27991813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  God </a:t>
            </a:r>
            <a:r>
              <a:rPr lang="en-US" sz="3600" dirty="0"/>
              <a:t>and the Human Family (Ch. 1-8</a:t>
            </a:r>
            <a:r>
              <a:rPr lang="en-US" sz="3600" dirty="0" smtClean="0"/>
              <a:t>)</a:t>
            </a:r>
            <a:endParaRPr lang="en-US" sz="3600" dirty="0"/>
          </a:p>
        </p:txBody>
      </p:sp>
      <p:sp>
        <p:nvSpPr>
          <p:cNvPr id="3" name="Content Placeholder 2"/>
          <p:cNvSpPr>
            <a:spLocks noGrp="1"/>
          </p:cNvSpPr>
          <p:nvPr>
            <p:ph idx="1"/>
          </p:nvPr>
        </p:nvSpPr>
        <p:spPr/>
        <p:txBody>
          <a:bodyPr>
            <a:normAutofit/>
          </a:bodyPr>
          <a:lstStyle/>
          <a:p>
            <a:pPr lvl="1"/>
            <a:r>
              <a:rPr lang="en-US" sz="2800" dirty="0" smtClean="0"/>
              <a:t>The </a:t>
            </a:r>
            <a:r>
              <a:rPr lang="en-US" sz="2800" i="1" u="sng" dirty="0" smtClean="0"/>
              <a:t>problem</a:t>
            </a:r>
            <a:r>
              <a:rPr lang="en-US" sz="2800" dirty="0" smtClean="0"/>
              <a:t> with all this is studied in Ch. 7</a:t>
            </a:r>
          </a:p>
          <a:p>
            <a:pPr lvl="2"/>
            <a:r>
              <a:rPr lang="en-US" sz="2800" dirty="0" smtClean="0"/>
              <a:t>Paul teaches that it is possible to know the secret to victory but not experience it </a:t>
            </a:r>
            <a:r>
              <a:rPr lang="en-US" sz="2800" dirty="0" smtClean="0"/>
              <a:t>practically</a:t>
            </a:r>
          </a:p>
          <a:p>
            <a:pPr lvl="1">
              <a:buClr>
                <a:srgbClr val="C0504D"/>
              </a:buClr>
            </a:pPr>
            <a:r>
              <a:rPr lang="en-US" sz="2800" dirty="0">
                <a:solidFill>
                  <a:prstClr val="black"/>
                </a:solidFill>
              </a:rPr>
              <a:t>The </a:t>
            </a:r>
            <a:r>
              <a:rPr lang="en-US" sz="2800" i="1" u="sng" dirty="0">
                <a:solidFill>
                  <a:prstClr val="black"/>
                </a:solidFill>
              </a:rPr>
              <a:t>practice</a:t>
            </a:r>
            <a:r>
              <a:rPr lang="en-US" sz="2800" dirty="0">
                <a:solidFill>
                  <a:prstClr val="black"/>
                </a:solidFill>
              </a:rPr>
              <a:t> of victorious Christian living is the subject of Ch. 8</a:t>
            </a:r>
          </a:p>
          <a:p>
            <a:pPr lvl="2">
              <a:buClr>
                <a:srgbClr val="9BBB59"/>
              </a:buClr>
            </a:pPr>
            <a:r>
              <a:rPr lang="en-US" sz="2800" dirty="0">
                <a:solidFill>
                  <a:prstClr val="black"/>
                </a:solidFill>
              </a:rPr>
              <a:t>The chapter begins with “no condemnation” and ends with “no separation”</a:t>
            </a:r>
          </a:p>
          <a:p>
            <a:pPr marL="777240" lvl="2" indent="0">
              <a:buNone/>
            </a:pPr>
            <a:endParaRPr lang="en-US" sz="2800" dirty="0" smtClean="0"/>
          </a:p>
        </p:txBody>
      </p:sp>
    </p:spTree>
    <p:extLst>
      <p:ext uri="{BB962C8B-B14F-4D97-AF65-F5344CB8AC3E}">
        <p14:creationId xmlns:p14="http://schemas.microsoft.com/office/powerpoint/2010/main" val="112613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  God </a:t>
            </a:r>
            <a:r>
              <a:rPr lang="en-US" sz="3200" dirty="0"/>
              <a:t>and the </a:t>
            </a:r>
            <a:r>
              <a:rPr lang="en-US" sz="3200" dirty="0" smtClean="0"/>
              <a:t>Hebrew Family (Ch</a:t>
            </a:r>
            <a:r>
              <a:rPr lang="en-US" sz="3200" dirty="0"/>
              <a:t>. </a:t>
            </a:r>
            <a:r>
              <a:rPr lang="en-US" sz="3200" dirty="0" smtClean="0"/>
              <a:t>9-11)</a:t>
            </a:r>
            <a:endParaRPr lang="en-US" sz="3200" dirty="0"/>
          </a:p>
        </p:txBody>
      </p:sp>
      <p:sp>
        <p:nvSpPr>
          <p:cNvPr id="3" name="Content Placeholder 2"/>
          <p:cNvSpPr>
            <a:spLocks noGrp="1"/>
          </p:cNvSpPr>
          <p:nvPr>
            <p:ph idx="1"/>
          </p:nvPr>
        </p:nvSpPr>
        <p:spPr/>
        <p:txBody>
          <a:bodyPr>
            <a:noAutofit/>
          </a:bodyPr>
          <a:lstStyle/>
          <a:p>
            <a:r>
              <a:rPr lang="en-US" sz="2800" dirty="0" smtClean="0"/>
              <a:t>.</a:t>
            </a:r>
            <a:r>
              <a:rPr lang="en-US" sz="2800" dirty="0" smtClean="0"/>
              <a:t>The </a:t>
            </a:r>
            <a:r>
              <a:rPr lang="en-US" sz="2800" dirty="0" smtClean="0"/>
              <a:t>Jews occupy a special place of privilege in God’s purpose for the world</a:t>
            </a:r>
          </a:p>
          <a:p>
            <a:r>
              <a:rPr lang="en-US" sz="2800" dirty="0" smtClean="0"/>
              <a:t>“The Jewish nation was selected, separated, and schooled to be a testimony to the true and living God of all mankind”</a:t>
            </a:r>
          </a:p>
          <a:p>
            <a:r>
              <a:rPr lang="en-US" sz="2800" dirty="0" smtClean="0"/>
              <a:t>The Jew’s responded by murdering God’s Son </a:t>
            </a:r>
            <a:endParaRPr lang="en-US" sz="2800" dirty="0" smtClean="0"/>
          </a:p>
          <a:p>
            <a:r>
              <a:rPr lang="en-US" sz="2800" u="sng" dirty="0" smtClean="0"/>
              <a:t>Ch. 9 – God’s past dealings with Israel</a:t>
            </a:r>
          </a:p>
          <a:p>
            <a:pPr lvl="1"/>
            <a:r>
              <a:rPr lang="en-US" sz="2600" dirty="0" smtClean="0"/>
              <a:t>There was always a believing remnant </a:t>
            </a:r>
          </a:p>
          <a:p>
            <a:r>
              <a:rPr lang="en-US" sz="2800" u="sng" dirty="0" smtClean="0"/>
              <a:t>Ch. 10 – God’s present dealings with Israel </a:t>
            </a:r>
          </a:p>
        </p:txBody>
      </p:sp>
    </p:spTree>
    <p:extLst>
      <p:ext uri="{BB962C8B-B14F-4D97-AF65-F5344CB8AC3E}">
        <p14:creationId xmlns:p14="http://schemas.microsoft.com/office/powerpoint/2010/main" val="2657583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  God </a:t>
            </a:r>
            <a:r>
              <a:rPr lang="en-US" sz="3200" dirty="0"/>
              <a:t>and the </a:t>
            </a:r>
            <a:r>
              <a:rPr lang="en-US" sz="3200" dirty="0" smtClean="0"/>
              <a:t>Hebrew Family (Ch</a:t>
            </a:r>
            <a:r>
              <a:rPr lang="en-US" sz="3200" dirty="0"/>
              <a:t>. </a:t>
            </a:r>
            <a:r>
              <a:rPr lang="en-US" sz="3200" dirty="0" smtClean="0"/>
              <a:t>9-11)</a:t>
            </a:r>
            <a:endParaRPr lang="en-US" sz="3200" dirty="0"/>
          </a:p>
        </p:txBody>
      </p:sp>
      <p:sp>
        <p:nvSpPr>
          <p:cNvPr id="3" name="Content Placeholder 2"/>
          <p:cNvSpPr>
            <a:spLocks noGrp="1"/>
          </p:cNvSpPr>
          <p:nvPr>
            <p:ph idx="1"/>
          </p:nvPr>
        </p:nvSpPr>
        <p:spPr/>
        <p:txBody>
          <a:bodyPr>
            <a:noAutofit/>
          </a:bodyPr>
          <a:lstStyle/>
          <a:p>
            <a:pPr lvl="1">
              <a:buClr>
                <a:srgbClr val="C0504D"/>
              </a:buClr>
            </a:pPr>
            <a:r>
              <a:rPr lang="en-US" sz="2800" dirty="0"/>
              <a:t>(Rom 10:13)  For whosoever shall call upon the name of the Lord shall be saved</a:t>
            </a:r>
            <a:r>
              <a:rPr lang="en-US" sz="2800" dirty="0" smtClean="0"/>
              <a:t>.</a:t>
            </a:r>
          </a:p>
          <a:p>
            <a:pPr>
              <a:buClr>
                <a:srgbClr val="C0504D"/>
              </a:buClr>
            </a:pPr>
            <a:r>
              <a:rPr lang="en-US" sz="3000" u="sng" dirty="0" smtClean="0"/>
              <a:t>Ch. 11 God’s promised dealings with Israel </a:t>
            </a:r>
          </a:p>
          <a:p>
            <a:pPr lvl="1">
              <a:buClr>
                <a:srgbClr val="C0504D"/>
              </a:buClr>
            </a:pPr>
            <a:r>
              <a:rPr lang="en-US" sz="2800" dirty="0" smtClean="0"/>
              <a:t>But </a:t>
            </a:r>
            <a:r>
              <a:rPr lang="en-US" sz="2800" dirty="0"/>
              <a:t>God still has a special place for them </a:t>
            </a:r>
          </a:p>
          <a:p>
            <a:pPr lvl="1">
              <a:buClr>
                <a:srgbClr val="C0504D"/>
              </a:buClr>
            </a:pPr>
            <a:r>
              <a:rPr lang="en-US" sz="2800" dirty="0"/>
              <a:t>(Rom 11:1)  I say then, Hath God cast away his people? God forbid. For I also am an Israelite, of the seed of Abraham, of the tribe of Benjamin</a:t>
            </a:r>
            <a:r>
              <a:rPr lang="en-US" sz="2800" dirty="0" smtClean="0"/>
              <a:t>.</a:t>
            </a:r>
          </a:p>
          <a:p>
            <a:pPr lvl="1">
              <a:buClr>
                <a:srgbClr val="C0504D"/>
              </a:buClr>
            </a:pPr>
            <a:r>
              <a:rPr lang="en-US" sz="2800" dirty="0" smtClean="0"/>
              <a:t>There promises have merely been postponed </a:t>
            </a:r>
            <a:endParaRPr lang="en-US" sz="2800" dirty="0"/>
          </a:p>
          <a:p>
            <a:pPr marL="411480" lvl="1" indent="0">
              <a:buClr>
                <a:srgbClr val="C0504D"/>
              </a:buClr>
              <a:buNone/>
            </a:pPr>
            <a:endParaRPr lang="en-US" sz="2800" dirty="0" smtClean="0"/>
          </a:p>
        </p:txBody>
      </p:sp>
    </p:spTree>
    <p:extLst>
      <p:ext uri="{BB962C8B-B14F-4D97-AF65-F5344CB8AC3E}">
        <p14:creationId xmlns:p14="http://schemas.microsoft.com/office/powerpoint/2010/main" val="557952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Christocentric View</a:t>
            </a:r>
            <a:endParaRPr lang="en-US" dirty="0"/>
          </a:p>
        </p:txBody>
      </p:sp>
      <p:sp>
        <p:nvSpPr>
          <p:cNvPr id="3" name="Content Placeholder 2"/>
          <p:cNvSpPr>
            <a:spLocks noGrp="1"/>
          </p:cNvSpPr>
          <p:nvPr>
            <p:ph idx="1"/>
          </p:nvPr>
        </p:nvSpPr>
        <p:spPr/>
        <p:txBody>
          <a:bodyPr>
            <a:normAutofit/>
          </a:bodyPr>
          <a:lstStyle/>
          <a:p>
            <a:r>
              <a:rPr lang="en-US" sz="3200" b="1" i="1" dirty="0"/>
              <a:t>The </a:t>
            </a:r>
            <a:r>
              <a:rPr lang="en-US" sz="3200" b="1" i="1" dirty="0" smtClean="0"/>
              <a:t>NT can </a:t>
            </a:r>
            <a:r>
              <a:rPr lang="en-US" sz="3200" b="1" i="1" dirty="0"/>
              <a:t>be divided into 4 </a:t>
            </a:r>
            <a:r>
              <a:rPr lang="en-US" sz="3200" b="1" i="1" dirty="0" smtClean="0"/>
              <a:t>sections</a:t>
            </a:r>
            <a:endParaRPr lang="en-US" sz="3200" b="1" i="1" dirty="0"/>
          </a:p>
          <a:p>
            <a:pPr lvl="1"/>
            <a:r>
              <a:rPr lang="en-US" sz="3200" u="sng" dirty="0" smtClean="0"/>
              <a:t>Gospels </a:t>
            </a:r>
            <a:r>
              <a:rPr lang="en-US" sz="3200" dirty="0" smtClean="0"/>
              <a:t>– Manifestation of Christ </a:t>
            </a:r>
          </a:p>
          <a:p>
            <a:pPr lvl="1"/>
            <a:r>
              <a:rPr lang="en-US" sz="3200" u="sng" dirty="0" smtClean="0"/>
              <a:t>Acts</a:t>
            </a:r>
            <a:r>
              <a:rPr lang="en-US" sz="3200" dirty="0" smtClean="0"/>
              <a:t> – Propagation of Christ </a:t>
            </a:r>
          </a:p>
          <a:p>
            <a:pPr lvl="1"/>
            <a:r>
              <a:rPr lang="en-US" sz="3200" u="sng" dirty="0" smtClean="0"/>
              <a:t>Epistles </a:t>
            </a:r>
            <a:r>
              <a:rPr lang="en-US" sz="3200" dirty="0" smtClean="0"/>
              <a:t>– Interpretation of Christ </a:t>
            </a:r>
            <a:r>
              <a:rPr lang="en-US" sz="3200" dirty="0" smtClean="0"/>
              <a:t>      (</a:t>
            </a:r>
            <a:r>
              <a:rPr lang="en-US" sz="3200" dirty="0" smtClean="0"/>
              <a:t>and Application) </a:t>
            </a:r>
          </a:p>
          <a:p>
            <a:pPr lvl="1"/>
            <a:r>
              <a:rPr lang="en-US" sz="3200" u="sng" dirty="0" smtClean="0"/>
              <a:t>Revelation  </a:t>
            </a:r>
            <a:r>
              <a:rPr lang="en-US" sz="3200" dirty="0" smtClean="0"/>
              <a:t>- Consummation of Christ </a:t>
            </a:r>
            <a:endParaRPr lang="en-US" sz="3200" dirty="0"/>
          </a:p>
        </p:txBody>
      </p:sp>
    </p:spTree>
    <p:extLst>
      <p:ext uri="{BB962C8B-B14F-4D97-AF65-F5344CB8AC3E}">
        <p14:creationId xmlns:p14="http://schemas.microsoft.com/office/powerpoint/2010/main" val="24861807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III.  God </a:t>
            </a:r>
            <a:r>
              <a:rPr lang="en-US" sz="3200" dirty="0"/>
              <a:t>and the </a:t>
            </a:r>
            <a:r>
              <a:rPr lang="en-US" sz="3200" dirty="0" smtClean="0"/>
              <a:t>Heavenly Family (Ch</a:t>
            </a:r>
            <a:r>
              <a:rPr lang="en-US" sz="3200" dirty="0"/>
              <a:t>. </a:t>
            </a:r>
            <a:r>
              <a:rPr lang="en-US" sz="3200" dirty="0" smtClean="0"/>
              <a:t>12-16)</a:t>
            </a:r>
            <a:endParaRPr lang="en-US" sz="3200" dirty="0"/>
          </a:p>
        </p:txBody>
      </p:sp>
      <p:sp>
        <p:nvSpPr>
          <p:cNvPr id="3" name="Content Placeholder 2"/>
          <p:cNvSpPr>
            <a:spLocks noGrp="1"/>
          </p:cNvSpPr>
          <p:nvPr>
            <p:ph idx="1"/>
          </p:nvPr>
        </p:nvSpPr>
        <p:spPr/>
        <p:txBody>
          <a:bodyPr>
            <a:normAutofit/>
          </a:bodyPr>
          <a:lstStyle/>
          <a:p>
            <a:pPr marL="633222" indent="-514350">
              <a:buFont typeface="+mj-lt"/>
              <a:buAutoNum type="alphaUcPeriod"/>
            </a:pPr>
            <a:r>
              <a:rPr lang="en-US" sz="2800" b="1" u="sng" dirty="0" smtClean="0"/>
              <a:t>The </a:t>
            </a:r>
            <a:r>
              <a:rPr lang="en-US" sz="2800" b="1" u="sng" dirty="0" smtClean="0"/>
              <a:t>Christian and His Life (Ch. 12)</a:t>
            </a:r>
          </a:p>
          <a:p>
            <a:pPr marL="925830" lvl="1" indent="-514350"/>
            <a:r>
              <a:rPr lang="en-US" sz="2800" dirty="0" smtClean="0"/>
              <a:t>As Christians we are to hand our life, body and soul over to Jesus Christ </a:t>
            </a:r>
          </a:p>
          <a:p>
            <a:pPr marL="925830" lvl="1" indent="-514350"/>
            <a:r>
              <a:rPr lang="en-US" sz="2800" dirty="0">
                <a:solidFill>
                  <a:schemeClr val="tx2"/>
                </a:solidFill>
              </a:rPr>
              <a:t>(Rom 12:1)  I beseech you therefore, brethren, by the mercies of God, that ye present your bodies a living sacrifice, holy, acceptable unto God, which is your reasonable service.</a:t>
            </a:r>
          </a:p>
          <a:p>
            <a:pPr marL="925830" lvl="1" indent="-514350"/>
            <a:endParaRPr lang="en-US" dirty="0"/>
          </a:p>
        </p:txBody>
      </p:sp>
    </p:spTree>
    <p:extLst>
      <p:ext uri="{BB962C8B-B14F-4D97-AF65-F5344CB8AC3E}">
        <p14:creationId xmlns:p14="http://schemas.microsoft.com/office/powerpoint/2010/main" val="12550540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III.  God </a:t>
            </a:r>
            <a:r>
              <a:rPr lang="en-US" sz="3200" dirty="0"/>
              <a:t>and the </a:t>
            </a:r>
            <a:r>
              <a:rPr lang="en-US" sz="3200" dirty="0" smtClean="0"/>
              <a:t>Heavenly Family (Ch</a:t>
            </a:r>
            <a:r>
              <a:rPr lang="en-US" sz="3200" dirty="0"/>
              <a:t>. </a:t>
            </a:r>
            <a:r>
              <a:rPr lang="en-US" sz="3200" dirty="0" smtClean="0"/>
              <a:t>12-16)</a:t>
            </a:r>
            <a:endParaRPr lang="en-US" sz="3200" dirty="0"/>
          </a:p>
        </p:txBody>
      </p:sp>
      <p:sp>
        <p:nvSpPr>
          <p:cNvPr id="3" name="Content Placeholder 2"/>
          <p:cNvSpPr>
            <a:spLocks noGrp="1"/>
          </p:cNvSpPr>
          <p:nvPr>
            <p:ph idx="1"/>
          </p:nvPr>
        </p:nvSpPr>
        <p:spPr/>
        <p:txBody>
          <a:bodyPr>
            <a:normAutofit fontScale="92500"/>
          </a:bodyPr>
          <a:lstStyle/>
          <a:p>
            <a:pPr marL="633222" lvl="0" indent="-514350">
              <a:buClr>
                <a:srgbClr val="4F81BD"/>
              </a:buClr>
              <a:buFont typeface="Arial" pitchFamily="34" charset="0"/>
              <a:buAutoNum type="alphaUcPeriod" startAt="2"/>
            </a:pPr>
            <a:r>
              <a:rPr lang="en-US" sz="2900" b="1" u="sng" dirty="0">
                <a:solidFill>
                  <a:prstClr val="black"/>
                </a:solidFill>
              </a:rPr>
              <a:t>The Christian and the Law  (Ch. 13:1-10)</a:t>
            </a:r>
          </a:p>
          <a:p>
            <a:pPr marL="925830" lvl="1" indent="-514350">
              <a:buClr>
                <a:srgbClr val="C0504D"/>
              </a:buClr>
            </a:pPr>
            <a:r>
              <a:rPr lang="en-US" sz="2900" dirty="0">
                <a:solidFill>
                  <a:prstClr val="black"/>
                </a:solidFill>
              </a:rPr>
              <a:t>The are two codes of law that we are to </a:t>
            </a:r>
            <a:r>
              <a:rPr lang="en-US" sz="2900" dirty="0" smtClean="0">
                <a:solidFill>
                  <a:prstClr val="black"/>
                </a:solidFill>
              </a:rPr>
              <a:t>follow</a:t>
            </a:r>
            <a:endParaRPr lang="en-US" sz="2900" b="1" u="sng" dirty="0" smtClean="0"/>
          </a:p>
          <a:p>
            <a:pPr marL="925830" lvl="1" indent="-514350">
              <a:buAutoNum type="arabicPeriod"/>
            </a:pPr>
            <a:r>
              <a:rPr lang="en-US" sz="2900" b="1" u="sng" dirty="0" smtClean="0"/>
              <a:t>The </a:t>
            </a:r>
            <a:r>
              <a:rPr lang="en-US" sz="2900" b="1" u="sng" dirty="0" smtClean="0"/>
              <a:t>Law of Government (13:1-7)</a:t>
            </a:r>
          </a:p>
          <a:p>
            <a:pPr marL="1191006" lvl="2" indent="-514350"/>
            <a:r>
              <a:rPr lang="en-US" sz="2900" dirty="0">
                <a:solidFill>
                  <a:schemeClr val="tx2"/>
                </a:solidFill>
              </a:rPr>
              <a:t>(Rom 13:1)  Let every soul be subject unto the higher powers. For there is no power but of God: the powers that be are ordained of God.</a:t>
            </a:r>
          </a:p>
          <a:p>
            <a:pPr marL="925830" lvl="1" indent="-514350">
              <a:buAutoNum type="arabicPeriod" startAt="2"/>
            </a:pPr>
            <a:r>
              <a:rPr lang="en-US" sz="2900" b="1" u="sng" dirty="0" smtClean="0"/>
              <a:t>The Law of God (13:8-10)</a:t>
            </a:r>
          </a:p>
          <a:p>
            <a:pPr marL="1191006" lvl="2" indent="-514350"/>
            <a:r>
              <a:rPr lang="en-US" sz="2900" dirty="0" smtClean="0"/>
              <a:t>Paul restates 5 of the 10 commandments</a:t>
            </a:r>
          </a:p>
          <a:p>
            <a:pPr marL="1191006" lvl="2" indent="-514350"/>
            <a:r>
              <a:rPr lang="en-US" sz="2900" dirty="0" smtClean="0"/>
              <a:t>A Christian is to follow the moral law of God </a:t>
            </a:r>
          </a:p>
          <a:p>
            <a:pPr marL="925830" lvl="1" indent="-514350"/>
            <a:endParaRPr lang="en-US" dirty="0" smtClean="0"/>
          </a:p>
        </p:txBody>
      </p:sp>
    </p:spTree>
    <p:extLst>
      <p:ext uri="{BB962C8B-B14F-4D97-AF65-F5344CB8AC3E}">
        <p14:creationId xmlns:p14="http://schemas.microsoft.com/office/powerpoint/2010/main" val="3784947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III.  God </a:t>
            </a:r>
            <a:r>
              <a:rPr lang="en-US" sz="3200" dirty="0"/>
              <a:t>and the </a:t>
            </a:r>
            <a:r>
              <a:rPr lang="en-US" sz="3200" dirty="0" smtClean="0"/>
              <a:t>Heavenly Family (Ch</a:t>
            </a:r>
            <a:r>
              <a:rPr lang="en-US" sz="3200" dirty="0"/>
              <a:t>. </a:t>
            </a:r>
            <a:r>
              <a:rPr lang="en-US" sz="3200" dirty="0" smtClean="0"/>
              <a:t>12-16)</a:t>
            </a:r>
            <a:endParaRPr lang="en-US" sz="3200" dirty="0"/>
          </a:p>
        </p:txBody>
      </p:sp>
      <p:sp>
        <p:nvSpPr>
          <p:cNvPr id="3" name="Content Placeholder 2"/>
          <p:cNvSpPr>
            <a:spLocks noGrp="1"/>
          </p:cNvSpPr>
          <p:nvPr>
            <p:ph idx="1"/>
          </p:nvPr>
        </p:nvSpPr>
        <p:spPr/>
        <p:txBody>
          <a:bodyPr>
            <a:normAutofit/>
          </a:bodyPr>
          <a:lstStyle/>
          <a:p>
            <a:pPr marL="1191006" lvl="2" indent="-514350">
              <a:buClr>
                <a:srgbClr val="9BBB59"/>
              </a:buClr>
            </a:pPr>
            <a:r>
              <a:rPr lang="en-US" sz="2800" dirty="0">
                <a:solidFill>
                  <a:srgbClr val="1F497D"/>
                </a:solidFill>
              </a:rPr>
              <a:t>(Rom 13:10)  Love </a:t>
            </a:r>
            <a:r>
              <a:rPr lang="en-US" sz="2800" dirty="0" err="1">
                <a:solidFill>
                  <a:srgbClr val="1F497D"/>
                </a:solidFill>
              </a:rPr>
              <a:t>worketh</a:t>
            </a:r>
            <a:r>
              <a:rPr lang="en-US" sz="2800" dirty="0">
                <a:solidFill>
                  <a:srgbClr val="1F497D"/>
                </a:solidFill>
              </a:rPr>
              <a:t> no ill to his </a:t>
            </a:r>
            <a:r>
              <a:rPr lang="en-US" sz="2800" dirty="0" err="1">
                <a:solidFill>
                  <a:srgbClr val="1F497D"/>
                </a:solidFill>
              </a:rPr>
              <a:t>neighbour</a:t>
            </a:r>
            <a:r>
              <a:rPr lang="en-US" sz="2800" dirty="0">
                <a:solidFill>
                  <a:srgbClr val="1F497D"/>
                </a:solidFill>
              </a:rPr>
              <a:t>: therefore love is the fulfilling of the law</a:t>
            </a:r>
            <a:r>
              <a:rPr lang="en-US" sz="2800" dirty="0" smtClean="0">
                <a:solidFill>
                  <a:srgbClr val="1F497D"/>
                </a:solidFill>
              </a:rPr>
              <a:t>.</a:t>
            </a:r>
            <a:endParaRPr lang="en-US" sz="2800" b="1" u="sng" dirty="0" smtClean="0"/>
          </a:p>
          <a:p>
            <a:pPr marL="633222" indent="-514350">
              <a:buAutoNum type="alphaUcPeriod" startAt="3"/>
            </a:pPr>
            <a:r>
              <a:rPr lang="en-US" sz="2800" b="1" u="sng" dirty="0" smtClean="0"/>
              <a:t>The </a:t>
            </a:r>
            <a:r>
              <a:rPr lang="en-US" sz="2800" b="1" u="sng" dirty="0"/>
              <a:t>Christian and His Lord (14:1-15:7</a:t>
            </a:r>
            <a:r>
              <a:rPr lang="en-US" sz="2800" b="1" u="sng" dirty="0" smtClean="0"/>
              <a:t>)</a:t>
            </a:r>
          </a:p>
          <a:p>
            <a:pPr marL="925830" lvl="1" indent="-514350"/>
            <a:r>
              <a:rPr lang="en-US" sz="2800" dirty="0" smtClean="0"/>
              <a:t>The Christian governs his behavior on the fact that the Lord is coming soon </a:t>
            </a:r>
          </a:p>
          <a:p>
            <a:pPr marL="925830" lvl="1" indent="-514350"/>
            <a:r>
              <a:rPr lang="en-US" sz="2800" dirty="0">
                <a:solidFill>
                  <a:schemeClr val="tx2"/>
                </a:solidFill>
              </a:rPr>
              <a:t>(Rom 13:12)  The night is far spent, the day is at hand: let us therefore cast off the works of darkness, and let us put on the </a:t>
            </a:r>
            <a:r>
              <a:rPr lang="en-US" sz="2800" dirty="0" err="1">
                <a:solidFill>
                  <a:schemeClr val="tx2"/>
                </a:solidFill>
              </a:rPr>
              <a:t>armour</a:t>
            </a:r>
            <a:r>
              <a:rPr lang="en-US" sz="2800" dirty="0">
                <a:solidFill>
                  <a:schemeClr val="tx2"/>
                </a:solidFill>
              </a:rPr>
              <a:t> of light.</a:t>
            </a:r>
          </a:p>
          <a:p>
            <a:pPr marL="411480" lvl="1" indent="0">
              <a:buNone/>
            </a:pPr>
            <a:endParaRPr lang="en-US" dirty="0"/>
          </a:p>
          <a:p>
            <a:pPr marL="633222" indent="-514350"/>
            <a:endParaRPr lang="en-US" dirty="0" smtClean="0"/>
          </a:p>
        </p:txBody>
      </p:sp>
    </p:spTree>
    <p:extLst>
      <p:ext uri="{BB962C8B-B14F-4D97-AF65-F5344CB8AC3E}">
        <p14:creationId xmlns:p14="http://schemas.microsoft.com/office/powerpoint/2010/main" val="1679921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III.  God </a:t>
            </a:r>
            <a:r>
              <a:rPr lang="en-US" sz="3200" dirty="0"/>
              <a:t>and the </a:t>
            </a:r>
            <a:r>
              <a:rPr lang="en-US" sz="3200" dirty="0" smtClean="0"/>
              <a:t>Heavenly Family (Ch</a:t>
            </a:r>
            <a:r>
              <a:rPr lang="en-US" sz="3200" dirty="0"/>
              <a:t>. </a:t>
            </a:r>
            <a:r>
              <a:rPr lang="en-US" sz="3200" dirty="0" smtClean="0"/>
              <a:t>12-16)</a:t>
            </a:r>
            <a:endParaRPr lang="en-US" sz="3200" dirty="0"/>
          </a:p>
        </p:txBody>
      </p:sp>
      <p:sp>
        <p:nvSpPr>
          <p:cNvPr id="3" name="Content Placeholder 2"/>
          <p:cNvSpPr>
            <a:spLocks noGrp="1"/>
          </p:cNvSpPr>
          <p:nvPr>
            <p:ph idx="1"/>
          </p:nvPr>
        </p:nvSpPr>
        <p:spPr/>
        <p:txBody>
          <a:bodyPr>
            <a:normAutofit fontScale="92500" lnSpcReduction="10000"/>
          </a:bodyPr>
          <a:lstStyle/>
          <a:p>
            <a:pPr marL="633222" lvl="0" indent="-514350">
              <a:buClr>
                <a:srgbClr val="4F81BD"/>
              </a:buClr>
              <a:buFont typeface="Arial" pitchFamily="34" charset="0"/>
              <a:buAutoNum type="alphaUcPeriod" startAt="4"/>
            </a:pPr>
            <a:r>
              <a:rPr lang="en-US" sz="2800" b="1" u="sng" dirty="0">
                <a:solidFill>
                  <a:prstClr val="black"/>
                </a:solidFill>
              </a:rPr>
              <a:t>The Christian and His Light (14:1-15:7)</a:t>
            </a:r>
          </a:p>
          <a:p>
            <a:pPr marL="925830" lvl="1" indent="-514350">
              <a:buClr>
                <a:srgbClr val="C0504D"/>
              </a:buClr>
            </a:pPr>
            <a:r>
              <a:rPr lang="en-US" sz="2800" dirty="0">
                <a:solidFill>
                  <a:prstClr val="black"/>
                </a:solidFill>
              </a:rPr>
              <a:t>We should also govern our behavior on the fact that not everyone has as much light as us </a:t>
            </a:r>
            <a:endParaRPr lang="en-US" sz="2800" dirty="0" smtClean="0"/>
          </a:p>
          <a:p>
            <a:pPr marL="925830" lvl="1" indent="-514350"/>
            <a:r>
              <a:rPr lang="en-US" sz="2800" dirty="0" smtClean="0"/>
              <a:t>We </a:t>
            </a:r>
            <a:r>
              <a:rPr lang="en-US" sz="2800" dirty="0" smtClean="0"/>
              <a:t>should not do anything that would cause our brethren to stumble</a:t>
            </a:r>
          </a:p>
          <a:p>
            <a:pPr marL="925830" lvl="1" indent="-514350"/>
            <a:r>
              <a:rPr lang="en-US" sz="2800" dirty="0">
                <a:solidFill>
                  <a:schemeClr val="tx2"/>
                </a:solidFill>
              </a:rPr>
              <a:t>(Rom 14:13)  Let us not therefore judge one another any more: but judge this rather, that no man put a </a:t>
            </a:r>
            <a:r>
              <a:rPr lang="en-US" sz="2800" dirty="0" err="1">
                <a:solidFill>
                  <a:schemeClr val="tx2"/>
                </a:solidFill>
              </a:rPr>
              <a:t>stumblingblock</a:t>
            </a:r>
            <a:r>
              <a:rPr lang="en-US" sz="2800" dirty="0">
                <a:solidFill>
                  <a:schemeClr val="tx2"/>
                </a:solidFill>
              </a:rPr>
              <a:t> or an occasion to fall in his brother's way.</a:t>
            </a:r>
          </a:p>
          <a:p>
            <a:pPr marL="633222" indent="-514350">
              <a:buAutoNum type="alphaUcPeriod" startAt="5"/>
            </a:pPr>
            <a:r>
              <a:rPr lang="en-US" sz="2800" b="1" u="sng" dirty="0" smtClean="0"/>
              <a:t>The Christian and the Lost (15:8-33)</a:t>
            </a:r>
          </a:p>
          <a:p>
            <a:pPr marL="925830" lvl="1" indent="-514350"/>
            <a:r>
              <a:rPr lang="en-US" sz="2800" dirty="0" smtClean="0"/>
              <a:t>Our behavior is governed by the fact that we are to be actively engaged in winning the lost </a:t>
            </a:r>
          </a:p>
          <a:p>
            <a:pPr marL="925830" lvl="1" indent="-514350"/>
            <a:endParaRPr lang="en-US" dirty="0" smtClean="0"/>
          </a:p>
          <a:p>
            <a:pPr marL="411480" lvl="1" indent="0">
              <a:buNone/>
            </a:pPr>
            <a:endParaRPr lang="en-US" dirty="0"/>
          </a:p>
          <a:p>
            <a:pPr marL="633222" indent="-514350"/>
            <a:endParaRPr lang="en-US" dirty="0" smtClean="0"/>
          </a:p>
        </p:txBody>
      </p:sp>
    </p:spTree>
    <p:extLst>
      <p:ext uri="{BB962C8B-B14F-4D97-AF65-F5344CB8AC3E}">
        <p14:creationId xmlns:p14="http://schemas.microsoft.com/office/powerpoint/2010/main" val="42120325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III.  God </a:t>
            </a:r>
            <a:r>
              <a:rPr lang="en-US" sz="3200" dirty="0"/>
              <a:t>and the </a:t>
            </a:r>
            <a:r>
              <a:rPr lang="en-US" sz="3200" dirty="0" smtClean="0"/>
              <a:t>Heavenly Family (Ch</a:t>
            </a:r>
            <a:r>
              <a:rPr lang="en-US" sz="3200" dirty="0"/>
              <a:t>. </a:t>
            </a:r>
            <a:r>
              <a:rPr lang="en-US" sz="3200" dirty="0" smtClean="0"/>
              <a:t>12-16)</a:t>
            </a:r>
            <a:endParaRPr lang="en-US" sz="3200" dirty="0"/>
          </a:p>
        </p:txBody>
      </p:sp>
      <p:sp>
        <p:nvSpPr>
          <p:cNvPr id="3" name="Content Placeholder 2"/>
          <p:cNvSpPr>
            <a:spLocks noGrp="1"/>
          </p:cNvSpPr>
          <p:nvPr>
            <p:ph idx="1"/>
          </p:nvPr>
        </p:nvSpPr>
        <p:spPr/>
        <p:txBody>
          <a:bodyPr>
            <a:normAutofit/>
          </a:bodyPr>
          <a:lstStyle/>
          <a:p>
            <a:pPr marL="633222" indent="-514350">
              <a:buAutoNum type="alphaUcPeriod" startAt="6"/>
            </a:pPr>
            <a:r>
              <a:rPr lang="en-US" sz="2800" b="1" u="sng" dirty="0" smtClean="0"/>
              <a:t>The Christian and His Love (16:1-16)</a:t>
            </a:r>
          </a:p>
          <a:p>
            <a:pPr marL="925830" lvl="1" indent="-514350"/>
            <a:r>
              <a:rPr lang="en-US" sz="2800" dirty="0" smtClean="0"/>
              <a:t>The Christian is to love all the people of God</a:t>
            </a:r>
          </a:p>
          <a:p>
            <a:pPr marL="633222" indent="-514350">
              <a:buAutoNum type="alphaUcPeriod" startAt="7"/>
            </a:pPr>
            <a:r>
              <a:rPr lang="en-US" sz="2800" b="1" u="sng" dirty="0" smtClean="0"/>
              <a:t>The Christian and the Lie (16:17-20)</a:t>
            </a:r>
          </a:p>
          <a:p>
            <a:pPr marL="925830" lvl="1" indent="-514350"/>
            <a:r>
              <a:rPr lang="en-US" sz="2800" dirty="0" smtClean="0"/>
              <a:t>Satan is seeking to destroy the family of God</a:t>
            </a:r>
          </a:p>
          <a:p>
            <a:pPr marL="925830" lvl="1" indent="-514350"/>
            <a:r>
              <a:rPr lang="en-US" sz="2800" dirty="0">
                <a:solidFill>
                  <a:schemeClr val="tx2"/>
                </a:solidFill>
              </a:rPr>
              <a:t>(Rom 16:17)  Now I beseech you, brethren, mark them which cause divisions and offences contrary to the doctrine which ye have learned; and avoid them</a:t>
            </a:r>
            <a:r>
              <a:rPr lang="en-US" sz="2800" dirty="0" smtClean="0">
                <a:solidFill>
                  <a:schemeClr val="tx2"/>
                </a:solidFill>
              </a:rPr>
              <a:t>.</a:t>
            </a:r>
          </a:p>
          <a:p>
            <a:pPr marL="925830" lvl="1" indent="-514350"/>
            <a:endParaRPr lang="en-US" dirty="0" smtClean="0"/>
          </a:p>
          <a:p>
            <a:pPr marL="411480" lvl="1" indent="0">
              <a:buNone/>
            </a:pPr>
            <a:endParaRPr lang="en-US" dirty="0"/>
          </a:p>
          <a:p>
            <a:pPr marL="633222" indent="-514350"/>
            <a:endParaRPr lang="en-US" dirty="0" smtClean="0"/>
          </a:p>
        </p:txBody>
      </p:sp>
    </p:spTree>
    <p:extLst>
      <p:ext uri="{BB962C8B-B14F-4D97-AF65-F5344CB8AC3E}">
        <p14:creationId xmlns:p14="http://schemas.microsoft.com/office/powerpoint/2010/main" val="26390441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III.  God </a:t>
            </a:r>
            <a:r>
              <a:rPr lang="en-US" sz="3200" dirty="0"/>
              <a:t>and the </a:t>
            </a:r>
            <a:r>
              <a:rPr lang="en-US" sz="3200" dirty="0" smtClean="0"/>
              <a:t>Heavenly Family (Ch</a:t>
            </a:r>
            <a:r>
              <a:rPr lang="en-US" sz="3200" dirty="0"/>
              <a:t>. </a:t>
            </a:r>
            <a:r>
              <a:rPr lang="en-US" sz="3200" dirty="0" smtClean="0"/>
              <a:t>12-16)</a:t>
            </a:r>
            <a:endParaRPr lang="en-US" sz="3200" dirty="0"/>
          </a:p>
        </p:txBody>
      </p:sp>
      <p:sp>
        <p:nvSpPr>
          <p:cNvPr id="3" name="Content Placeholder 2"/>
          <p:cNvSpPr>
            <a:spLocks noGrp="1"/>
          </p:cNvSpPr>
          <p:nvPr>
            <p:ph idx="1"/>
          </p:nvPr>
        </p:nvSpPr>
        <p:spPr/>
        <p:txBody>
          <a:bodyPr>
            <a:normAutofit/>
          </a:bodyPr>
          <a:lstStyle/>
          <a:p>
            <a:pPr marL="633222" indent="-514350">
              <a:buAutoNum type="alphaUcPeriod" startAt="8"/>
            </a:pPr>
            <a:r>
              <a:rPr lang="en-US" sz="3200" b="1" u="sng" dirty="0" smtClean="0"/>
              <a:t>The </a:t>
            </a:r>
            <a:r>
              <a:rPr lang="en-US" sz="3200" b="1" u="sng" dirty="0"/>
              <a:t>Christian and His Lot (16:21-27</a:t>
            </a:r>
            <a:r>
              <a:rPr lang="en-US" sz="3200" b="1" u="sng" dirty="0" smtClean="0"/>
              <a:t>)</a:t>
            </a:r>
          </a:p>
          <a:p>
            <a:pPr marL="925830" lvl="1" indent="-514350"/>
            <a:r>
              <a:rPr lang="en-US" sz="3200" dirty="0" smtClean="0"/>
              <a:t>The Christian has a marvelous lot in life </a:t>
            </a:r>
          </a:p>
          <a:p>
            <a:pPr marL="925830" lvl="1" indent="-514350"/>
            <a:r>
              <a:rPr lang="en-US" sz="3200" dirty="0" smtClean="0"/>
              <a:t>“The humblest believer, versed in the Scriptures, taught of the Holy Spirit, knows more truth than the most learned scholar in the most prestigious university in the world who is not a believer in the Lord Jesus Christ”</a:t>
            </a:r>
          </a:p>
          <a:p>
            <a:pPr marL="411480" lvl="1" indent="0">
              <a:buNone/>
            </a:pPr>
            <a:endParaRPr lang="en-US" dirty="0"/>
          </a:p>
          <a:p>
            <a:pPr marL="925830" lvl="1" indent="-514350"/>
            <a:endParaRPr lang="en-US" dirty="0" smtClean="0"/>
          </a:p>
          <a:p>
            <a:pPr marL="411480" lvl="1" indent="0">
              <a:buNone/>
            </a:pPr>
            <a:endParaRPr lang="en-US" dirty="0"/>
          </a:p>
          <a:p>
            <a:pPr marL="633222" indent="-514350"/>
            <a:endParaRPr lang="en-US" dirty="0" smtClean="0"/>
          </a:p>
        </p:txBody>
      </p:sp>
    </p:spTree>
    <p:extLst>
      <p:ext uri="{BB962C8B-B14F-4D97-AF65-F5344CB8AC3E}">
        <p14:creationId xmlns:p14="http://schemas.microsoft.com/office/powerpoint/2010/main" val="4063922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Epistles </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The epistles are the most doctrinally definitive section of the Bible </a:t>
            </a:r>
          </a:p>
          <a:p>
            <a:r>
              <a:rPr lang="en-US" sz="2800" b="1" u="sng" dirty="0" smtClean="0"/>
              <a:t>1</a:t>
            </a:r>
            <a:r>
              <a:rPr lang="en-US" sz="2800" b="1" u="sng" baseline="30000" dirty="0" smtClean="0"/>
              <a:t>st</a:t>
            </a:r>
            <a:r>
              <a:rPr lang="en-US" sz="2800" b="1" u="sng" dirty="0" smtClean="0"/>
              <a:t> way to divide the Epistles </a:t>
            </a:r>
            <a:endParaRPr lang="en-US" sz="2800" b="1" u="sng" dirty="0" smtClean="0"/>
          </a:p>
          <a:p>
            <a:r>
              <a:rPr lang="en-US" sz="2800" dirty="0" smtClean="0"/>
              <a:t>There </a:t>
            </a:r>
            <a:r>
              <a:rPr lang="en-US" sz="2800" dirty="0" smtClean="0"/>
              <a:t>is both exposition and exhortation in the Pauline and General epistles but…</a:t>
            </a:r>
          </a:p>
          <a:p>
            <a:pPr lvl="1"/>
            <a:r>
              <a:rPr lang="en-US" sz="2800" dirty="0" smtClean="0"/>
              <a:t>“The Pauline (Romans-Philemon) has the most important and doctrinally definitive exposition found anywhere in the Bible of what we have in Christ</a:t>
            </a:r>
            <a:r>
              <a:rPr lang="en-US" sz="2800" dirty="0" smtClean="0"/>
              <a:t>” </a:t>
            </a:r>
            <a:endParaRPr lang="en-US" sz="2800" dirty="0" smtClean="0"/>
          </a:p>
          <a:p>
            <a:pPr lvl="1"/>
            <a:r>
              <a:rPr lang="en-US" sz="2800" dirty="0" smtClean="0"/>
              <a:t>“The General Epistles (Hebrew-Jude) provide exhortation of what we should do for Christ </a:t>
            </a:r>
          </a:p>
          <a:p>
            <a:pPr marL="118872" indent="0">
              <a:buNone/>
            </a:pPr>
            <a:endParaRPr lang="en-US" dirty="0" smtClean="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3349256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Epistles </a:t>
            </a:r>
            <a:endParaRPr lang="en-US" dirty="0"/>
          </a:p>
        </p:txBody>
      </p:sp>
      <p:sp>
        <p:nvSpPr>
          <p:cNvPr id="3" name="Content Placeholder 2"/>
          <p:cNvSpPr>
            <a:spLocks noGrp="1"/>
          </p:cNvSpPr>
          <p:nvPr>
            <p:ph idx="1"/>
          </p:nvPr>
        </p:nvSpPr>
        <p:spPr/>
        <p:txBody>
          <a:bodyPr>
            <a:normAutofit lnSpcReduction="10000"/>
          </a:bodyPr>
          <a:lstStyle/>
          <a:p>
            <a:r>
              <a:rPr lang="en-US" sz="2600" b="1" u="sng" dirty="0" smtClean="0"/>
              <a:t>2nd way to divide the Epistles </a:t>
            </a:r>
            <a:endParaRPr lang="en-US" sz="2600" b="1" u="sng" dirty="0" smtClean="0"/>
          </a:p>
          <a:p>
            <a:pPr marL="461772" indent="-342900"/>
            <a:r>
              <a:rPr lang="en-US" sz="2600" dirty="0" smtClean="0"/>
              <a:t>9 + 4 + 9 (counting Revelation for ease)</a:t>
            </a:r>
          </a:p>
          <a:p>
            <a:pPr marL="461772" indent="-342900"/>
            <a:r>
              <a:rPr lang="en-US" sz="2600" dirty="0" smtClean="0"/>
              <a:t>9 church epistles (Romans to Thessalonians)</a:t>
            </a:r>
          </a:p>
          <a:p>
            <a:pPr marL="461772" indent="-342900"/>
            <a:r>
              <a:rPr lang="en-US" sz="2600" dirty="0" smtClean="0"/>
              <a:t>4 pastoral epistles (1 Timothy to Philemon)</a:t>
            </a:r>
          </a:p>
          <a:p>
            <a:pPr marL="461772" indent="-342900"/>
            <a:r>
              <a:rPr lang="en-US" sz="2600" dirty="0" smtClean="0"/>
              <a:t>9 general Epistles (Hebrew to Revelations)</a:t>
            </a:r>
          </a:p>
          <a:p>
            <a:pPr marL="461772" indent="-342900"/>
            <a:r>
              <a:rPr lang="en-US" sz="2600" dirty="0" smtClean="0"/>
              <a:t>Church and general - Both sections have </a:t>
            </a:r>
          </a:p>
          <a:p>
            <a:pPr marL="758952" lvl="1" indent="-342900"/>
            <a:r>
              <a:rPr lang="en-US" sz="2600" u="sng" dirty="0" smtClean="0"/>
              <a:t>major doctrinal treatise </a:t>
            </a:r>
            <a:r>
              <a:rPr lang="en-US" sz="2600" dirty="0" smtClean="0"/>
              <a:t>(</a:t>
            </a:r>
            <a:r>
              <a:rPr lang="en-US" sz="2600" dirty="0" smtClean="0"/>
              <a:t>Romans and Hebrews)</a:t>
            </a:r>
          </a:p>
          <a:p>
            <a:pPr marL="758952" lvl="1" indent="-342900"/>
            <a:r>
              <a:rPr lang="en-US" sz="2600" u="sng" dirty="0" smtClean="0"/>
              <a:t>unveiling of the truth </a:t>
            </a:r>
            <a:r>
              <a:rPr lang="en-US" sz="2600" dirty="0" smtClean="0"/>
              <a:t>(Thessalonians and Revelations)</a:t>
            </a:r>
          </a:p>
          <a:p>
            <a:pPr marL="758952" lvl="1" indent="-342900"/>
            <a:r>
              <a:rPr lang="en-US" sz="2600" u="sng" dirty="0" smtClean="0"/>
              <a:t>To different people </a:t>
            </a:r>
            <a:r>
              <a:rPr lang="en-US" sz="2600" dirty="0" smtClean="0"/>
              <a:t>(Gentiles and Hebrew Christians) </a:t>
            </a:r>
          </a:p>
          <a:p>
            <a:pPr marL="461772" indent="-342900"/>
            <a:endParaRPr lang="en-US" dirty="0" smtClean="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301066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Epistle </a:t>
            </a:r>
            <a:endParaRPr lang="en-US" dirty="0"/>
          </a:p>
        </p:txBody>
      </p:sp>
      <p:sp>
        <p:nvSpPr>
          <p:cNvPr id="3" name="Content Placeholder 2"/>
          <p:cNvSpPr>
            <a:spLocks noGrp="1"/>
          </p:cNvSpPr>
          <p:nvPr>
            <p:ph idx="1"/>
          </p:nvPr>
        </p:nvSpPr>
        <p:spPr>
          <a:xfrm>
            <a:off x="27709" y="1752600"/>
            <a:ext cx="8229600" cy="4778009"/>
          </a:xfrm>
        </p:spPr>
        <p:txBody>
          <a:bodyPr>
            <a:normAutofit/>
          </a:bodyPr>
          <a:lstStyle/>
          <a:p>
            <a:pPr lvl="0">
              <a:buClr>
                <a:srgbClr val="A9A57C"/>
              </a:buClr>
            </a:pPr>
            <a:r>
              <a:rPr lang="en-US" sz="3200" dirty="0">
                <a:solidFill>
                  <a:srgbClr val="2F2B20"/>
                </a:solidFill>
              </a:rPr>
              <a:t>In the Bible, the Epistle is a letter written by an apostle or an associate of an apostle </a:t>
            </a:r>
            <a:endParaRPr lang="en-US" sz="3200" b="1" i="1" dirty="0" smtClean="0"/>
          </a:p>
          <a:p>
            <a:r>
              <a:rPr lang="en-US" sz="3200" b="1" i="1" dirty="0" smtClean="0"/>
              <a:t>Characteristics </a:t>
            </a:r>
            <a:r>
              <a:rPr lang="en-US" sz="3200" b="1" i="1" dirty="0" smtClean="0"/>
              <a:t>of an epistle </a:t>
            </a:r>
          </a:p>
          <a:p>
            <a:pPr lvl="1"/>
            <a:r>
              <a:rPr lang="en-US" sz="3200" b="1" u="sng" dirty="0" err="1" smtClean="0"/>
              <a:t>Missiological</a:t>
            </a:r>
            <a:r>
              <a:rPr lang="en-US" sz="3200" b="1" dirty="0" smtClean="0"/>
              <a:t> </a:t>
            </a:r>
            <a:r>
              <a:rPr lang="en-US" sz="3200" dirty="0" smtClean="0"/>
              <a:t>– They were written as missionary letters and were to encourage church growth</a:t>
            </a:r>
          </a:p>
          <a:p>
            <a:pPr lvl="1"/>
            <a:r>
              <a:rPr lang="en-US" sz="3200" b="1" u="sng" dirty="0" smtClean="0"/>
              <a:t>Literary </a:t>
            </a:r>
            <a:r>
              <a:rPr lang="en-US" sz="3200" dirty="0" smtClean="0"/>
              <a:t>– they had there own genre.  They had an author, usually a messenger, and a recipient</a:t>
            </a:r>
          </a:p>
          <a:p>
            <a:pPr lvl="1"/>
            <a:endParaRPr lang="en-US" dirty="0" smtClean="0"/>
          </a:p>
          <a:p>
            <a:endParaRPr lang="en-US" dirty="0"/>
          </a:p>
        </p:txBody>
      </p:sp>
    </p:spTree>
    <p:extLst>
      <p:ext uri="{BB962C8B-B14F-4D97-AF65-F5344CB8AC3E}">
        <p14:creationId xmlns:p14="http://schemas.microsoft.com/office/powerpoint/2010/main" val="3003490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Epistle </a:t>
            </a:r>
            <a:endParaRPr lang="en-US" dirty="0"/>
          </a:p>
        </p:txBody>
      </p:sp>
      <p:sp>
        <p:nvSpPr>
          <p:cNvPr id="3" name="Content Placeholder 2"/>
          <p:cNvSpPr>
            <a:spLocks noGrp="1"/>
          </p:cNvSpPr>
          <p:nvPr>
            <p:ph idx="1"/>
          </p:nvPr>
        </p:nvSpPr>
        <p:spPr>
          <a:xfrm>
            <a:off x="20782" y="1752600"/>
            <a:ext cx="8229600" cy="4778009"/>
          </a:xfrm>
        </p:spPr>
        <p:txBody>
          <a:bodyPr>
            <a:normAutofit/>
          </a:bodyPr>
          <a:lstStyle/>
          <a:p>
            <a:pPr lvl="1"/>
            <a:r>
              <a:rPr lang="en-US" sz="2800" b="1" u="sng" dirty="0" smtClean="0"/>
              <a:t>Canonical </a:t>
            </a:r>
            <a:r>
              <a:rPr lang="en-US" sz="2800" b="1" dirty="0" smtClean="0"/>
              <a:t>– </a:t>
            </a:r>
            <a:r>
              <a:rPr lang="en-US" sz="2800" dirty="0" smtClean="0"/>
              <a:t>there are none in the OT but 21 in the NT.  “from the earliest times, the disciples cited and collected these Epistles into a canon of sacred scripture, our NT</a:t>
            </a:r>
          </a:p>
          <a:p>
            <a:pPr lvl="1"/>
            <a:r>
              <a:rPr lang="en-US" sz="2800" b="1" dirty="0" err="1" smtClean="0"/>
              <a:t>Doctirnal</a:t>
            </a:r>
            <a:r>
              <a:rPr lang="en-US" sz="2800" b="1" dirty="0" smtClean="0"/>
              <a:t>/Practical-</a:t>
            </a:r>
            <a:r>
              <a:rPr lang="en-US" sz="2800" dirty="0" smtClean="0"/>
              <a:t>  they address doctrine, deed, belief, and behavior.  There is an aim to establish the believers in Christian teaching and living</a:t>
            </a:r>
          </a:p>
          <a:p>
            <a:pPr lvl="1"/>
            <a:r>
              <a:rPr lang="en-US" sz="2800" b="1" u="sng" dirty="0" smtClean="0"/>
              <a:t>Geographical – </a:t>
            </a:r>
            <a:r>
              <a:rPr lang="en-US" sz="2800" dirty="0" smtClean="0"/>
              <a:t>the distribution of the epistles follows the missionary journeys of the early church </a:t>
            </a:r>
          </a:p>
          <a:p>
            <a:pPr lvl="1"/>
            <a:endParaRPr lang="en-US" dirty="0" smtClean="0"/>
          </a:p>
          <a:p>
            <a:endParaRPr lang="en-US" dirty="0"/>
          </a:p>
        </p:txBody>
      </p:sp>
    </p:spTree>
    <p:extLst>
      <p:ext uri="{BB962C8B-B14F-4D97-AF65-F5344CB8AC3E}">
        <p14:creationId xmlns:p14="http://schemas.microsoft.com/office/powerpoint/2010/main" val="2254479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774825"/>
            <a:ext cx="8229600" cy="4625975"/>
          </a:xfrm>
        </p:spPr>
        <p:txBody>
          <a:bodyPr>
            <a:normAutofit/>
          </a:bodyPr>
          <a:lstStyle/>
          <a:p>
            <a:endParaRPr lang="en-US" dirty="0" smtClean="0"/>
          </a:p>
          <a:p>
            <a:pPr lvl="1"/>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93431"/>
            <a:ext cx="7086600" cy="6207369"/>
          </a:xfrm>
          <a:prstGeom prst="rect">
            <a:avLst/>
          </a:prstGeom>
        </p:spPr>
      </p:pic>
    </p:spTree>
    <p:extLst>
      <p:ext uri="{BB962C8B-B14F-4D97-AF65-F5344CB8AC3E}">
        <p14:creationId xmlns:p14="http://schemas.microsoft.com/office/powerpoint/2010/main" val="332951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Romans</a:t>
            </a:r>
            <a:endParaRPr lang="en-US" sz="8000" dirty="0"/>
          </a:p>
        </p:txBody>
      </p:sp>
      <p:sp>
        <p:nvSpPr>
          <p:cNvPr id="3" name="Subtitle 2"/>
          <p:cNvSpPr>
            <a:spLocks noGrp="1"/>
          </p:cNvSpPr>
          <p:nvPr>
            <p:ph type="subTitle" idx="1"/>
          </p:nvPr>
        </p:nvSpPr>
        <p:spPr/>
        <p:txBody>
          <a:bodyPr>
            <a:normAutofit/>
          </a:bodyPr>
          <a:lstStyle/>
          <a:p>
            <a:r>
              <a:rPr lang="en-US" sz="3600" dirty="0" smtClean="0"/>
              <a:t>Theology of the Gospel </a:t>
            </a:r>
            <a:endParaRPr lang="en-US" sz="3600" dirty="0"/>
          </a:p>
        </p:txBody>
      </p:sp>
    </p:spTree>
    <p:extLst>
      <p:ext uri="{BB962C8B-B14F-4D97-AF65-F5344CB8AC3E}">
        <p14:creationId xmlns:p14="http://schemas.microsoft.com/office/powerpoint/2010/main" val="26909431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1972</TotalTime>
  <Words>2504</Words>
  <Application>Microsoft Office PowerPoint</Application>
  <PresentationFormat>On-screen Show (4:3)</PresentationFormat>
  <Paragraphs>208</Paragraphs>
  <Slides>35</Slides>
  <Notes>10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Adjacency</vt:lpstr>
      <vt:lpstr>The Epistles  </vt:lpstr>
      <vt:lpstr>The Christocentric View</vt:lpstr>
      <vt:lpstr>The Christocentric View</vt:lpstr>
      <vt:lpstr>The Epistles </vt:lpstr>
      <vt:lpstr>The Epistles </vt:lpstr>
      <vt:lpstr>What Is An Epistle </vt:lpstr>
      <vt:lpstr>What Is An Epistle </vt:lpstr>
      <vt:lpstr>PowerPoint Presentation</vt:lpstr>
      <vt:lpstr>Romans</vt:lpstr>
      <vt:lpstr>Romans:  Interesting Facts</vt:lpstr>
      <vt:lpstr>Romans: Interesting Facts</vt:lpstr>
      <vt:lpstr>Romans:  Interesting Facts</vt:lpstr>
      <vt:lpstr>Outline </vt:lpstr>
      <vt:lpstr>I.  God and the Human Family (Ch. 1-8)</vt:lpstr>
      <vt:lpstr>I.  God and the Human Family (Ch. 1-8)</vt:lpstr>
      <vt:lpstr>I.  God and the Human Family (Ch. 1-8)</vt:lpstr>
      <vt:lpstr>I.  God and the Human Family (Ch. 1-8)</vt:lpstr>
      <vt:lpstr>I.  God and the Human Family (Ch. 1-8)</vt:lpstr>
      <vt:lpstr>I.  God and the Human Family (Ch. 1-8)</vt:lpstr>
      <vt:lpstr>I.  God and the Human Family (Ch. 1-8)</vt:lpstr>
      <vt:lpstr>I.  God and the Human Family (Ch. 1-8)</vt:lpstr>
      <vt:lpstr>I.  God and the Human Family (Ch. 1-8)</vt:lpstr>
      <vt:lpstr>I.  God and the Human Family (Ch. 1-8)</vt:lpstr>
      <vt:lpstr>I.  God and the Human Family (Ch. 1-8)</vt:lpstr>
      <vt:lpstr>I.  God and the Human Family (Ch. 1-8)</vt:lpstr>
      <vt:lpstr>I.  God and the Human Family (Ch. 1-8)</vt:lpstr>
      <vt:lpstr>I.  God and the Human Family (Ch. 1-8)</vt:lpstr>
      <vt:lpstr>II.  God and the Hebrew Family (Ch. 9-11)</vt:lpstr>
      <vt:lpstr>II.  God and the Hebrew Family (Ch. 9-11)</vt:lpstr>
      <vt:lpstr>III.  God and the Heavenly Family (Ch. 12-16)</vt:lpstr>
      <vt:lpstr>III.  God and the Heavenly Family (Ch. 12-16)</vt:lpstr>
      <vt:lpstr>III.  God and the Heavenly Family (Ch. 12-16)</vt:lpstr>
      <vt:lpstr>III.  God and the Heavenly Family (Ch. 12-16)</vt:lpstr>
      <vt:lpstr>III.  God and the Heavenly Family (Ch. 12-16)</vt:lpstr>
      <vt:lpstr>III.  God and the Heavenly Family (Ch. 12-16)</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dc:title>
  <dc:creator>Jason Sparks </dc:creator>
  <cp:lastModifiedBy>Jason Sparks </cp:lastModifiedBy>
  <cp:revision>36</cp:revision>
  <dcterms:created xsi:type="dcterms:W3CDTF">2014-05-26T23:51:12Z</dcterms:created>
  <dcterms:modified xsi:type="dcterms:W3CDTF">2014-10-15T01:50:21Z</dcterms:modified>
</cp:coreProperties>
</file>