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57" r:id="rId4"/>
    <p:sldId id="258" r:id="rId5"/>
    <p:sldId id="289" r:id="rId6"/>
    <p:sldId id="260" r:id="rId7"/>
    <p:sldId id="261" r:id="rId8"/>
    <p:sldId id="262" r:id="rId9"/>
    <p:sldId id="264" r:id="rId10"/>
    <p:sldId id="290" r:id="rId11"/>
    <p:sldId id="265" r:id="rId12"/>
    <p:sldId id="266" r:id="rId13"/>
    <p:sldId id="291" r:id="rId14"/>
    <p:sldId id="292" r:id="rId15"/>
    <p:sldId id="267" r:id="rId16"/>
    <p:sldId id="293" r:id="rId17"/>
    <p:sldId id="268" r:id="rId18"/>
    <p:sldId id="269" r:id="rId19"/>
    <p:sldId id="294" r:id="rId20"/>
    <p:sldId id="295" r:id="rId21"/>
    <p:sldId id="270" r:id="rId22"/>
    <p:sldId id="271" r:id="rId23"/>
    <p:sldId id="272" r:id="rId24"/>
    <p:sldId id="296" r:id="rId25"/>
    <p:sldId id="273" r:id="rId26"/>
    <p:sldId id="274" r:id="rId27"/>
    <p:sldId id="275" r:id="rId28"/>
    <p:sldId id="297" r:id="rId29"/>
    <p:sldId id="276" r:id="rId30"/>
    <p:sldId id="283" r:id="rId31"/>
    <p:sldId id="298"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6"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EC4F0FF-CD25-446B-97E6-D81FD777F717}" type="datetimeFigureOut">
              <a:rPr lang="en-US" smtClean="0"/>
              <a:pPr/>
              <a:t>11/9/2016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D1C026E-FC07-476B-8620-E859F1F2C6E3}"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4F0FF-CD25-446B-97E6-D81FD777F717}"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C026E-FC07-476B-8620-E859F1F2C6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C4F0FF-CD25-446B-97E6-D81FD777F717}"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D1C026E-FC07-476B-8620-E859F1F2C6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C4F0FF-CD25-446B-97E6-D81FD777F717}"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C026E-FC07-476B-8620-E859F1F2C6E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EC4F0FF-CD25-446B-97E6-D81FD777F717}" type="datetimeFigureOut">
              <a:rPr lang="en-US" smtClean="0"/>
              <a:pPr/>
              <a:t>11/9/2016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D1C026E-FC07-476B-8620-E859F1F2C6E3}"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C4F0FF-CD25-446B-97E6-D81FD777F717}"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C026E-FC07-476B-8620-E859F1F2C6E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C4F0FF-CD25-446B-97E6-D81FD777F717}"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1C026E-FC07-476B-8620-E859F1F2C6E3}"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C4F0FF-CD25-446B-97E6-D81FD777F717}"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1C026E-FC07-476B-8620-E859F1F2C6E3}"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EC4F0FF-CD25-446B-97E6-D81FD777F717}"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1C026E-FC07-476B-8620-E859F1F2C6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4F0FF-CD25-446B-97E6-D81FD777F717}"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D1C026E-FC07-476B-8620-E859F1F2C6E3}"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4F0FF-CD25-446B-97E6-D81FD777F717}"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C026E-FC07-476B-8620-E859F1F2C6E3}"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EC4F0FF-CD25-446B-97E6-D81FD777F717}" type="datetimeFigureOut">
              <a:rPr lang="en-US" smtClean="0"/>
              <a:pPr/>
              <a:t>11/9/2016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D1C026E-FC07-476B-8620-E859F1F2C6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God’s Providence</a:t>
            </a:r>
            <a:endParaRPr lang="en-US" sz="2400" dirty="0"/>
          </a:p>
        </p:txBody>
      </p:sp>
      <p:sp>
        <p:nvSpPr>
          <p:cNvPr id="2" name="Title 1"/>
          <p:cNvSpPr>
            <a:spLocks noGrp="1"/>
          </p:cNvSpPr>
          <p:nvPr>
            <p:ph type="title"/>
          </p:nvPr>
        </p:nvSpPr>
        <p:spPr/>
        <p:txBody>
          <a:bodyPr/>
          <a:lstStyle/>
          <a:p>
            <a:r>
              <a:rPr lang="en-US" sz="8000" dirty="0" smtClean="0"/>
              <a:t>Esther	</a:t>
            </a:r>
            <a:endParaRPr lang="en-US" sz="8000" dirty="0"/>
          </a:p>
        </p:txBody>
      </p:sp>
    </p:spTree>
    <p:extLst>
      <p:ext uri="{BB962C8B-B14F-4D97-AF65-F5344CB8AC3E}">
        <p14:creationId xmlns:p14="http://schemas.microsoft.com/office/powerpoint/2010/main" xmlns="" val="272549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a:bodyPr>
          <a:lstStyle/>
          <a:p>
            <a:r>
              <a:rPr lang="en-US" sz="2700" dirty="0" smtClean="0"/>
              <a:t>But to learn the spiritual lesson of the book we will look at an outline that emphasizes the King </a:t>
            </a:r>
          </a:p>
          <a:p>
            <a:r>
              <a:rPr lang="en-US" sz="2700" dirty="0" smtClean="0">
                <a:solidFill>
                  <a:srgbClr val="00B050"/>
                </a:solidFill>
              </a:rPr>
              <a:t>“the book opens with the king, who is ignorant of God and His salvation.  He struggles as God deals with His heart, finally surrenders, hands everything over to Mordecai the savior, and thereafter brings blessings to others”</a:t>
            </a:r>
          </a:p>
          <a:p>
            <a:r>
              <a:rPr lang="en-US" sz="2700" dirty="0" smtClean="0"/>
              <a:t>Thank God for the day I finally surrendered to God </a:t>
            </a:r>
          </a:p>
          <a:p>
            <a:r>
              <a:rPr lang="en-US" sz="2700" dirty="0" smtClean="0"/>
              <a:t>I am thankful he was working behind the scenes </a:t>
            </a:r>
          </a:p>
          <a:p>
            <a:endParaRPr lang="en-US" sz="2700" dirty="0" smtClean="0"/>
          </a:p>
        </p:txBody>
      </p:sp>
      <p:sp>
        <p:nvSpPr>
          <p:cNvPr id="2" name="Title 1"/>
          <p:cNvSpPr>
            <a:spLocks noGrp="1"/>
          </p:cNvSpPr>
          <p:nvPr>
            <p:ph type="title"/>
          </p:nvPr>
        </p:nvSpPr>
        <p:spPr/>
        <p:txBody>
          <a:bodyPr/>
          <a:lstStyle/>
          <a:p>
            <a:r>
              <a:rPr lang="en-US" dirty="0" smtClean="0"/>
              <a:t>Main Characters </a:t>
            </a:r>
            <a:endParaRPr lang="en-US" dirty="0"/>
          </a:p>
        </p:txBody>
      </p:sp>
    </p:spTree>
    <p:extLst>
      <p:ext uri="{BB962C8B-B14F-4D97-AF65-F5344CB8AC3E}">
        <p14:creationId xmlns:p14="http://schemas.microsoft.com/office/powerpoint/2010/main" xmlns="" val="1660357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romanUcPeriod"/>
            </a:pPr>
            <a:r>
              <a:rPr lang="en-US" sz="2600" b="1" u="sng" dirty="0" smtClean="0"/>
              <a:t>The King as a Resentful Man (Ch.1-3)</a:t>
            </a:r>
          </a:p>
          <a:p>
            <a:pPr marL="914400" lvl="1" indent="-514350"/>
            <a:r>
              <a:rPr lang="en-US" sz="2600" dirty="0" smtClean="0"/>
              <a:t>His Sinful Ways, Second Wife, and Stubborn Will</a:t>
            </a:r>
          </a:p>
          <a:p>
            <a:pPr marL="571500" indent="-571500">
              <a:buAutoNum type="romanUcPeriod" startAt="2"/>
            </a:pPr>
            <a:r>
              <a:rPr lang="en-US" sz="2600" b="1" u="sng" dirty="0" smtClean="0"/>
              <a:t>The King as a Restless Man (Ch.4-6)</a:t>
            </a:r>
          </a:p>
          <a:p>
            <a:pPr marL="971550" lvl="1" indent="-571500"/>
            <a:r>
              <a:rPr lang="en-US" sz="2600" dirty="0" smtClean="0"/>
              <a:t>The Lord Arrested the Silent Believer and Aroused the Sinful Unbeliever</a:t>
            </a:r>
          </a:p>
          <a:p>
            <a:pPr marL="514350" indent="-514350">
              <a:buAutoNum type="romanUcPeriod" startAt="3"/>
            </a:pPr>
            <a:r>
              <a:rPr lang="en-US" sz="2600" b="1" u="sng" dirty="0" smtClean="0"/>
              <a:t>The King as a Responsive Man (Ch.7-10)</a:t>
            </a:r>
          </a:p>
          <a:p>
            <a:pPr marL="914400" lvl="1" indent="-514350"/>
            <a:r>
              <a:rPr lang="en-US" sz="2600" dirty="0" smtClean="0"/>
              <a:t>A Monumental Fall, Manifest Faith, Marvelous Future, Memorial Feast</a:t>
            </a:r>
          </a:p>
          <a:p>
            <a:endParaRPr lang="en-US" sz="2400" dirty="0" smtClean="0"/>
          </a:p>
        </p:txBody>
      </p:sp>
      <p:sp>
        <p:nvSpPr>
          <p:cNvPr id="2" name="Title 1"/>
          <p:cNvSpPr>
            <a:spLocks noGrp="1"/>
          </p:cNvSpPr>
          <p:nvPr>
            <p:ph type="title"/>
          </p:nvPr>
        </p:nvSpPr>
        <p:spPr/>
        <p:txBody>
          <a:bodyPr/>
          <a:lstStyle/>
          <a:p>
            <a:r>
              <a:rPr lang="en-US" dirty="0" smtClean="0"/>
              <a:t>The Outline</a:t>
            </a:r>
            <a:endParaRPr lang="en-US" dirty="0"/>
          </a:p>
        </p:txBody>
      </p:sp>
    </p:spTree>
    <p:extLst>
      <p:ext uri="{BB962C8B-B14F-4D97-AF65-F5344CB8AC3E}">
        <p14:creationId xmlns:p14="http://schemas.microsoft.com/office/powerpoint/2010/main" xmlns="" val="3130094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86530"/>
          </a:xfrm>
        </p:spPr>
        <p:txBody>
          <a:bodyPr>
            <a:normAutofit fontScale="55000" lnSpcReduction="20000"/>
          </a:bodyPr>
          <a:lstStyle/>
          <a:p>
            <a:pPr>
              <a:buFont typeface="+mj-lt"/>
              <a:buAutoNum type="alphaUcPeriod"/>
            </a:pPr>
            <a:r>
              <a:rPr lang="en-US" sz="4900" b="1" u="sng" dirty="0" smtClean="0"/>
              <a:t>His Sinful Ways (Ch.1)</a:t>
            </a:r>
          </a:p>
          <a:p>
            <a:pPr lvl="1"/>
            <a:r>
              <a:rPr lang="en-US" sz="4900" dirty="0" smtClean="0"/>
              <a:t>He had just suffered 2 defeats</a:t>
            </a:r>
          </a:p>
          <a:p>
            <a:pPr marL="1200150" lvl="2" indent="-342900">
              <a:buFont typeface="+mj-lt"/>
              <a:buAutoNum type="arabicPeriod"/>
            </a:pPr>
            <a:r>
              <a:rPr lang="en-US" sz="4900" dirty="0" smtClean="0"/>
              <a:t>The navy was sunk at Salamis</a:t>
            </a:r>
          </a:p>
          <a:p>
            <a:pPr marL="1200150" lvl="2" indent="-342900">
              <a:buFont typeface="+mj-lt"/>
              <a:buAutoNum type="arabicPeriod"/>
            </a:pPr>
            <a:r>
              <a:rPr lang="en-US" sz="4900" dirty="0" smtClean="0"/>
              <a:t>The Greeks decimated their armies at Thermopylae	</a:t>
            </a:r>
          </a:p>
          <a:p>
            <a:pPr lvl="1"/>
            <a:r>
              <a:rPr lang="en-US" sz="4900" dirty="0" smtClean="0"/>
              <a:t>The </a:t>
            </a:r>
            <a:r>
              <a:rPr lang="en-US" sz="4900" dirty="0" smtClean="0"/>
              <a:t>disappointed </a:t>
            </a:r>
            <a:r>
              <a:rPr lang="en-US" sz="4900" dirty="0" smtClean="0"/>
              <a:t>King had a 6 month feast</a:t>
            </a:r>
          </a:p>
          <a:p>
            <a:pPr lvl="1"/>
            <a:r>
              <a:rPr lang="en-US" sz="4900" dirty="0" smtClean="0"/>
              <a:t>It was done to show his “pomp and power” after such a great military loss </a:t>
            </a:r>
          </a:p>
          <a:p>
            <a:pPr lvl="1"/>
            <a:r>
              <a:rPr lang="en-US" sz="4900" dirty="0" smtClean="0"/>
              <a:t>After a week of drinking and partying he decided that he is going to show off his wife </a:t>
            </a:r>
          </a:p>
          <a:p>
            <a:pPr lvl="1"/>
            <a:r>
              <a:rPr lang="en-US" sz="4900" dirty="0" smtClean="0"/>
              <a:t>King commanded his wife, Vashti, to come before the king to </a:t>
            </a:r>
            <a:r>
              <a:rPr lang="en-US" sz="4900" dirty="0" smtClean="0">
                <a:solidFill>
                  <a:srgbClr val="00B050"/>
                </a:solidFill>
              </a:rPr>
              <a:t>“shew the people and the princes her beauty”</a:t>
            </a:r>
          </a:p>
          <a:p>
            <a:pPr lvl="1"/>
            <a:endParaRPr lang="en-US" dirty="0"/>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294235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fontScale="70000" lnSpcReduction="20000"/>
          </a:bodyPr>
          <a:lstStyle/>
          <a:p>
            <a:pPr lvl="1"/>
            <a:r>
              <a:rPr lang="en-US" sz="4500" dirty="0" smtClean="0">
                <a:solidFill>
                  <a:srgbClr val="0070C0"/>
                </a:solidFill>
              </a:rPr>
              <a:t>(</a:t>
            </a:r>
            <a:r>
              <a:rPr lang="en-US" sz="4500" dirty="0">
                <a:solidFill>
                  <a:srgbClr val="0070C0"/>
                </a:solidFill>
              </a:rPr>
              <a:t>Est 1:10)  On the seventh day, when the heart of the king was merry with wine, he commanded </a:t>
            </a:r>
            <a:r>
              <a:rPr lang="en-US" sz="4500" dirty="0" err="1">
                <a:solidFill>
                  <a:srgbClr val="0070C0"/>
                </a:solidFill>
              </a:rPr>
              <a:t>Mehuman</a:t>
            </a:r>
            <a:r>
              <a:rPr lang="en-US" sz="4500" dirty="0">
                <a:solidFill>
                  <a:srgbClr val="0070C0"/>
                </a:solidFill>
              </a:rPr>
              <a:t>, </a:t>
            </a:r>
            <a:r>
              <a:rPr lang="en-US" sz="4500" dirty="0" err="1">
                <a:solidFill>
                  <a:srgbClr val="0070C0"/>
                </a:solidFill>
              </a:rPr>
              <a:t>Biztha</a:t>
            </a:r>
            <a:r>
              <a:rPr lang="en-US" sz="4500" dirty="0">
                <a:solidFill>
                  <a:srgbClr val="0070C0"/>
                </a:solidFill>
              </a:rPr>
              <a:t>, </a:t>
            </a:r>
            <a:r>
              <a:rPr lang="en-US" sz="4500" dirty="0" err="1">
                <a:solidFill>
                  <a:srgbClr val="0070C0"/>
                </a:solidFill>
              </a:rPr>
              <a:t>Harbona</a:t>
            </a:r>
            <a:r>
              <a:rPr lang="en-US" sz="4500" dirty="0">
                <a:solidFill>
                  <a:srgbClr val="0070C0"/>
                </a:solidFill>
              </a:rPr>
              <a:t>, </a:t>
            </a:r>
            <a:r>
              <a:rPr lang="en-US" sz="4500" dirty="0" err="1">
                <a:solidFill>
                  <a:srgbClr val="0070C0"/>
                </a:solidFill>
              </a:rPr>
              <a:t>Bigtha</a:t>
            </a:r>
            <a:r>
              <a:rPr lang="en-US" sz="4500" dirty="0">
                <a:solidFill>
                  <a:srgbClr val="0070C0"/>
                </a:solidFill>
              </a:rPr>
              <a:t>, and </a:t>
            </a:r>
            <a:r>
              <a:rPr lang="en-US" sz="4500" dirty="0" err="1">
                <a:solidFill>
                  <a:srgbClr val="0070C0"/>
                </a:solidFill>
              </a:rPr>
              <a:t>Abagtha</a:t>
            </a:r>
            <a:r>
              <a:rPr lang="en-US" sz="4500" dirty="0">
                <a:solidFill>
                  <a:srgbClr val="0070C0"/>
                </a:solidFill>
              </a:rPr>
              <a:t>, </a:t>
            </a:r>
            <a:r>
              <a:rPr lang="en-US" sz="4500" dirty="0" err="1">
                <a:solidFill>
                  <a:srgbClr val="0070C0"/>
                </a:solidFill>
              </a:rPr>
              <a:t>Zethar</a:t>
            </a:r>
            <a:r>
              <a:rPr lang="en-US" sz="4500" dirty="0">
                <a:solidFill>
                  <a:srgbClr val="0070C0"/>
                </a:solidFill>
              </a:rPr>
              <a:t>, and </a:t>
            </a:r>
            <a:r>
              <a:rPr lang="en-US" sz="4500" dirty="0" err="1">
                <a:solidFill>
                  <a:srgbClr val="0070C0"/>
                </a:solidFill>
              </a:rPr>
              <a:t>Carcas</a:t>
            </a:r>
            <a:r>
              <a:rPr lang="en-US" sz="4500" dirty="0">
                <a:solidFill>
                  <a:srgbClr val="0070C0"/>
                </a:solidFill>
              </a:rPr>
              <a:t>, the seven chamberlains that served in the presence of Ahasuerus the king,(Est 1:11)  To bring Vashti the queen before the king with the crown royal, to shew the people and the princes her beauty: for she was fair to look on.</a:t>
            </a:r>
            <a:endParaRPr lang="en-US" sz="4500" dirty="0" smtClean="0">
              <a:solidFill>
                <a:srgbClr val="0070C0"/>
              </a:solidFill>
            </a:endParaRPr>
          </a:p>
          <a:p>
            <a:pPr lvl="1"/>
            <a:r>
              <a:rPr lang="en-US" sz="4500" dirty="0" smtClean="0"/>
              <a:t>In an amazing act of courage she refuses and he divorces her </a:t>
            </a:r>
          </a:p>
          <a:p>
            <a:pPr lvl="1"/>
            <a:endParaRPr lang="en-US" dirty="0"/>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3199020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4953000"/>
          </a:xfrm>
        </p:spPr>
        <p:txBody>
          <a:bodyPr>
            <a:noAutofit/>
          </a:bodyPr>
          <a:lstStyle/>
          <a:p>
            <a:pPr>
              <a:buAutoNum type="alphaUcPeriod" startAt="2"/>
            </a:pPr>
            <a:r>
              <a:rPr lang="en-US" sz="2400" b="1" u="sng" dirty="0" smtClean="0"/>
              <a:t>His Second Wife (Ch.2)</a:t>
            </a:r>
          </a:p>
          <a:p>
            <a:pPr lvl="1"/>
            <a:r>
              <a:rPr lang="en-US" sz="2400" dirty="0" smtClean="0"/>
              <a:t>A Beauty contest was held throughout the Persian Empire </a:t>
            </a:r>
          </a:p>
          <a:p>
            <a:r>
              <a:rPr lang="en-US" sz="2400" dirty="0">
                <a:solidFill>
                  <a:srgbClr val="0070C0"/>
                </a:solidFill>
              </a:rPr>
              <a:t>(Est 2:3)  And let the king appoint officers in all the provinces of his kingdom, that they may gather together all the fair young virgins unto </a:t>
            </a:r>
            <a:r>
              <a:rPr lang="en-US" sz="2400" dirty="0" err="1">
                <a:solidFill>
                  <a:srgbClr val="0070C0"/>
                </a:solidFill>
              </a:rPr>
              <a:t>Shushan</a:t>
            </a:r>
            <a:r>
              <a:rPr lang="en-US" sz="2400" dirty="0">
                <a:solidFill>
                  <a:srgbClr val="0070C0"/>
                </a:solidFill>
              </a:rPr>
              <a:t> the palace, to the house of the women, unto the custody of </a:t>
            </a:r>
            <a:r>
              <a:rPr lang="en-US" sz="2400" dirty="0" err="1">
                <a:solidFill>
                  <a:srgbClr val="0070C0"/>
                </a:solidFill>
              </a:rPr>
              <a:t>Hege</a:t>
            </a:r>
            <a:r>
              <a:rPr lang="en-US" sz="2400" dirty="0">
                <a:solidFill>
                  <a:srgbClr val="0070C0"/>
                </a:solidFill>
              </a:rPr>
              <a:t> the king's chamberlain, keeper of the women; and let their things for purification be given </a:t>
            </a:r>
            <a:r>
              <a:rPr lang="en-US" sz="2400" i="1" dirty="0">
                <a:solidFill>
                  <a:srgbClr val="0070C0"/>
                </a:solidFill>
              </a:rPr>
              <a:t>them:</a:t>
            </a:r>
            <a:endParaRPr lang="en-US" sz="2400" dirty="0">
              <a:solidFill>
                <a:srgbClr val="0070C0"/>
              </a:solidFill>
            </a:endParaRPr>
          </a:p>
          <a:p>
            <a:r>
              <a:rPr lang="en-US" sz="2400" dirty="0">
                <a:solidFill>
                  <a:srgbClr val="0070C0"/>
                </a:solidFill>
              </a:rPr>
              <a:t>(Est 2:4)  And let the maiden which </a:t>
            </a:r>
            <a:r>
              <a:rPr lang="en-US" sz="2400" dirty="0" err="1">
                <a:solidFill>
                  <a:srgbClr val="0070C0"/>
                </a:solidFill>
              </a:rPr>
              <a:t>pleaseth</a:t>
            </a:r>
            <a:r>
              <a:rPr lang="en-US" sz="2400" dirty="0">
                <a:solidFill>
                  <a:srgbClr val="0070C0"/>
                </a:solidFill>
              </a:rPr>
              <a:t> the king be queen instead of Vashti. And the thing pleased the king; and he did so</a:t>
            </a:r>
            <a:r>
              <a:rPr lang="en-US" sz="2400" dirty="0" smtClean="0">
                <a:solidFill>
                  <a:srgbClr val="0070C0"/>
                </a:solidFill>
              </a:rPr>
              <a:t>.</a:t>
            </a:r>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3772496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4953000"/>
          </a:xfrm>
        </p:spPr>
        <p:txBody>
          <a:bodyPr>
            <a:normAutofit fontScale="92500" lnSpcReduction="20000"/>
          </a:bodyPr>
          <a:lstStyle/>
          <a:p>
            <a:pPr lvl="1"/>
            <a:r>
              <a:rPr lang="en-US" sz="2900" dirty="0" smtClean="0">
                <a:solidFill>
                  <a:srgbClr val="00B050"/>
                </a:solidFill>
              </a:rPr>
              <a:t>“we are not told how Esther, a lovely Jewess, got caught up in all this.  Perhaps she had no choice.  But she won the contest and became the King’s new wife and Persia’s queen” </a:t>
            </a:r>
          </a:p>
          <a:p>
            <a:pPr lvl="1"/>
            <a:r>
              <a:rPr lang="en-US" sz="2900" dirty="0" smtClean="0"/>
              <a:t>Mordecai is introduced – Esther’s older cousin who adopted her into his family after she was orphaned </a:t>
            </a:r>
          </a:p>
          <a:p>
            <a:pPr lvl="1"/>
            <a:r>
              <a:rPr lang="en-US" sz="2900" dirty="0" smtClean="0"/>
              <a:t>Mordecai heard of a plot against the king’s life and told Esther who then told the king and the assassins where caught and hanged </a:t>
            </a:r>
          </a:p>
          <a:p>
            <a:pPr lvl="1"/>
            <a:r>
              <a:rPr lang="en-US" sz="2900" dirty="0" smtClean="0"/>
              <a:t>Esther told him that Mordecai was the man who saved him but he ignored that part and does not know who had provided him salvation </a:t>
            </a:r>
          </a:p>
          <a:p>
            <a:pPr lvl="1"/>
            <a:endParaRPr lang="en-US" sz="2000" dirty="0" smtClean="0"/>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2780959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pPr marL="457200" indent="-457200">
              <a:buAutoNum type="alphaUcPeriod" startAt="3"/>
            </a:pPr>
            <a:r>
              <a:rPr lang="en-US" sz="2800" b="1" u="sng" dirty="0" smtClean="0"/>
              <a:t>His Stubborn Will (Ch.3)</a:t>
            </a:r>
          </a:p>
          <a:p>
            <a:pPr marL="857250" lvl="1" indent="-457200"/>
            <a:r>
              <a:rPr lang="en-US" sz="2800" dirty="0" smtClean="0"/>
              <a:t>As soon as he ignored the message of salvation Haman is introduced</a:t>
            </a:r>
          </a:p>
          <a:p>
            <a:pPr marL="857250" lvl="1" indent="-457200"/>
            <a:r>
              <a:rPr lang="en-US" sz="2800" dirty="0">
                <a:solidFill>
                  <a:srgbClr val="0070C0"/>
                </a:solidFill>
              </a:rPr>
              <a:t>(</a:t>
            </a:r>
            <a:r>
              <a:rPr lang="en-US" sz="2800" dirty="0" err="1">
                <a:solidFill>
                  <a:srgbClr val="0070C0"/>
                </a:solidFill>
              </a:rPr>
              <a:t>Est</a:t>
            </a:r>
            <a:r>
              <a:rPr lang="en-US" sz="2800" dirty="0">
                <a:solidFill>
                  <a:srgbClr val="0070C0"/>
                </a:solidFill>
              </a:rPr>
              <a:t> 3:1)  After these things did king </a:t>
            </a:r>
            <a:r>
              <a:rPr lang="en-US" sz="2800" dirty="0" err="1">
                <a:solidFill>
                  <a:srgbClr val="0070C0"/>
                </a:solidFill>
              </a:rPr>
              <a:t>Ahasuerus</a:t>
            </a:r>
            <a:r>
              <a:rPr lang="en-US" sz="2800" dirty="0">
                <a:solidFill>
                  <a:srgbClr val="0070C0"/>
                </a:solidFill>
              </a:rPr>
              <a:t> promote Haman the son of </a:t>
            </a:r>
            <a:r>
              <a:rPr lang="en-US" sz="2800" dirty="0" err="1">
                <a:solidFill>
                  <a:srgbClr val="0070C0"/>
                </a:solidFill>
              </a:rPr>
              <a:t>Hammedatha</a:t>
            </a:r>
            <a:r>
              <a:rPr lang="en-US" sz="2800" dirty="0">
                <a:solidFill>
                  <a:srgbClr val="0070C0"/>
                </a:solidFill>
              </a:rPr>
              <a:t> the </a:t>
            </a:r>
            <a:r>
              <a:rPr lang="en-US" sz="2800" dirty="0" err="1">
                <a:solidFill>
                  <a:srgbClr val="0070C0"/>
                </a:solidFill>
              </a:rPr>
              <a:t>Agagite</a:t>
            </a:r>
            <a:r>
              <a:rPr lang="en-US" sz="2800" dirty="0">
                <a:solidFill>
                  <a:srgbClr val="0070C0"/>
                </a:solidFill>
              </a:rPr>
              <a:t>, and advanced him, and set his seat above all the princes that were with him.</a:t>
            </a:r>
          </a:p>
          <a:p>
            <a:pPr marL="857250" lvl="1" indent="-457200"/>
            <a:r>
              <a:rPr lang="en-US" sz="2800" dirty="0" smtClean="0"/>
              <a:t>A Jew had provided salvation, he ignored it, and Satan attacked afterwards</a:t>
            </a:r>
            <a:endParaRPr lang="en-US" sz="2800" dirty="0" smtClean="0">
              <a:solidFill>
                <a:srgbClr val="00B050"/>
              </a:solidFill>
            </a:endParaRPr>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2176451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pPr marL="857250" lvl="1" indent="-457200"/>
            <a:r>
              <a:rPr lang="en-US" sz="2800" dirty="0" smtClean="0"/>
              <a:t>He went from bad to worse committing his worst act of sin</a:t>
            </a:r>
          </a:p>
          <a:p>
            <a:pPr marL="857250" lvl="1" indent="-457200"/>
            <a:r>
              <a:rPr lang="en-US" sz="2800" dirty="0" smtClean="0"/>
              <a:t>He signed the decree to exterminate the </a:t>
            </a:r>
            <a:r>
              <a:rPr lang="en-US" sz="2800" dirty="0" smtClean="0"/>
              <a:t>Jews for Haman</a:t>
            </a:r>
            <a:endParaRPr lang="en-US" sz="2800" dirty="0" smtClean="0"/>
          </a:p>
          <a:p>
            <a:pPr marL="857250" lvl="1" indent="-457200"/>
            <a:r>
              <a:rPr lang="en-US" sz="2800" dirty="0" smtClean="0">
                <a:solidFill>
                  <a:srgbClr val="00B050"/>
                </a:solidFill>
              </a:rPr>
              <a:t>“Often those who receive a witness of salvation do not respond immediately.  Indeed, instead of responding, thy sometimes go from bad to worse, and the enemy gains a greater power over them than before”</a:t>
            </a:r>
          </a:p>
        </p:txBody>
      </p:sp>
      <p:sp>
        <p:nvSpPr>
          <p:cNvPr id="2" name="Title 1"/>
          <p:cNvSpPr>
            <a:spLocks noGrp="1"/>
          </p:cNvSpPr>
          <p:nvPr>
            <p:ph type="title"/>
          </p:nvPr>
        </p:nvSpPr>
        <p:spPr/>
        <p:txBody>
          <a:bodyPr/>
          <a:lstStyle/>
          <a:p>
            <a:r>
              <a:rPr lang="en-US" dirty="0" smtClean="0"/>
              <a:t>I. The King as a Resentful Man</a:t>
            </a:r>
            <a:endParaRPr lang="en-US" dirty="0"/>
          </a:p>
        </p:txBody>
      </p:sp>
    </p:spTree>
    <p:extLst>
      <p:ext uri="{BB962C8B-B14F-4D97-AF65-F5344CB8AC3E}">
        <p14:creationId xmlns:p14="http://schemas.microsoft.com/office/powerpoint/2010/main" xmlns="" val="3780670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07361"/>
            <a:ext cx="8534400" cy="4822039"/>
          </a:xfrm>
        </p:spPr>
        <p:txBody>
          <a:bodyPr>
            <a:noAutofit/>
          </a:bodyPr>
          <a:lstStyle/>
          <a:p>
            <a:pPr marL="457200" indent="-457200">
              <a:buFont typeface="+mj-lt"/>
              <a:buAutoNum type="alphaUcPeriod"/>
            </a:pPr>
            <a:r>
              <a:rPr lang="en-US" sz="2800" b="1" u="sng" dirty="0" smtClean="0"/>
              <a:t>How the Lord Arrested the Silent Believer  </a:t>
            </a:r>
            <a:r>
              <a:rPr lang="en-US" sz="2800" b="1" u="sng" dirty="0"/>
              <a:t> </a:t>
            </a:r>
            <a:r>
              <a:rPr lang="en-US" sz="2800" b="1" u="sng" dirty="0" smtClean="0"/>
              <a:t>  (Ch.4-5)</a:t>
            </a:r>
          </a:p>
          <a:p>
            <a:pPr marL="857250" lvl="1" indent="-457200"/>
            <a:r>
              <a:rPr lang="en-US" sz="2800" dirty="0"/>
              <a:t>The king became restless because God had began to deal with him although he didn’t know it </a:t>
            </a:r>
          </a:p>
          <a:p>
            <a:pPr marL="857250" lvl="1" indent="-457200"/>
            <a:r>
              <a:rPr lang="en-US" sz="2800" dirty="0" smtClean="0">
                <a:solidFill>
                  <a:srgbClr val="00B050"/>
                </a:solidFill>
              </a:rPr>
              <a:t>“that great moment of awakening in the soul of Esther’s husband could not come until something was done in her own heart.  For too long she had been content to be a silent believer.” </a:t>
            </a:r>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3339420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07361"/>
            <a:ext cx="8534400" cy="4822039"/>
          </a:xfrm>
        </p:spPr>
        <p:txBody>
          <a:bodyPr>
            <a:normAutofit lnSpcReduction="10000"/>
          </a:bodyPr>
          <a:lstStyle/>
          <a:p>
            <a:pPr marL="857250" lvl="1" indent="-457200"/>
            <a:r>
              <a:rPr lang="en-US" sz="2900" dirty="0" smtClean="0"/>
              <a:t>Esther had been silent about </a:t>
            </a:r>
            <a:r>
              <a:rPr lang="en-US" sz="2900" dirty="0"/>
              <a:t>H</a:t>
            </a:r>
            <a:r>
              <a:rPr lang="en-US" sz="2900" dirty="0" smtClean="0"/>
              <a:t>aman and her husband’s treatment of her people knowing she may be the only one that could stop it </a:t>
            </a:r>
          </a:p>
          <a:p>
            <a:pPr marL="857250" lvl="1" indent="-457200"/>
            <a:r>
              <a:rPr lang="en-US" sz="2900" dirty="0">
                <a:solidFill>
                  <a:srgbClr val="0070C0"/>
                </a:solidFill>
              </a:rPr>
              <a:t>(Est 4:1)  When Mordecai perceived all that was done, Mordecai rent his clothes, and put on sackcloth with ashes, and went out into the midst of the city, and cried with a loud and a bitter cry;</a:t>
            </a:r>
            <a:endParaRPr lang="en-US" sz="2900" dirty="0" smtClean="0">
              <a:solidFill>
                <a:srgbClr val="0070C0"/>
              </a:solidFill>
            </a:endParaRPr>
          </a:p>
          <a:p>
            <a:pPr marL="857250" lvl="1" indent="-457200"/>
            <a:r>
              <a:rPr lang="en-US" sz="2900" dirty="0" smtClean="0"/>
              <a:t>Esther heard about it and sent him raiment and he turned it away</a:t>
            </a:r>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4226320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Bibliographical Sketch</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 y="1600200"/>
            <a:ext cx="8915400" cy="5105400"/>
          </a:xfrm>
        </p:spPr>
      </p:pic>
    </p:spTree>
    <p:extLst>
      <p:ext uri="{BB962C8B-B14F-4D97-AF65-F5344CB8AC3E}">
        <p14:creationId xmlns:p14="http://schemas.microsoft.com/office/powerpoint/2010/main" xmlns="" val="2306058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07361"/>
            <a:ext cx="8534400" cy="4822039"/>
          </a:xfrm>
        </p:spPr>
        <p:txBody>
          <a:bodyPr>
            <a:normAutofit/>
          </a:bodyPr>
          <a:lstStyle/>
          <a:p>
            <a:pPr marL="857250" lvl="1" indent="-457200"/>
            <a:r>
              <a:rPr lang="en-US" sz="2900" dirty="0" smtClean="0">
                <a:solidFill>
                  <a:srgbClr val="00B050"/>
                </a:solidFill>
              </a:rPr>
              <a:t>“Esther did what many do when faced with conviction – she tried to silence the convicting voice by giving Mordecai a gift.  How often we seek to hush our conscience by giving a large donation to the Lord’s work”</a:t>
            </a:r>
          </a:p>
          <a:p>
            <a:pPr marL="857250" lvl="1" indent="-457200"/>
            <a:r>
              <a:rPr lang="en-US" sz="2900" dirty="0">
                <a:solidFill>
                  <a:srgbClr val="0070C0"/>
                </a:solidFill>
              </a:rPr>
              <a:t>(</a:t>
            </a:r>
            <a:r>
              <a:rPr lang="en-US" sz="2900" dirty="0" err="1">
                <a:solidFill>
                  <a:srgbClr val="0070C0"/>
                </a:solidFill>
              </a:rPr>
              <a:t>Est</a:t>
            </a:r>
            <a:r>
              <a:rPr lang="en-US" sz="2900" dirty="0">
                <a:solidFill>
                  <a:srgbClr val="0070C0"/>
                </a:solidFill>
              </a:rPr>
              <a:t> 4:13)  Then Mordecai commanded to answer Esther, Think not with thyself that thou shalt escape in the king's house, more than all the Jews</a:t>
            </a:r>
            <a:r>
              <a:rPr lang="en-US" sz="2900" dirty="0" smtClean="0">
                <a:solidFill>
                  <a:srgbClr val="0070C0"/>
                </a:solidFill>
              </a:rPr>
              <a:t>.</a:t>
            </a:r>
          </a:p>
          <a:p>
            <a:pPr marL="857250" lvl="1" indent="-457200"/>
            <a:endParaRPr lang="en-US" dirty="0" smtClean="0"/>
          </a:p>
          <a:p>
            <a:pPr marL="857250" lvl="1" indent="-457200"/>
            <a:endParaRPr lang="en-US" dirty="0" smtClean="0"/>
          </a:p>
          <a:p>
            <a:pPr marL="457200" indent="-457200">
              <a:buFont typeface="+mj-lt"/>
              <a:buAutoNum type="alphaUcPeriod"/>
            </a:pPr>
            <a:endParaRPr lang="en-US" sz="2000" dirty="0" smtClean="0"/>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2652056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fontScale="92500" lnSpcReduction="10000"/>
          </a:bodyPr>
          <a:lstStyle/>
          <a:p>
            <a:pPr marL="857250" lvl="1" indent="-457200"/>
            <a:r>
              <a:rPr lang="en-US" sz="2900" dirty="0" smtClean="0"/>
              <a:t>Esther agreed to confront the king and asked that God’s people pray and fast</a:t>
            </a:r>
          </a:p>
          <a:p>
            <a:pPr marL="857250" lvl="1" indent="-457200"/>
            <a:r>
              <a:rPr lang="en-US" sz="2900" dirty="0" smtClean="0"/>
              <a:t>She knew that prayer and fasting had power</a:t>
            </a:r>
          </a:p>
          <a:p>
            <a:pPr marL="857250" lvl="1" indent="-457200"/>
            <a:r>
              <a:rPr lang="en-US" sz="2900" dirty="0">
                <a:solidFill>
                  <a:srgbClr val="0070C0"/>
                </a:solidFill>
              </a:rPr>
              <a:t>(Est 4:16)  Go, gather together all the Jews that are present in </a:t>
            </a:r>
            <a:r>
              <a:rPr lang="en-US" sz="2900" dirty="0" err="1">
                <a:solidFill>
                  <a:srgbClr val="0070C0"/>
                </a:solidFill>
              </a:rPr>
              <a:t>Shushan</a:t>
            </a:r>
            <a:r>
              <a:rPr lang="en-US" sz="2900" dirty="0">
                <a:solidFill>
                  <a:srgbClr val="0070C0"/>
                </a:solidFill>
              </a:rPr>
              <a:t>, and fast ye for me, and neither eat nor drink three days, night or day: I also and my maidens will fast likewise; and so will I go in unto the king, which is not according to the law: and if I perish, I perish. </a:t>
            </a:r>
            <a:r>
              <a:rPr lang="en-US" sz="2900" dirty="0" smtClean="0">
                <a:solidFill>
                  <a:srgbClr val="0070C0"/>
                </a:solidFill>
              </a:rPr>
              <a:t> </a:t>
            </a:r>
          </a:p>
          <a:p>
            <a:pPr marL="857250" lvl="1" indent="-457200"/>
            <a:r>
              <a:rPr lang="en-US" sz="2900" dirty="0" smtClean="0">
                <a:solidFill>
                  <a:srgbClr val="00B050"/>
                </a:solidFill>
              </a:rPr>
              <a:t>“God wouldn’t do anything about the rebellion in her husband’s heart until he did something about hers”</a:t>
            </a:r>
            <a:endParaRPr lang="en-US" dirty="0" smtClean="0">
              <a:solidFill>
                <a:srgbClr val="00B050"/>
              </a:solidFill>
            </a:endParaRPr>
          </a:p>
          <a:p>
            <a:pPr marL="857250" lvl="1" indent="-457200"/>
            <a:endParaRPr lang="en-US" dirty="0" smtClean="0"/>
          </a:p>
          <a:p>
            <a:pPr marL="457200" indent="-457200">
              <a:buFont typeface="+mj-lt"/>
              <a:buAutoNum type="alphaUcPeriod"/>
            </a:pPr>
            <a:endParaRPr lang="en-US" sz="2000" dirty="0" smtClean="0"/>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939447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fontScale="92500" lnSpcReduction="10000"/>
          </a:bodyPr>
          <a:lstStyle/>
          <a:p>
            <a:pPr marL="514350" indent="-514350">
              <a:buAutoNum type="alphaUcPeriod" startAt="2"/>
            </a:pPr>
            <a:r>
              <a:rPr lang="en-US" sz="2800" b="1" u="sng" dirty="0" smtClean="0"/>
              <a:t>How the Lord Aroused the Sinful Unbeliever (Ch.6)</a:t>
            </a:r>
          </a:p>
          <a:p>
            <a:pPr marL="914400" lvl="1" indent="-514350"/>
            <a:r>
              <a:rPr lang="en-US" sz="2800" dirty="0" smtClean="0"/>
              <a:t>The removal of disobedience in Esther’s heart cleared the way for God to act in her husbands</a:t>
            </a:r>
          </a:p>
          <a:p>
            <a:pPr marL="914400" lvl="1" indent="-514350"/>
            <a:r>
              <a:rPr lang="en-US" sz="2800" dirty="0" smtClean="0"/>
              <a:t>That very night the King couldn’t sleep</a:t>
            </a:r>
          </a:p>
          <a:p>
            <a:pPr marL="914400" lvl="1" indent="-514350"/>
            <a:r>
              <a:rPr lang="en-US" sz="2800" dirty="0" smtClean="0"/>
              <a:t>He commanded the court librarian to read to him</a:t>
            </a:r>
          </a:p>
          <a:p>
            <a:pPr marL="914400" lvl="1" indent="-514350"/>
            <a:r>
              <a:rPr lang="en-US" sz="2800" dirty="0" smtClean="0"/>
              <a:t>He read the </a:t>
            </a:r>
            <a:r>
              <a:rPr lang="en-US" sz="2800" dirty="0" smtClean="0">
                <a:solidFill>
                  <a:srgbClr val="00B050"/>
                </a:solidFill>
              </a:rPr>
              <a:t>“book of the records of the chronicles”</a:t>
            </a:r>
          </a:p>
          <a:p>
            <a:pPr marL="914400" lvl="1" indent="-514350"/>
            <a:r>
              <a:rPr lang="en-US" sz="2800" dirty="0" smtClean="0"/>
              <a:t>He read the story of how it was Mordecai that foiled the assassination attempt</a:t>
            </a:r>
          </a:p>
          <a:p>
            <a:pPr marL="457200" indent="-457200">
              <a:buFont typeface="+mj-lt"/>
              <a:buAutoNum type="alphaUcPeriod"/>
            </a:pPr>
            <a:endParaRPr lang="en-US" sz="2000" dirty="0" smtClean="0"/>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214502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Autofit/>
          </a:bodyPr>
          <a:lstStyle/>
          <a:p>
            <a:pPr marL="857250" lvl="1" indent="-457200"/>
            <a:r>
              <a:rPr lang="en-US" sz="2800" dirty="0" smtClean="0"/>
              <a:t>The work of salvation that Mordecai provided had not been forgotten</a:t>
            </a:r>
          </a:p>
          <a:p>
            <a:pPr marL="857250" lvl="1" indent="-457200"/>
            <a:r>
              <a:rPr lang="en-US" sz="2800" dirty="0" smtClean="0"/>
              <a:t>It had been recorded  </a:t>
            </a:r>
          </a:p>
          <a:p>
            <a:pPr marL="857250" lvl="1" indent="-457200"/>
            <a:r>
              <a:rPr lang="en-US" sz="2800" dirty="0" smtClean="0">
                <a:solidFill>
                  <a:srgbClr val="00B050"/>
                </a:solidFill>
              </a:rPr>
              <a:t>“we see two unsaved men sitting up and one man reading the other man of a savior and of a salvation provided for him” </a:t>
            </a:r>
          </a:p>
          <a:p>
            <a:pPr marL="857250" lvl="1" indent="-457200"/>
            <a:r>
              <a:rPr lang="en-US" sz="2800" dirty="0" smtClean="0"/>
              <a:t>Conviction set in.  All this time he had been ignorant of the salvation provided by Mordecai </a:t>
            </a:r>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1659584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Autofit/>
          </a:bodyPr>
          <a:lstStyle/>
          <a:p>
            <a:pPr marL="857250" lvl="1" indent="-457200"/>
            <a:r>
              <a:rPr lang="en-US" sz="2800" dirty="0" smtClean="0"/>
              <a:t>And he realized he had not done anything to acknowledge his debt to the one that provided salvation for him</a:t>
            </a:r>
          </a:p>
          <a:p>
            <a:pPr marL="857250" lvl="1" indent="-457200"/>
            <a:r>
              <a:rPr lang="en-US" sz="2800" dirty="0" smtClean="0"/>
              <a:t> and as soon as he was getting ready to Hamman reappears </a:t>
            </a:r>
          </a:p>
          <a:p>
            <a:pPr marL="857250" lvl="1" indent="-457200"/>
            <a:r>
              <a:rPr lang="en-US" sz="2800" dirty="0" smtClean="0">
                <a:solidFill>
                  <a:srgbClr val="00B050"/>
                </a:solidFill>
              </a:rPr>
              <a:t>“at the critical moment that he was going to make his decision public the enemy came” </a:t>
            </a:r>
          </a:p>
          <a:p>
            <a:pPr marL="857250" lvl="1" indent="-457200"/>
            <a:r>
              <a:rPr lang="en-US" sz="2800" dirty="0" smtClean="0"/>
              <a:t>Every time you tell somebody about Jesus the devil with rear His ugly head </a:t>
            </a:r>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301130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534400" cy="4822039"/>
          </a:xfrm>
        </p:spPr>
        <p:txBody>
          <a:bodyPr>
            <a:normAutofit/>
          </a:bodyPr>
          <a:lstStyle/>
          <a:p>
            <a:pPr marL="914400" lvl="1" indent="-514350"/>
            <a:r>
              <a:rPr lang="en-US" sz="2800" dirty="0" smtClean="0"/>
              <a:t>But he was too late because the king had already made up his mind and God used Haman’s intrusion to magnify the savior</a:t>
            </a:r>
          </a:p>
          <a:p>
            <a:pPr marL="914400" lvl="1" indent="-514350"/>
            <a:r>
              <a:rPr lang="en-US" sz="2800" dirty="0" smtClean="0">
                <a:solidFill>
                  <a:srgbClr val="00B050"/>
                </a:solidFill>
              </a:rPr>
              <a:t>“The king knew that he must publically confess his indebtedness  to his savior and exalt that one by placing him over all his affairs”</a:t>
            </a:r>
          </a:p>
          <a:p>
            <a:pPr marL="914400" lvl="1" indent="-514350"/>
            <a:r>
              <a:rPr lang="en-US" sz="2800" dirty="0" smtClean="0"/>
              <a:t>And he clothes Mordecai in royal apparel and honors him in the streets of the city </a:t>
            </a:r>
          </a:p>
          <a:p>
            <a:pPr marL="914400" lvl="1" indent="-514350"/>
            <a:endParaRPr lang="en-US" dirty="0" smtClean="0"/>
          </a:p>
        </p:txBody>
      </p:sp>
      <p:sp>
        <p:nvSpPr>
          <p:cNvPr id="2" name="Title 1"/>
          <p:cNvSpPr>
            <a:spLocks noGrp="1"/>
          </p:cNvSpPr>
          <p:nvPr>
            <p:ph type="title"/>
          </p:nvPr>
        </p:nvSpPr>
        <p:spPr/>
        <p:txBody>
          <a:bodyPr/>
          <a:lstStyle/>
          <a:p>
            <a:r>
              <a:rPr lang="en-US" dirty="0" smtClean="0"/>
              <a:t>II. The King as a Restless Man</a:t>
            </a:r>
            <a:endParaRPr lang="en-US" dirty="0"/>
          </a:p>
        </p:txBody>
      </p:sp>
    </p:spTree>
    <p:extLst>
      <p:ext uri="{BB962C8B-B14F-4D97-AF65-F5344CB8AC3E}">
        <p14:creationId xmlns:p14="http://schemas.microsoft.com/office/powerpoint/2010/main" xmlns="" val="3556192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07361"/>
            <a:ext cx="8763000" cy="4822039"/>
          </a:xfrm>
        </p:spPr>
        <p:txBody>
          <a:bodyPr>
            <a:normAutofit lnSpcReduction="10000"/>
          </a:bodyPr>
          <a:lstStyle/>
          <a:p>
            <a:pPr marL="514350" indent="-514350">
              <a:buFont typeface="+mj-lt"/>
              <a:buAutoNum type="alphaUcPeriod"/>
            </a:pPr>
            <a:r>
              <a:rPr lang="en-US" sz="2800" b="1" u="sng" dirty="0" smtClean="0"/>
              <a:t>A Monumental Fall (Ch.7)</a:t>
            </a:r>
          </a:p>
          <a:p>
            <a:pPr marL="914400" lvl="1" indent="-514350"/>
            <a:r>
              <a:rPr lang="en-US" sz="2800" dirty="0" smtClean="0"/>
              <a:t>Esther’s task was now to reveal to her changed  husband who the enemy was and how the enemy had been using and manipulating him</a:t>
            </a:r>
          </a:p>
          <a:p>
            <a:pPr marL="914400" lvl="1" indent="-514350"/>
            <a:r>
              <a:rPr lang="en-US" sz="2800" i="1" u="sng" dirty="0" smtClean="0"/>
              <a:t>Haman was exposed </a:t>
            </a:r>
            <a:r>
              <a:rPr lang="en-US" sz="2800" dirty="0" smtClean="0"/>
              <a:t>– his hatred towards Mordecai and his people was shown to the king</a:t>
            </a:r>
          </a:p>
          <a:p>
            <a:pPr marL="914400" lvl="1" indent="-514350"/>
            <a:r>
              <a:rPr lang="en-US" sz="2800" i="1" u="sng" dirty="0" smtClean="0"/>
              <a:t>Haman was executed </a:t>
            </a:r>
            <a:r>
              <a:rPr lang="en-US" sz="2800" dirty="0" smtClean="0"/>
              <a:t>– hung from the gallows prepared by him for Mordecai, along with his sons</a:t>
            </a:r>
          </a:p>
          <a:p>
            <a:pPr marL="914400" lvl="1" indent="-514350"/>
            <a:endParaRPr lang="en-US" dirty="0" smtClean="0"/>
          </a:p>
        </p:txBody>
      </p:sp>
      <p:sp>
        <p:nvSpPr>
          <p:cNvPr id="2" name="Title 1"/>
          <p:cNvSpPr>
            <a:spLocks noGrp="1"/>
          </p:cNvSpPr>
          <p:nvPr>
            <p:ph type="title"/>
          </p:nvPr>
        </p:nvSpPr>
        <p:spPr/>
        <p:txBody>
          <a:bodyPr/>
          <a:lstStyle/>
          <a:p>
            <a:r>
              <a:rPr lang="en-US" sz="3100" dirty="0" smtClean="0"/>
              <a:t>III. The King as a Responsive Man</a:t>
            </a:r>
            <a:endParaRPr lang="en-US" sz="3100" dirty="0"/>
          </a:p>
        </p:txBody>
      </p:sp>
    </p:spTree>
    <p:extLst>
      <p:ext uri="{BB962C8B-B14F-4D97-AF65-F5344CB8AC3E}">
        <p14:creationId xmlns:p14="http://schemas.microsoft.com/office/powerpoint/2010/main" xmlns="" val="1439276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fontScale="92500" lnSpcReduction="20000"/>
          </a:bodyPr>
          <a:lstStyle/>
          <a:p>
            <a:pPr marL="457200" indent="-457200">
              <a:buAutoNum type="alphaUcPeriod" startAt="2"/>
            </a:pPr>
            <a:r>
              <a:rPr lang="en-US" sz="3200" b="1" u="sng" dirty="0" smtClean="0"/>
              <a:t>A Manifest Faith (Ch.8)</a:t>
            </a:r>
          </a:p>
          <a:p>
            <a:pPr marL="857250" lvl="1" indent="-457200"/>
            <a:r>
              <a:rPr lang="en-US" sz="3200" dirty="0">
                <a:solidFill>
                  <a:srgbClr val="0070C0"/>
                </a:solidFill>
              </a:rPr>
              <a:t>(</a:t>
            </a:r>
            <a:r>
              <a:rPr lang="en-US" sz="3200" dirty="0" err="1">
                <a:solidFill>
                  <a:srgbClr val="0070C0"/>
                </a:solidFill>
              </a:rPr>
              <a:t>Est</a:t>
            </a:r>
            <a:r>
              <a:rPr lang="en-US" sz="3200" dirty="0">
                <a:solidFill>
                  <a:srgbClr val="0070C0"/>
                </a:solidFill>
              </a:rPr>
              <a:t> 8:2)  And the king took off his ring, which he had taken from Haman, and gave it unto Mordecai. And Esther set Mordecai over the house of Haman.</a:t>
            </a:r>
          </a:p>
          <a:p>
            <a:pPr marL="857250" lvl="1" indent="-457200"/>
            <a:r>
              <a:rPr lang="en-US" sz="3200" dirty="0" smtClean="0">
                <a:solidFill>
                  <a:srgbClr val="00B050"/>
                </a:solidFill>
              </a:rPr>
              <a:t>“Where once the enemy had ruled now the savior ruled”</a:t>
            </a:r>
          </a:p>
          <a:p>
            <a:pPr marL="857250" lvl="1" indent="-457200"/>
            <a:r>
              <a:rPr lang="en-US" sz="3200" dirty="0" smtClean="0"/>
              <a:t>People noticed there was a difference </a:t>
            </a:r>
          </a:p>
          <a:p>
            <a:pPr marL="857250" lvl="1" indent="-457200"/>
            <a:r>
              <a:rPr lang="en-US" sz="3200" dirty="0" smtClean="0">
                <a:solidFill>
                  <a:srgbClr val="00B050"/>
                </a:solidFill>
              </a:rPr>
              <a:t>“The kingdom knew at once that there had been a dramatic change of management in the king’s affairs”</a:t>
            </a:r>
          </a:p>
          <a:p>
            <a:pPr marL="857250" lvl="1" indent="-457200"/>
            <a:endParaRPr lang="en-US" dirty="0" smtClean="0"/>
          </a:p>
        </p:txBody>
      </p:sp>
      <p:sp>
        <p:nvSpPr>
          <p:cNvPr id="2" name="Title 1"/>
          <p:cNvSpPr>
            <a:spLocks noGrp="1"/>
          </p:cNvSpPr>
          <p:nvPr>
            <p:ph type="title"/>
          </p:nvPr>
        </p:nvSpPr>
        <p:spPr/>
        <p:txBody>
          <a:bodyPr/>
          <a:lstStyle/>
          <a:p>
            <a:r>
              <a:rPr lang="en-US" sz="3100" dirty="0" smtClean="0"/>
              <a:t>III. The King as a Responsive Man</a:t>
            </a:r>
            <a:endParaRPr lang="en-US" sz="3100" dirty="0"/>
          </a:p>
        </p:txBody>
      </p:sp>
    </p:spTree>
    <p:extLst>
      <p:ext uri="{BB962C8B-B14F-4D97-AF65-F5344CB8AC3E}">
        <p14:creationId xmlns:p14="http://schemas.microsoft.com/office/powerpoint/2010/main" xmlns="" val="4120211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a:bodyPr>
          <a:lstStyle/>
          <a:p>
            <a:pPr>
              <a:buAutoNum type="alphaUcPeriod" startAt="3"/>
            </a:pPr>
            <a:r>
              <a:rPr lang="en-US" sz="3200" b="1" u="sng" dirty="0" smtClean="0"/>
              <a:t>A Marvelous Future (Ch.9)</a:t>
            </a:r>
          </a:p>
          <a:p>
            <a:pPr lvl="1"/>
            <a:r>
              <a:rPr lang="en-US" sz="3200" dirty="0">
                <a:solidFill>
                  <a:srgbClr val="0070C0"/>
                </a:solidFill>
              </a:rPr>
              <a:t>(</a:t>
            </a:r>
            <a:r>
              <a:rPr lang="en-US" sz="3200" dirty="0" err="1">
                <a:solidFill>
                  <a:srgbClr val="0070C0"/>
                </a:solidFill>
              </a:rPr>
              <a:t>Est</a:t>
            </a:r>
            <a:r>
              <a:rPr lang="en-US" sz="3200" dirty="0">
                <a:solidFill>
                  <a:srgbClr val="0070C0"/>
                </a:solidFill>
              </a:rPr>
              <a:t> 8:17)  And in every province, and in every city, whithersoever the king's commandment and his decree came, the Jews had joy and gladness, a feast and a good day. And many of the people of the land became Jews; for the fear of the Jews fell upon them</a:t>
            </a:r>
            <a:r>
              <a:rPr lang="en-US" sz="3200" dirty="0" smtClean="0">
                <a:solidFill>
                  <a:srgbClr val="0070C0"/>
                </a:solidFill>
              </a:rPr>
              <a:t>.</a:t>
            </a:r>
          </a:p>
          <a:p>
            <a:pPr marL="857250" lvl="1" indent="-457200"/>
            <a:endParaRPr lang="en-US" dirty="0" smtClean="0"/>
          </a:p>
        </p:txBody>
      </p:sp>
      <p:sp>
        <p:nvSpPr>
          <p:cNvPr id="2" name="Title 1"/>
          <p:cNvSpPr>
            <a:spLocks noGrp="1"/>
          </p:cNvSpPr>
          <p:nvPr>
            <p:ph type="title"/>
          </p:nvPr>
        </p:nvSpPr>
        <p:spPr/>
        <p:txBody>
          <a:bodyPr/>
          <a:lstStyle/>
          <a:p>
            <a:r>
              <a:rPr lang="en-US" sz="3100" dirty="0" smtClean="0"/>
              <a:t>III. The King as a Responsive Man</a:t>
            </a:r>
            <a:endParaRPr lang="en-US" sz="3100" dirty="0"/>
          </a:p>
        </p:txBody>
      </p:sp>
    </p:spTree>
    <p:extLst>
      <p:ext uri="{BB962C8B-B14F-4D97-AF65-F5344CB8AC3E}">
        <p14:creationId xmlns:p14="http://schemas.microsoft.com/office/powerpoint/2010/main" xmlns="" val="33981289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lnSpcReduction="10000"/>
          </a:bodyPr>
          <a:lstStyle/>
          <a:p>
            <a:pPr>
              <a:buAutoNum type="alphaUcPeriod" startAt="4"/>
            </a:pPr>
            <a:r>
              <a:rPr lang="en-US" sz="2800" b="1" u="sng" dirty="0" smtClean="0"/>
              <a:t>A Memorial Feast (Ch9-10)</a:t>
            </a:r>
          </a:p>
          <a:p>
            <a:pPr lvl="1"/>
            <a:r>
              <a:rPr lang="en-US" sz="2800" dirty="0" smtClean="0"/>
              <a:t>God did not want the great work of the savior to be forgotten so a feast of remembrance was instituted </a:t>
            </a:r>
          </a:p>
          <a:p>
            <a:pPr lvl="1"/>
            <a:r>
              <a:rPr lang="en-US" sz="2800" dirty="0" smtClean="0">
                <a:solidFill>
                  <a:srgbClr val="00B050"/>
                </a:solidFill>
              </a:rPr>
              <a:t>“God wants us to never forget  what He has done for us and what we owe to our Savior” </a:t>
            </a:r>
          </a:p>
          <a:p>
            <a:pPr lvl="1"/>
            <a:r>
              <a:rPr lang="en-US" sz="2800" dirty="0" smtClean="0"/>
              <a:t>That is why we do the Lord’s Supper </a:t>
            </a:r>
            <a:endParaRPr lang="en-US" sz="2800" dirty="0"/>
          </a:p>
          <a:p>
            <a:pPr lvl="1"/>
            <a:r>
              <a:rPr lang="en-US" sz="2800" dirty="0" smtClean="0"/>
              <a:t>What a wonderful picture of salvation in the book of Esther </a:t>
            </a:r>
          </a:p>
          <a:p>
            <a:pPr lvl="1"/>
            <a:r>
              <a:rPr lang="en-US" sz="2800" dirty="0" smtClean="0"/>
              <a:t>And had Esther not told the King about the Savior all the Jews would have died </a:t>
            </a:r>
            <a:endParaRPr lang="en-US" dirty="0" smtClean="0"/>
          </a:p>
          <a:p>
            <a:pPr lvl="1"/>
            <a:endParaRPr lang="en-US" dirty="0" smtClean="0"/>
          </a:p>
        </p:txBody>
      </p:sp>
      <p:sp>
        <p:nvSpPr>
          <p:cNvPr id="2" name="Title 1"/>
          <p:cNvSpPr>
            <a:spLocks noGrp="1"/>
          </p:cNvSpPr>
          <p:nvPr>
            <p:ph type="title"/>
          </p:nvPr>
        </p:nvSpPr>
        <p:spPr/>
        <p:txBody>
          <a:bodyPr/>
          <a:lstStyle/>
          <a:p>
            <a:r>
              <a:rPr lang="en-US" sz="3100" dirty="0" smtClean="0"/>
              <a:t>III. The King as a Responsive Man</a:t>
            </a:r>
            <a:endParaRPr lang="en-US" sz="3100" dirty="0"/>
          </a:p>
        </p:txBody>
      </p:sp>
    </p:spTree>
    <p:extLst>
      <p:ext uri="{BB962C8B-B14F-4D97-AF65-F5344CB8AC3E}">
        <p14:creationId xmlns:p14="http://schemas.microsoft.com/office/powerpoint/2010/main" xmlns="" val="321224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rmAutofit/>
          </a:bodyPr>
          <a:lstStyle/>
          <a:p>
            <a:r>
              <a:rPr lang="en-US" sz="2800" dirty="0" smtClean="0"/>
              <a:t>One of the only two books in the bible named after women</a:t>
            </a:r>
          </a:p>
          <a:p>
            <a:r>
              <a:rPr lang="en-US" sz="2800" dirty="0" smtClean="0"/>
              <a:t>Ruth was a Gentile married to a Jew and Esther a Jew married to a Gentile</a:t>
            </a:r>
          </a:p>
          <a:p>
            <a:r>
              <a:rPr lang="en-US" sz="2800" dirty="0" smtClean="0"/>
              <a:t>No mention is made of Palestine, Jerusalem, the temple, the law, or general Hebrew history</a:t>
            </a:r>
          </a:p>
          <a:p>
            <a:r>
              <a:rPr lang="en-US" sz="2800" dirty="0" smtClean="0"/>
              <a:t>And most significantly God is not mentioned once</a:t>
            </a:r>
          </a:p>
          <a:p>
            <a:r>
              <a:rPr lang="en-US" sz="2800" dirty="0"/>
              <a:t>So we do not see the presence of God </a:t>
            </a:r>
            <a:r>
              <a:rPr lang="en-US" sz="2800" dirty="0" smtClean="0"/>
              <a:t>anywhere in the book of Esther</a:t>
            </a:r>
            <a:endParaRPr lang="en-US" sz="2800" dirty="0"/>
          </a:p>
          <a:p>
            <a:endParaRPr lang="en-US" sz="2800" dirty="0" smtClean="0"/>
          </a:p>
          <a:p>
            <a:pPr marL="0" indent="0">
              <a:buNone/>
            </a:pPr>
            <a:endParaRPr lang="en-US" dirty="0" smtClean="0"/>
          </a:p>
        </p:txBody>
      </p:sp>
      <p:sp>
        <p:nvSpPr>
          <p:cNvPr id="2" name="Title 1"/>
          <p:cNvSpPr>
            <a:spLocks noGrp="1"/>
          </p:cNvSpPr>
          <p:nvPr>
            <p:ph type="title"/>
          </p:nvPr>
        </p:nvSpPr>
        <p:spPr/>
        <p:txBody>
          <a:bodyPr/>
          <a:lstStyle/>
          <a:p>
            <a:r>
              <a:rPr lang="en-US" dirty="0" smtClean="0"/>
              <a:t>God </a:t>
            </a:r>
            <a:r>
              <a:rPr lang="en-US" dirty="0"/>
              <a:t>H</a:t>
            </a:r>
            <a:r>
              <a:rPr lang="en-US" dirty="0" smtClean="0"/>
              <a:t>idden In </a:t>
            </a:r>
            <a:r>
              <a:rPr lang="en-US" dirty="0"/>
              <a:t>T</a:t>
            </a:r>
            <a:r>
              <a:rPr lang="en-US" dirty="0" smtClean="0"/>
              <a:t>he Exile </a:t>
            </a:r>
            <a:endParaRPr lang="en-US" dirty="0"/>
          </a:p>
        </p:txBody>
      </p:sp>
    </p:spTree>
    <p:extLst>
      <p:ext uri="{BB962C8B-B14F-4D97-AF65-F5344CB8AC3E}">
        <p14:creationId xmlns:p14="http://schemas.microsoft.com/office/powerpoint/2010/main" xmlns="" val="866879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2800" dirty="0" smtClean="0"/>
              <a:t>For Such A Time As This</a:t>
            </a:r>
            <a:endParaRPr lang="en-US" sz="2800" dirty="0"/>
          </a:p>
        </p:txBody>
      </p:sp>
      <p:sp>
        <p:nvSpPr>
          <p:cNvPr id="4" name="Title 3"/>
          <p:cNvSpPr>
            <a:spLocks noGrp="1"/>
          </p:cNvSpPr>
          <p:nvPr>
            <p:ph type="title"/>
          </p:nvPr>
        </p:nvSpPr>
        <p:spPr/>
        <p:txBody>
          <a:bodyPr/>
          <a:lstStyle/>
          <a:p>
            <a:r>
              <a:rPr lang="en-US" sz="9600" dirty="0" smtClean="0"/>
              <a:t>Esther</a:t>
            </a:r>
            <a:endParaRPr lang="en-US" sz="9600" dirty="0"/>
          </a:p>
        </p:txBody>
      </p:sp>
    </p:spTree>
    <p:extLst>
      <p:ext uri="{BB962C8B-B14F-4D97-AF65-F5344CB8AC3E}">
        <p14:creationId xmlns:p14="http://schemas.microsoft.com/office/powerpoint/2010/main" xmlns="" val="41368533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07361"/>
            <a:ext cx="8610600" cy="4822039"/>
          </a:xfrm>
        </p:spPr>
        <p:txBody>
          <a:bodyPr>
            <a:normAutofit lnSpcReduction="10000"/>
          </a:bodyPr>
          <a:lstStyle/>
          <a:p>
            <a:pPr>
              <a:buAutoNum type="alphaUcPeriod" startAt="4"/>
            </a:pPr>
            <a:r>
              <a:rPr lang="en-US" sz="2800" b="1" u="sng" dirty="0" smtClean="0"/>
              <a:t>A Memorial Feast (Ch9-10)</a:t>
            </a:r>
          </a:p>
          <a:p>
            <a:pPr lvl="1"/>
            <a:r>
              <a:rPr lang="en-US" sz="2800" dirty="0" smtClean="0"/>
              <a:t>God did not want the great work of the savior to be forgotten so a feast of remembrance was instituted </a:t>
            </a:r>
          </a:p>
          <a:p>
            <a:pPr lvl="1"/>
            <a:r>
              <a:rPr lang="en-US" sz="2800" dirty="0" smtClean="0">
                <a:solidFill>
                  <a:srgbClr val="00B050"/>
                </a:solidFill>
              </a:rPr>
              <a:t>“God wants us to never forget  what He has done for us and what we owe to our Savior” </a:t>
            </a:r>
          </a:p>
          <a:p>
            <a:pPr lvl="1"/>
            <a:r>
              <a:rPr lang="en-US" sz="2800" dirty="0" smtClean="0"/>
              <a:t>That is why we do the Lord’s Supper </a:t>
            </a:r>
            <a:endParaRPr lang="en-US" sz="2800" dirty="0"/>
          </a:p>
          <a:p>
            <a:pPr lvl="1"/>
            <a:r>
              <a:rPr lang="en-US" sz="2800" dirty="0" smtClean="0"/>
              <a:t>What a wonderful picture of salvation in the book of Esther </a:t>
            </a:r>
          </a:p>
          <a:p>
            <a:pPr lvl="1"/>
            <a:r>
              <a:rPr lang="en-US" sz="2800" dirty="0" smtClean="0"/>
              <a:t>And had Esther not told the King about the Savior all the Jews would have died </a:t>
            </a:r>
            <a:endParaRPr lang="en-US" dirty="0" smtClean="0"/>
          </a:p>
          <a:p>
            <a:pPr lvl="1"/>
            <a:endParaRPr lang="en-US" dirty="0" smtClean="0"/>
          </a:p>
        </p:txBody>
      </p:sp>
      <p:sp>
        <p:nvSpPr>
          <p:cNvPr id="2" name="Title 1"/>
          <p:cNvSpPr>
            <a:spLocks noGrp="1"/>
          </p:cNvSpPr>
          <p:nvPr>
            <p:ph type="title"/>
          </p:nvPr>
        </p:nvSpPr>
        <p:spPr/>
        <p:txBody>
          <a:bodyPr/>
          <a:lstStyle/>
          <a:p>
            <a:r>
              <a:rPr lang="en-US" sz="3100" dirty="0" smtClean="0"/>
              <a:t>III. The King as a Responsive Man</a:t>
            </a:r>
            <a:endParaRPr lang="en-US" sz="3100" dirty="0"/>
          </a:p>
        </p:txBody>
      </p:sp>
    </p:spTree>
    <p:extLst>
      <p:ext uri="{BB962C8B-B14F-4D97-AF65-F5344CB8AC3E}">
        <p14:creationId xmlns:p14="http://schemas.microsoft.com/office/powerpoint/2010/main" xmlns="" val="32122463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a:solidFill>
                  <a:srgbClr val="0070C0"/>
                </a:solidFill>
              </a:rPr>
              <a:t>(</a:t>
            </a:r>
            <a:r>
              <a:rPr lang="en-US" sz="2800" dirty="0" err="1">
                <a:solidFill>
                  <a:srgbClr val="0070C0"/>
                </a:solidFill>
              </a:rPr>
              <a:t>Est</a:t>
            </a:r>
            <a:r>
              <a:rPr lang="en-US" sz="2800" dirty="0">
                <a:solidFill>
                  <a:srgbClr val="0070C0"/>
                </a:solidFill>
              </a:rPr>
              <a:t> 4:11)  All the king's servants, and the people of the king's provinces, do know, that whosoever, whether man or woman, shall come unto the king into the inner court, who is not called, there is one law of his to put him to death, except such to whom the king shall hold out the golden </a:t>
            </a:r>
            <a:r>
              <a:rPr lang="en-US" sz="2800" dirty="0" err="1">
                <a:solidFill>
                  <a:srgbClr val="0070C0"/>
                </a:solidFill>
              </a:rPr>
              <a:t>sceptre</a:t>
            </a:r>
            <a:r>
              <a:rPr lang="en-US" sz="2800" dirty="0">
                <a:solidFill>
                  <a:srgbClr val="0070C0"/>
                </a:solidFill>
              </a:rPr>
              <a:t>, that he may live: </a:t>
            </a:r>
            <a:r>
              <a:rPr lang="en-US" sz="2800" b="1" u="sng" dirty="0">
                <a:solidFill>
                  <a:srgbClr val="0070C0"/>
                </a:solidFill>
              </a:rPr>
              <a:t>but I have not been called</a:t>
            </a:r>
            <a:r>
              <a:rPr lang="en-US" sz="2800" dirty="0">
                <a:solidFill>
                  <a:srgbClr val="0070C0"/>
                </a:solidFill>
              </a:rPr>
              <a:t> to come in unto the king these thirty days</a:t>
            </a:r>
            <a:r>
              <a:rPr lang="en-US" sz="2800" dirty="0" smtClean="0">
                <a:solidFill>
                  <a:srgbClr val="0070C0"/>
                </a:solidFill>
              </a:rPr>
              <a:t>.</a:t>
            </a:r>
            <a:endParaRPr lang="en-US" sz="2800" dirty="0">
              <a:solidFill>
                <a:srgbClr val="0070C0"/>
              </a:solidFill>
            </a:endParaRPr>
          </a:p>
        </p:txBody>
      </p:sp>
      <p:sp>
        <p:nvSpPr>
          <p:cNvPr id="4" name="Title 3"/>
          <p:cNvSpPr>
            <a:spLocks noGrp="1"/>
          </p:cNvSpPr>
          <p:nvPr>
            <p:ph type="title"/>
          </p:nvPr>
        </p:nvSpPr>
        <p:spPr/>
        <p:txBody>
          <a:bodyPr/>
          <a:lstStyle/>
          <a:p>
            <a:r>
              <a:rPr lang="en-US" dirty="0" smtClean="0"/>
              <a:t>We Employ Excuses </a:t>
            </a:r>
            <a:endParaRPr lang="en-US" dirty="0"/>
          </a:p>
        </p:txBody>
      </p:sp>
    </p:spTree>
    <p:extLst>
      <p:ext uri="{BB962C8B-B14F-4D97-AF65-F5344CB8AC3E}">
        <p14:creationId xmlns:p14="http://schemas.microsoft.com/office/powerpoint/2010/main" xmlns="" val="1356336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solidFill>
                  <a:srgbClr val="0070C0"/>
                </a:solidFill>
              </a:rPr>
              <a:t>(</a:t>
            </a:r>
            <a:r>
              <a:rPr lang="en-US" sz="3200" dirty="0" err="1">
                <a:solidFill>
                  <a:srgbClr val="0070C0"/>
                </a:solidFill>
              </a:rPr>
              <a:t>Est</a:t>
            </a:r>
            <a:r>
              <a:rPr lang="en-US" sz="3200" dirty="0">
                <a:solidFill>
                  <a:srgbClr val="0070C0"/>
                </a:solidFill>
              </a:rPr>
              <a:t> 4:12)  And they told to Mordecai Esther's words</a:t>
            </a:r>
            <a:r>
              <a:rPr lang="en-US" sz="3200" dirty="0" smtClean="0">
                <a:solidFill>
                  <a:srgbClr val="0070C0"/>
                </a:solidFill>
              </a:rPr>
              <a:t>.</a:t>
            </a:r>
            <a:endParaRPr lang="en-US" sz="3200" dirty="0">
              <a:solidFill>
                <a:srgbClr val="0070C0"/>
              </a:solidFill>
            </a:endParaRPr>
          </a:p>
          <a:p>
            <a:r>
              <a:rPr lang="en-US" sz="3200" dirty="0">
                <a:solidFill>
                  <a:srgbClr val="0070C0"/>
                </a:solidFill>
              </a:rPr>
              <a:t>(</a:t>
            </a:r>
            <a:r>
              <a:rPr lang="en-US" sz="3200" dirty="0" err="1">
                <a:solidFill>
                  <a:srgbClr val="0070C0"/>
                </a:solidFill>
              </a:rPr>
              <a:t>Est</a:t>
            </a:r>
            <a:r>
              <a:rPr lang="en-US" sz="3200" dirty="0">
                <a:solidFill>
                  <a:srgbClr val="0070C0"/>
                </a:solidFill>
              </a:rPr>
              <a:t> 4:13)  Then Mordecai commanded to answer Esther, </a:t>
            </a:r>
            <a:r>
              <a:rPr lang="en-US" sz="3200" b="1" u="sng" dirty="0">
                <a:solidFill>
                  <a:srgbClr val="0070C0"/>
                </a:solidFill>
              </a:rPr>
              <a:t>Think not with thyself that thou shalt escape in the king's house, more than all the Jews</a:t>
            </a:r>
            <a:r>
              <a:rPr lang="en-US" sz="3200" dirty="0" smtClean="0">
                <a:solidFill>
                  <a:srgbClr val="0070C0"/>
                </a:solidFill>
              </a:rPr>
              <a:t>.</a:t>
            </a:r>
            <a:endParaRPr lang="en-US" sz="3200" dirty="0">
              <a:solidFill>
                <a:srgbClr val="0070C0"/>
              </a:solidFill>
            </a:endParaRPr>
          </a:p>
        </p:txBody>
      </p:sp>
      <p:sp>
        <p:nvSpPr>
          <p:cNvPr id="2" name="Title 1"/>
          <p:cNvSpPr>
            <a:spLocks noGrp="1"/>
          </p:cNvSpPr>
          <p:nvPr>
            <p:ph type="title"/>
          </p:nvPr>
        </p:nvSpPr>
        <p:spPr/>
        <p:txBody>
          <a:bodyPr/>
          <a:lstStyle/>
          <a:p>
            <a:r>
              <a:rPr lang="en-US" dirty="0" smtClean="0"/>
              <a:t>We Engage in Egotism</a:t>
            </a:r>
            <a:endParaRPr lang="en-US" dirty="0"/>
          </a:p>
        </p:txBody>
      </p:sp>
    </p:spTree>
    <p:extLst>
      <p:ext uri="{BB962C8B-B14F-4D97-AF65-F5344CB8AC3E}">
        <p14:creationId xmlns:p14="http://schemas.microsoft.com/office/powerpoint/2010/main" xmlns="" val="40581605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solidFill>
                  <a:srgbClr val="0070C0"/>
                </a:solidFill>
              </a:rPr>
              <a:t>(</a:t>
            </a:r>
            <a:r>
              <a:rPr lang="en-US" sz="3200" dirty="0" err="1">
                <a:solidFill>
                  <a:srgbClr val="0070C0"/>
                </a:solidFill>
              </a:rPr>
              <a:t>Est</a:t>
            </a:r>
            <a:r>
              <a:rPr lang="en-US" sz="3200" dirty="0">
                <a:solidFill>
                  <a:srgbClr val="0070C0"/>
                </a:solidFill>
              </a:rPr>
              <a:t> 4:14)  </a:t>
            </a:r>
            <a:r>
              <a:rPr lang="en-US" sz="3200" b="1" dirty="0">
                <a:solidFill>
                  <a:srgbClr val="0070C0"/>
                </a:solidFill>
              </a:rPr>
              <a:t>For if thou altogether </a:t>
            </a:r>
            <a:r>
              <a:rPr lang="en-US" sz="3200" b="1" dirty="0" err="1">
                <a:solidFill>
                  <a:srgbClr val="0070C0"/>
                </a:solidFill>
              </a:rPr>
              <a:t>holdest</a:t>
            </a:r>
            <a:r>
              <a:rPr lang="en-US" sz="3200" b="1" dirty="0">
                <a:solidFill>
                  <a:srgbClr val="0070C0"/>
                </a:solidFill>
              </a:rPr>
              <a:t> thy peace at this time</a:t>
            </a:r>
            <a:r>
              <a:rPr lang="en-US" sz="3200" dirty="0">
                <a:solidFill>
                  <a:srgbClr val="0070C0"/>
                </a:solidFill>
              </a:rPr>
              <a:t>, then shall there enlargement and deliverance arise to the Jews from another place; but thou and thy father's house shall be destroyed: and who </a:t>
            </a:r>
            <a:r>
              <a:rPr lang="en-US" sz="3200" dirty="0" err="1">
                <a:solidFill>
                  <a:srgbClr val="0070C0"/>
                </a:solidFill>
              </a:rPr>
              <a:t>knoweth</a:t>
            </a:r>
            <a:r>
              <a:rPr lang="en-US" sz="3200" dirty="0">
                <a:solidFill>
                  <a:srgbClr val="0070C0"/>
                </a:solidFill>
              </a:rPr>
              <a:t> whether thou art come to the kingdom for such a time as this</a:t>
            </a:r>
            <a:r>
              <a:rPr lang="en-US" sz="3200" dirty="0" smtClean="0">
                <a:solidFill>
                  <a:srgbClr val="0070C0"/>
                </a:solidFill>
              </a:rPr>
              <a:t>?</a:t>
            </a:r>
            <a:endParaRPr lang="en-US" sz="3200" dirty="0">
              <a:solidFill>
                <a:srgbClr val="0070C0"/>
              </a:solidFill>
            </a:endParaRPr>
          </a:p>
        </p:txBody>
      </p:sp>
      <p:sp>
        <p:nvSpPr>
          <p:cNvPr id="2" name="Title 1"/>
          <p:cNvSpPr>
            <a:spLocks noGrp="1"/>
          </p:cNvSpPr>
          <p:nvPr>
            <p:ph type="title"/>
          </p:nvPr>
        </p:nvSpPr>
        <p:spPr/>
        <p:txBody>
          <a:bodyPr/>
          <a:lstStyle/>
          <a:p>
            <a:r>
              <a:rPr lang="en-US" dirty="0" smtClean="0"/>
              <a:t>We Eliminate The Endeavor</a:t>
            </a:r>
            <a:endParaRPr lang="en-US" dirty="0"/>
          </a:p>
        </p:txBody>
      </p:sp>
    </p:spTree>
    <p:extLst>
      <p:ext uri="{BB962C8B-B14F-4D97-AF65-F5344CB8AC3E}">
        <p14:creationId xmlns:p14="http://schemas.microsoft.com/office/powerpoint/2010/main" xmlns="" val="18290877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solidFill>
                  <a:srgbClr val="0070C0"/>
                </a:solidFill>
              </a:rPr>
              <a:t>(</a:t>
            </a:r>
            <a:r>
              <a:rPr lang="en-US" sz="3200" dirty="0" err="1">
                <a:solidFill>
                  <a:srgbClr val="0070C0"/>
                </a:solidFill>
              </a:rPr>
              <a:t>Est</a:t>
            </a:r>
            <a:r>
              <a:rPr lang="en-US" sz="3200" dirty="0">
                <a:solidFill>
                  <a:srgbClr val="0070C0"/>
                </a:solidFill>
              </a:rPr>
              <a:t> 4:16)  Go, gather together all the Jews that are present in </a:t>
            </a:r>
            <a:r>
              <a:rPr lang="en-US" sz="3200" dirty="0" err="1">
                <a:solidFill>
                  <a:srgbClr val="0070C0"/>
                </a:solidFill>
              </a:rPr>
              <a:t>Shushan</a:t>
            </a:r>
            <a:r>
              <a:rPr lang="en-US" sz="3200" dirty="0">
                <a:solidFill>
                  <a:srgbClr val="0070C0"/>
                </a:solidFill>
              </a:rPr>
              <a:t>, and fast ye for me, and neither eat nor drink three days, night or day: I also and my maidens will fast likewise; </a:t>
            </a:r>
            <a:r>
              <a:rPr lang="en-US" sz="3200" b="1" u="sng" dirty="0">
                <a:solidFill>
                  <a:srgbClr val="0070C0"/>
                </a:solidFill>
              </a:rPr>
              <a:t>and so will I go in unto the king, which is not according to the law: and if I perish, I perish</a:t>
            </a:r>
            <a:r>
              <a:rPr lang="en-US" sz="3200" b="1" u="sng" dirty="0" smtClean="0">
                <a:solidFill>
                  <a:srgbClr val="0070C0"/>
                </a:solidFill>
              </a:rPr>
              <a:t>.</a:t>
            </a:r>
            <a:endParaRPr lang="en-US" sz="3200" b="1" u="sng" dirty="0">
              <a:solidFill>
                <a:srgbClr val="0070C0"/>
              </a:solidFill>
            </a:endParaRPr>
          </a:p>
        </p:txBody>
      </p:sp>
      <p:sp>
        <p:nvSpPr>
          <p:cNvPr id="2" name="Title 1"/>
          <p:cNvSpPr>
            <a:spLocks noGrp="1"/>
          </p:cNvSpPr>
          <p:nvPr>
            <p:ph type="title"/>
          </p:nvPr>
        </p:nvSpPr>
        <p:spPr/>
        <p:txBody>
          <a:bodyPr/>
          <a:lstStyle/>
          <a:p>
            <a:r>
              <a:rPr lang="en-US" dirty="0" smtClean="0"/>
              <a:t>For Such A Time As This</a:t>
            </a:r>
            <a:endParaRPr lang="en-US" dirty="0"/>
          </a:p>
        </p:txBody>
      </p:sp>
    </p:spTree>
    <p:extLst>
      <p:ext uri="{BB962C8B-B14F-4D97-AF65-F5344CB8AC3E}">
        <p14:creationId xmlns:p14="http://schemas.microsoft.com/office/powerpoint/2010/main" xmlns="" val="3319104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407893" cy="4834129"/>
          </a:xfrm>
        </p:spPr>
        <p:txBody>
          <a:bodyPr>
            <a:noAutofit/>
          </a:bodyPr>
          <a:lstStyle/>
          <a:p>
            <a:r>
              <a:rPr lang="en-US" sz="2600" dirty="0" smtClean="0"/>
              <a:t>But the Persian King is mentioned 192 times in 167 verses </a:t>
            </a:r>
          </a:p>
          <a:p>
            <a:r>
              <a:rPr lang="en-US" sz="2600" dirty="0" smtClean="0"/>
              <a:t>His kingdom is referred to 26 times </a:t>
            </a:r>
          </a:p>
          <a:p>
            <a:r>
              <a:rPr lang="en-US" sz="2600" dirty="0" smtClean="0"/>
              <a:t>God warned his people that if they forsook Him, He would hide his face from them (Duet. 31:17)</a:t>
            </a:r>
          </a:p>
          <a:p>
            <a:r>
              <a:rPr lang="en-US" sz="2600" dirty="0">
                <a:solidFill>
                  <a:srgbClr val="0070C0"/>
                </a:solidFill>
              </a:rPr>
              <a:t>(</a:t>
            </a:r>
            <a:r>
              <a:rPr lang="en-US" sz="2600" dirty="0" err="1">
                <a:solidFill>
                  <a:srgbClr val="0070C0"/>
                </a:solidFill>
              </a:rPr>
              <a:t>Deu</a:t>
            </a:r>
            <a:r>
              <a:rPr lang="en-US" sz="2600" dirty="0">
                <a:solidFill>
                  <a:srgbClr val="0070C0"/>
                </a:solidFill>
              </a:rPr>
              <a:t> 31:17)  Then my anger shall be kindled against them in that day, and I will forsake them, and I will hide my face from them, and they shall be devoured, and many evils and troubles shall befall them; so that they will say in that day, Are not these evils come upon us, because our God is not among us</a:t>
            </a:r>
            <a:r>
              <a:rPr lang="en-US" sz="2600" dirty="0" smtClean="0">
                <a:solidFill>
                  <a:srgbClr val="0070C0"/>
                </a:solidFill>
              </a:rPr>
              <a:t>?</a:t>
            </a:r>
          </a:p>
        </p:txBody>
      </p:sp>
      <p:sp>
        <p:nvSpPr>
          <p:cNvPr id="2" name="Title 1"/>
          <p:cNvSpPr>
            <a:spLocks noGrp="1"/>
          </p:cNvSpPr>
          <p:nvPr>
            <p:ph type="title"/>
          </p:nvPr>
        </p:nvSpPr>
        <p:spPr/>
        <p:txBody>
          <a:bodyPr/>
          <a:lstStyle/>
          <a:p>
            <a:r>
              <a:rPr lang="en-US" dirty="0"/>
              <a:t>God Hidden In The Exile </a:t>
            </a:r>
          </a:p>
        </p:txBody>
      </p:sp>
    </p:spTree>
    <p:extLst>
      <p:ext uri="{BB962C8B-B14F-4D97-AF65-F5344CB8AC3E}">
        <p14:creationId xmlns:p14="http://schemas.microsoft.com/office/powerpoint/2010/main" xmlns="" val="1442811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407893" cy="4910330"/>
          </a:xfrm>
        </p:spPr>
        <p:txBody>
          <a:bodyPr>
            <a:noAutofit/>
          </a:bodyPr>
          <a:lstStyle/>
          <a:p>
            <a:r>
              <a:rPr lang="en-US" sz="2800" dirty="0" smtClean="0">
                <a:solidFill>
                  <a:srgbClr val="0070C0"/>
                </a:solidFill>
              </a:rPr>
              <a:t>(</a:t>
            </a:r>
            <a:r>
              <a:rPr lang="en-US" sz="2800" dirty="0" err="1">
                <a:solidFill>
                  <a:srgbClr val="0070C0"/>
                </a:solidFill>
              </a:rPr>
              <a:t>Deu</a:t>
            </a:r>
            <a:r>
              <a:rPr lang="en-US" sz="2800" dirty="0">
                <a:solidFill>
                  <a:srgbClr val="0070C0"/>
                </a:solidFill>
              </a:rPr>
              <a:t> 31:18)  And I will surely hide my face in that day for all the evils which they shall have wrought, in that they are turned unto other gods.</a:t>
            </a:r>
            <a:endParaRPr lang="en-US" sz="2800" dirty="0" smtClean="0">
              <a:solidFill>
                <a:srgbClr val="0070C0"/>
              </a:solidFill>
            </a:endParaRPr>
          </a:p>
          <a:p>
            <a:r>
              <a:rPr lang="en-US" sz="2800" dirty="0" smtClean="0"/>
              <a:t>This is part of the fulfilling of this promise</a:t>
            </a:r>
          </a:p>
          <a:p>
            <a:r>
              <a:rPr lang="en-US" sz="2800" dirty="0"/>
              <a:t>Satan </a:t>
            </a:r>
            <a:r>
              <a:rPr lang="en-US" sz="2800" dirty="0" smtClean="0"/>
              <a:t>was </a:t>
            </a:r>
            <a:r>
              <a:rPr lang="en-US" sz="2800" dirty="0"/>
              <a:t>at work, through </a:t>
            </a:r>
            <a:r>
              <a:rPr lang="en-US" sz="2800" dirty="0" smtClean="0"/>
              <a:t>a man named Haman</a:t>
            </a:r>
            <a:r>
              <a:rPr lang="en-US" sz="2800" dirty="0"/>
              <a:t>, to exterminate God’s chosen people</a:t>
            </a:r>
          </a:p>
          <a:p>
            <a:r>
              <a:rPr lang="en-US" sz="2800" dirty="0"/>
              <a:t>But God was secretly at work </a:t>
            </a:r>
            <a:r>
              <a:rPr lang="en-US" sz="2800" dirty="0" smtClean="0"/>
              <a:t>to help His people and </a:t>
            </a:r>
            <a:r>
              <a:rPr lang="en-US" sz="2800" dirty="0"/>
              <a:t>is hidden throughout the whole </a:t>
            </a:r>
            <a:r>
              <a:rPr lang="en-US" sz="2800" dirty="0" smtClean="0"/>
              <a:t>book</a:t>
            </a:r>
            <a:endParaRPr lang="en-US" sz="2800" dirty="0"/>
          </a:p>
        </p:txBody>
      </p:sp>
      <p:sp>
        <p:nvSpPr>
          <p:cNvPr id="2" name="Title 1"/>
          <p:cNvSpPr>
            <a:spLocks noGrp="1"/>
          </p:cNvSpPr>
          <p:nvPr>
            <p:ph type="title"/>
          </p:nvPr>
        </p:nvSpPr>
        <p:spPr/>
        <p:txBody>
          <a:bodyPr/>
          <a:lstStyle/>
          <a:p>
            <a:r>
              <a:rPr lang="en-US" dirty="0"/>
              <a:t>God Hidden In The Exile </a:t>
            </a:r>
          </a:p>
        </p:txBody>
      </p:sp>
    </p:spTree>
    <p:extLst>
      <p:ext uri="{BB962C8B-B14F-4D97-AF65-F5344CB8AC3E}">
        <p14:creationId xmlns:p14="http://schemas.microsoft.com/office/powerpoint/2010/main" xmlns="" val="3293479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r>
              <a:rPr lang="en-US" sz="2800" dirty="0" smtClean="0"/>
              <a:t>50 years earlier King Cyrus aloud the remnant to return to Jerusalem</a:t>
            </a:r>
          </a:p>
          <a:p>
            <a:r>
              <a:rPr lang="en-US" sz="2800" dirty="0" smtClean="0"/>
              <a:t>Fulfillment of prophecy (Isa. 44, Jer. 25 &amp; 29)</a:t>
            </a:r>
          </a:p>
          <a:p>
            <a:r>
              <a:rPr lang="en-US" sz="2800" dirty="0" smtClean="0"/>
              <a:t>Only about 50,000 then and about 600 in Ezra’s time</a:t>
            </a:r>
          </a:p>
          <a:p>
            <a:r>
              <a:rPr lang="en-US" sz="2800" dirty="0" smtClean="0"/>
              <a:t>Most of these captives would have been born in Babylon</a:t>
            </a:r>
          </a:p>
          <a:p>
            <a:r>
              <a:rPr lang="en-US" sz="2800" dirty="0" smtClean="0"/>
              <a:t>They were settled, accepted, and influential </a:t>
            </a:r>
          </a:p>
          <a:p>
            <a:r>
              <a:rPr lang="en-US" sz="2800" dirty="0" smtClean="0"/>
              <a:t>And very few wanted to pioneer a work of God and return to their land </a:t>
            </a:r>
          </a:p>
        </p:txBody>
      </p:sp>
      <p:sp>
        <p:nvSpPr>
          <p:cNvPr id="2" name="Title 1"/>
          <p:cNvSpPr>
            <a:spLocks noGrp="1"/>
          </p:cNvSpPr>
          <p:nvPr>
            <p:ph type="title"/>
          </p:nvPr>
        </p:nvSpPr>
        <p:spPr/>
        <p:txBody>
          <a:bodyPr/>
          <a:lstStyle/>
          <a:p>
            <a:r>
              <a:rPr lang="en-US" dirty="0" smtClean="0"/>
              <a:t>God’s People Comfortable</a:t>
            </a:r>
            <a:endParaRPr lang="en-US" dirty="0"/>
          </a:p>
        </p:txBody>
      </p:sp>
    </p:spTree>
    <p:extLst>
      <p:ext uri="{BB962C8B-B14F-4D97-AF65-F5344CB8AC3E}">
        <p14:creationId xmlns:p14="http://schemas.microsoft.com/office/powerpoint/2010/main" xmlns="" val="165815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The Book describes a crisis in the history of the Hebrew people in the day of Xerxes </a:t>
            </a:r>
          </a:p>
          <a:p>
            <a:r>
              <a:rPr lang="en-US" sz="2800" dirty="0" smtClean="0"/>
              <a:t>Xerxes (</a:t>
            </a:r>
            <a:r>
              <a:rPr lang="en-US" sz="2800" dirty="0" err="1" smtClean="0"/>
              <a:t>Ahasuerus</a:t>
            </a:r>
            <a:r>
              <a:rPr lang="en-US" sz="2800" dirty="0" smtClean="0"/>
              <a:t>) is known as a tyrannical, mean tempered, ruthless ruler</a:t>
            </a:r>
          </a:p>
          <a:p>
            <a:r>
              <a:rPr lang="en-US" sz="2800" dirty="0" smtClean="0"/>
              <a:t>The Jews were being threatened with total extermination because of one man, Haman, The chief minister of state </a:t>
            </a:r>
          </a:p>
          <a:p>
            <a:r>
              <a:rPr lang="en-US" sz="2800" dirty="0" smtClean="0"/>
              <a:t>Haman got mad because Mordecai refused to bow to him</a:t>
            </a:r>
          </a:p>
        </p:txBody>
      </p:sp>
      <p:sp>
        <p:nvSpPr>
          <p:cNvPr id="2" name="Title 1"/>
          <p:cNvSpPr>
            <a:spLocks noGrp="1"/>
          </p:cNvSpPr>
          <p:nvPr>
            <p:ph type="title"/>
          </p:nvPr>
        </p:nvSpPr>
        <p:spPr/>
        <p:txBody>
          <a:bodyPr/>
          <a:lstStyle/>
          <a:p>
            <a:r>
              <a:rPr lang="en-US" dirty="0" smtClean="0"/>
              <a:t>God’s People Threatened</a:t>
            </a:r>
            <a:endParaRPr lang="en-US" dirty="0"/>
          </a:p>
        </p:txBody>
      </p:sp>
    </p:spTree>
    <p:extLst>
      <p:ext uri="{BB962C8B-B14F-4D97-AF65-F5344CB8AC3E}">
        <p14:creationId xmlns:p14="http://schemas.microsoft.com/office/powerpoint/2010/main" xmlns="" val="75950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rmAutofit fontScale="92500" lnSpcReduction="10000"/>
          </a:bodyPr>
          <a:lstStyle/>
          <a:p>
            <a:r>
              <a:rPr lang="en-US" sz="2800" dirty="0" smtClean="0"/>
              <a:t>Haman plotted a public execution of Mordecai on a special gallows and then decided to destroy all of his people as well</a:t>
            </a:r>
          </a:p>
          <a:p>
            <a:r>
              <a:rPr lang="en-US" sz="2800" dirty="0" smtClean="0"/>
              <a:t>Men have tried to stamp out God’s people for centuries (Pharaoh, Hitler, Saddam)</a:t>
            </a:r>
          </a:p>
          <a:p>
            <a:r>
              <a:rPr lang="en-US" sz="2800" dirty="0" smtClean="0">
                <a:solidFill>
                  <a:srgbClr val="00B050"/>
                </a:solidFill>
              </a:rPr>
              <a:t>“But God has His hand upon the Jewish people, and He has His own high purpose to work out with them”</a:t>
            </a:r>
          </a:p>
          <a:p>
            <a:r>
              <a:rPr lang="en-US" sz="2800" dirty="0" smtClean="0"/>
              <a:t>The gentiles will never eradicate the Jews</a:t>
            </a:r>
          </a:p>
          <a:p>
            <a:r>
              <a:rPr lang="en-US" sz="2800" dirty="0" smtClean="0">
                <a:solidFill>
                  <a:srgbClr val="00B050"/>
                </a:solidFill>
              </a:rPr>
              <a:t>“In Esther there are no miraculous interventions” </a:t>
            </a:r>
            <a:r>
              <a:rPr lang="en-US" sz="2800" dirty="0" smtClean="0"/>
              <a:t>just God behind the scene foiling the plans of Satan</a:t>
            </a:r>
          </a:p>
        </p:txBody>
      </p:sp>
      <p:sp>
        <p:nvSpPr>
          <p:cNvPr id="2" name="Title 1"/>
          <p:cNvSpPr>
            <a:spLocks noGrp="1"/>
          </p:cNvSpPr>
          <p:nvPr>
            <p:ph type="title"/>
          </p:nvPr>
        </p:nvSpPr>
        <p:spPr/>
        <p:txBody>
          <a:bodyPr/>
          <a:lstStyle/>
          <a:p>
            <a:r>
              <a:rPr lang="en-US" dirty="0" smtClean="0"/>
              <a:t>God’s People Threatened</a:t>
            </a:r>
            <a:endParaRPr lang="en-US" dirty="0"/>
          </a:p>
        </p:txBody>
      </p:sp>
    </p:spTree>
    <p:extLst>
      <p:ext uri="{BB962C8B-B14F-4D97-AF65-F5344CB8AC3E}">
        <p14:creationId xmlns:p14="http://schemas.microsoft.com/office/powerpoint/2010/main" xmlns="" val="2247338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a:bodyPr>
          <a:lstStyle/>
          <a:p>
            <a:r>
              <a:rPr lang="en-US" sz="2800" dirty="0" smtClean="0"/>
              <a:t>Just like in the book of Exodus and Ruth we see a hidden message of Salvation </a:t>
            </a:r>
          </a:p>
          <a:p>
            <a:pPr lvl="1"/>
            <a:r>
              <a:rPr lang="en-US" sz="2600" dirty="0" smtClean="0"/>
              <a:t>We see this through the main characters </a:t>
            </a:r>
          </a:p>
          <a:p>
            <a:pPr lvl="1"/>
            <a:r>
              <a:rPr lang="en-US" sz="2600" i="1" u="sng" dirty="0" smtClean="0"/>
              <a:t>King</a:t>
            </a:r>
            <a:r>
              <a:rPr lang="en-US" sz="2600" dirty="0" smtClean="0"/>
              <a:t> – represents the unsaved man, ignorant of God, motivated and controlled by worldly principles </a:t>
            </a:r>
          </a:p>
          <a:p>
            <a:pPr lvl="1"/>
            <a:r>
              <a:rPr lang="en-US" sz="2600" i="1" u="sng" dirty="0" err="1" smtClean="0"/>
              <a:t>Modecai</a:t>
            </a:r>
            <a:r>
              <a:rPr lang="en-US" sz="2600" dirty="0" smtClean="0"/>
              <a:t> – provides salvation and therefore represents the Savior </a:t>
            </a:r>
          </a:p>
          <a:p>
            <a:pPr lvl="1"/>
            <a:r>
              <a:rPr lang="en-US" sz="2600" i="1" u="sng" dirty="0" smtClean="0"/>
              <a:t>Haman</a:t>
            </a:r>
            <a:r>
              <a:rPr lang="en-US" sz="2600" dirty="0" smtClean="0"/>
              <a:t> – is the villain who represents the devil </a:t>
            </a:r>
          </a:p>
          <a:p>
            <a:pPr lvl="1"/>
            <a:r>
              <a:rPr lang="en-US" sz="2600" i="1" u="sng" dirty="0" smtClean="0"/>
              <a:t>Esther</a:t>
            </a:r>
            <a:r>
              <a:rPr lang="en-US" sz="2600" dirty="0" smtClean="0"/>
              <a:t> – knows and loves Mordecai (Savior) and bears witness of the truth to her husband (King)</a:t>
            </a:r>
          </a:p>
          <a:p>
            <a:endParaRPr lang="en-US" sz="2400" dirty="0" smtClean="0"/>
          </a:p>
          <a:p>
            <a:endParaRPr lang="en-US" sz="2400" dirty="0" smtClean="0"/>
          </a:p>
        </p:txBody>
      </p:sp>
      <p:sp>
        <p:nvSpPr>
          <p:cNvPr id="2" name="Title 1"/>
          <p:cNvSpPr>
            <a:spLocks noGrp="1"/>
          </p:cNvSpPr>
          <p:nvPr>
            <p:ph type="title"/>
          </p:nvPr>
        </p:nvSpPr>
        <p:spPr/>
        <p:txBody>
          <a:bodyPr/>
          <a:lstStyle/>
          <a:p>
            <a:r>
              <a:rPr lang="en-US" dirty="0" smtClean="0"/>
              <a:t>Main Characters </a:t>
            </a:r>
            <a:endParaRPr lang="en-US" dirty="0"/>
          </a:p>
        </p:txBody>
      </p:sp>
    </p:spTree>
    <p:extLst>
      <p:ext uri="{BB962C8B-B14F-4D97-AF65-F5344CB8AC3E}">
        <p14:creationId xmlns:p14="http://schemas.microsoft.com/office/powerpoint/2010/main" xmlns="" val="3838510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572</TotalTime>
  <Words>2129</Words>
  <Application>Microsoft Office PowerPoint</Application>
  <PresentationFormat>On-screen Show (4:3)</PresentationFormat>
  <Paragraphs>164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Esther </vt:lpstr>
      <vt:lpstr>The Bibliographical Sketch</vt:lpstr>
      <vt:lpstr>God Hidden In The Exile </vt:lpstr>
      <vt:lpstr>God Hidden In The Exile </vt:lpstr>
      <vt:lpstr>God Hidden In The Exile </vt:lpstr>
      <vt:lpstr>God’s People Comfortable</vt:lpstr>
      <vt:lpstr>God’s People Threatened</vt:lpstr>
      <vt:lpstr>God’s People Threatened</vt:lpstr>
      <vt:lpstr>Main Characters </vt:lpstr>
      <vt:lpstr>Main Characters </vt:lpstr>
      <vt:lpstr>The Outline</vt:lpstr>
      <vt:lpstr>I. The King as a Resentful Man</vt:lpstr>
      <vt:lpstr>I. The King as a Resentful Man</vt:lpstr>
      <vt:lpstr>I. The King as a Resentful Man</vt:lpstr>
      <vt:lpstr>I. The King as a Resentful Man</vt:lpstr>
      <vt:lpstr>I. The King as a Resentful Man</vt:lpstr>
      <vt:lpstr>I. The King as a Resentful Man</vt:lpstr>
      <vt:lpstr>II. The King as a Restless Man</vt:lpstr>
      <vt:lpstr>II. The King as a Restless Man</vt:lpstr>
      <vt:lpstr>II. The King as a Restless Man</vt:lpstr>
      <vt:lpstr>II. The King as a Restless Man</vt:lpstr>
      <vt:lpstr>II. The King as a Restless Man</vt:lpstr>
      <vt:lpstr>II. The King as a Restless Man</vt:lpstr>
      <vt:lpstr>II. The King as a Restless Man</vt:lpstr>
      <vt:lpstr>II. The King as a Restless Man</vt:lpstr>
      <vt:lpstr>III. The King as a Responsive Man</vt:lpstr>
      <vt:lpstr>III. The King as a Responsive Man</vt:lpstr>
      <vt:lpstr>III. The King as a Responsive Man</vt:lpstr>
      <vt:lpstr>III. The King as a Responsive Man</vt:lpstr>
      <vt:lpstr>Esther</vt:lpstr>
      <vt:lpstr>III. The King as a Responsive Man</vt:lpstr>
      <vt:lpstr>We Employ Excuses </vt:lpstr>
      <vt:lpstr>We Engage in Egotism</vt:lpstr>
      <vt:lpstr>We Eliminate The Endeavor</vt:lpstr>
      <vt:lpstr>For Such A Time As This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Esther</dc:title>
  <dc:creator>sparks4562003</dc:creator>
  <cp:lastModifiedBy>sparks4562003</cp:lastModifiedBy>
  <cp:revision>38</cp:revision>
  <dcterms:created xsi:type="dcterms:W3CDTF">2013-12-04T14:00:27Z</dcterms:created>
  <dcterms:modified xsi:type="dcterms:W3CDTF">2016-11-09T20:47:46Z</dcterms:modified>
</cp:coreProperties>
</file>