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5" r:id="rId2"/>
    <p:sldId id="276" r:id="rId3"/>
    <p:sldId id="277"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06" r:id="rId29"/>
    <p:sldId id="307" r:id="rId30"/>
    <p:sldId id="308" r:id="rId31"/>
    <p:sldId id="309" r:id="rId32"/>
    <p:sldId id="310" r:id="rId33"/>
    <p:sldId id="311" r:id="rId34"/>
    <p:sldId id="312" r:id="rId35"/>
    <p:sldId id="313" r:id="rId36"/>
    <p:sldId id="314" r:id="rId37"/>
    <p:sldId id="315" r:id="rId38"/>
    <p:sldId id="316" r:id="rId39"/>
    <p:sldId id="317" r:id="rId40"/>
    <p:sldId id="318" r:id="rId41"/>
    <p:sldId id="319" r:id="rId42"/>
    <p:sldId id="320"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45512A7-FA14-46E4-B44E-BCAE40EF6148}" type="datetimeFigureOut">
              <a:rPr lang="en-US" smtClean="0"/>
              <a:t>9/16/2014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D87FC43-2C4A-41BF-9CD9-C2745FDC91E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5512A7-FA14-46E4-B44E-BCAE40EF6148}" type="datetimeFigureOut">
              <a:rPr lang="en-US"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7FC43-2C4A-41BF-9CD9-C2745FDC91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5512A7-FA14-46E4-B44E-BCAE40EF6148}" type="datetimeFigureOut">
              <a:rPr lang="en-US"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7FC43-2C4A-41BF-9CD9-C2745FDC91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5512A7-FA14-46E4-B44E-BCAE40EF6148}" type="datetimeFigureOut">
              <a:rPr lang="en-US"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7FC43-2C4A-41BF-9CD9-C2745FDC91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45512A7-FA14-46E4-B44E-BCAE40EF6148}" type="datetimeFigureOut">
              <a:rPr lang="en-US"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7FC43-2C4A-41BF-9CD9-C2745FDC91E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45512A7-FA14-46E4-B44E-BCAE40EF6148}" type="datetimeFigureOut">
              <a:rPr lang="en-US" smtClean="0"/>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87FC43-2C4A-41BF-9CD9-C2745FDC91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45512A7-FA14-46E4-B44E-BCAE40EF6148}" type="datetimeFigureOut">
              <a:rPr lang="en-US" smtClean="0"/>
              <a:t>9/16/2014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87FC43-2C4A-41BF-9CD9-C2745FDC91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45512A7-FA14-46E4-B44E-BCAE40EF6148}" type="datetimeFigureOut">
              <a:rPr lang="en-US" smtClean="0"/>
              <a:t>9/16/2014</a:t>
            </a:fld>
            <a:endParaRPr lang="en-US"/>
          </a:p>
        </p:txBody>
      </p:sp>
      <p:sp>
        <p:nvSpPr>
          <p:cNvPr id="8" name="Slide Number Placeholder 7"/>
          <p:cNvSpPr>
            <a:spLocks noGrp="1"/>
          </p:cNvSpPr>
          <p:nvPr>
            <p:ph type="sldNum" sz="quarter" idx="11"/>
          </p:nvPr>
        </p:nvSpPr>
        <p:spPr/>
        <p:txBody>
          <a:bodyPr/>
          <a:lstStyle/>
          <a:p>
            <a:fld id="{7D87FC43-2C4A-41BF-9CD9-C2745FDC91EE}"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5512A7-FA14-46E4-B44E-BCAE40EF6148}" type="datetimeFigureOut">
              <a:rPr lang="en-US" smtClean="0"/>
              <a:t>9/16/2014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87FC43-2C4A-41BF-9CD9-C2745FDC91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45512A7-FA14-46E4-B44E-BCAE40EF6148}" type="datetimeFigureOut">
              <a:rPr lang="en-US" smtClean="0"/>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7D87FC43-2C4A-41BF-9CD9-C2745FDC91E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645512A7-FA14-46E4-B44E-BCAE40EF6148}" type="datetimeFigureOut">
              <a:rPr lang="en-US" smtClean="0"/>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87FC43-2C4A-41BF-9CD9-C2745FDC91E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645512A7-FA14-46E4-B44E-BCAE40EF6148}" type="datetimeFigureOut">
              <a:rPr lang="en-US" smtClean="0"/>
              <a:t>9/16/2014</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D87FC43-2C4A-41BF-9CD9-C2745FDC91E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 New Testament</a:t>
            </a:r>
            <a:endParaRPr lang="en-US" dirty="0"/>
          </a:p>
        </p:txBody>
      </p:sp>
      <p:sp>
        <p:nvSpPr>
          <p:cNvPr id="5" name="Subtitle 4"/>
          <p:cNvSpPr>
            <a:spLocks noGrp="1"/>
          </p:cNvSpPr>
          <p:nvPr>
            <p:ph type="subTitle" idx="1"/>
          </p:nvPr>
        </p:nvSpPr>
        <p:spPr/>
        <p:txBody>
          <a:bodyPr/>
          <a:lstStyle/>
          <a:p>
            <a:r>
              <a:rPr lang="en-US" dirty="0" smtClean="0"/>
              <a:t>At A Glance</a:t>
            </a:r>
            <a:endParaRPr lang="en-US" dirty="0"/>
          </a:p>
        </p:txBody>
      </p:sp>
    </p:spTree>
    <p:extLst>
      <p:ext uri="{BB962C8B-B14F-4D97-AF65-F5344CB8AC3E}">
        <p14:creationId xmlns:p14="http://schemas.microsoft.com/office/powerpoint/2010/main" val="27056529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  The </a:t>
            </a:r>
            <a:r>
              <a:rPr lang="en-US" sz="3600" dirty="0"/>
              <a:t>Christian and His Beliefs </a:t>
            </a:r>
          </a:p>
        </p:txBody>
      </p:sp>
      <p:sp>
        <p:nvSpPr>
          <p:cNvPr id="3" name="Content Placeholder 2"/>
          <p:cNvSpPr>
            <a:spLocks noGrp="1"/>
          </p:cNvSpPr>
          <p:nvPr>
            <p:ph idx="1"/>
          </p:nvPr>
        </p:nvSpPr>
        <p:spPr/>
        <p:txBody>
          <a:bodyPr/>
          <a:lstStyle/>
          <a:p>
            <a:pPr marL="1136142" lvl="2" indent="-514350"/>
            <a:r>
              <a:rPr lang="en-US" dirty="0" smtClean="0"/>
              <a:t>Where the gospels told how Christ gave His life for us; Romans tells how he now gives life to us</a:t>
            </a:r>
          </a:p>
          <a:p>
            <a:pPr marL="1136142" lvl="2" indent="-514350"/>
            <a:r>
              <a:rPr lang="en-US" dirty="0" smtClean="0"/>
              <a:t>We learn of the doctrines of sin, salvation, sanctification, sovereignty, and service </a:t>
            </a:r>
          </a:p>
          <a:p>
            <a:pPr marL="1136142" lvl="2" indent="-514350"/>
            <a:r>
              <a:rPr lang="en-US" dirty="0" smtClean="0"/>
              <a:t>Key word – righteousness (36 times)</a:t>
            </a:r>
          </a:p>
          <a:p>
            <a:pPr marL="550926" indent="-514350"/>
            <a:r>
              <a:rPr lang="en-US" dirty="0" smtClean="0"/>
              <a:t>Such a powerful Gospel, the enemy could not leave it alone</a:t>
            </a:r>
          </a:p>
          <a:p>
            <a:pPr marL="550926" indent="-514350"/>
            <a:r>
              <a:rPr lang="en-US" dirty="0" smtClean="0"/>
              <a:t>Satan then attacked  the early church with doctrines and errors </a:t>
            </a:r>
          </a:p>
          <a:p>
            <a:pPr marL="1136142" lvl="2" indent="-514350"/>
            <a:endParaRPr lang="en-US" dirty="0" smtClean="0"/>
          </a:p>
        </p:txBody>
      </p:sp>
    </p:spTree>
    <p:extLst>
      <p:ext uri="{BB962C8B-B14F-4D97-AF65-F5344CB8AC3E}">
        <p14:creationId xmlns:p14="http://schemas.microsoft.com/office/powerpoint/2010/main" val="37423622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  The </a:t>
            </a:r>
            <a:r>
              <a:rPr lang="en-US" sz="3600" dirty="0"/>
              <a:t>Christian and His Beliefs </a:t>
            </a:r>
          </a:p>
        </p:txBody>
      </p:sp>
      <p:sp>
        <p:nvSpPr>
          <p:cNvPr id="3" name="Content Placeholder 2"/>
          <p:cNvSpPr>
            <a:spLocks noGrp="1"/>
          </p:cNvSpPr>
          <p:nvPr>
            <p:ph idx="1"/>
          </p:nvPr>
        </p:nvSpPr>
        <p:spPr>
          <a:xfrm>
            <a:off x="457200" y="1600200"/>
            <a:ext cx="7467600" cy="4724400"/>
          </a:xfrm>
        </p:spPr>
        <p:txBody>
          <a:bodyPr>
            <a:normAutofit/>
          </a:bodyPr>
          <a:lstStyle/>
          <a:p>
            <a:pPr marL="550926" indent="-514350">
              <a:buAutoNum type="arabicPeriod" startAt="2"/>
            </a:pPr>
            <a:r>
              <a:rPr lang="en-US" sz="2800" dirty="0" smtClean="0"/>
              <a:t>False:  2 Corinthians, Galatians, Colossians, 2 Timothy, Hebrew, 2 Peter, Jude</a:t>
            </a:r>
          </a:p>
          <a:p>
            <a:pPr marL="1136142" lvl="2" indent="-514350"/>
            <a:r>
              <a:rPr lang="en-US" sz="2800" dirty="0" smtClean="0"/>
              <a:t>Galatians </a:t>
            </a:r>
            <a:r>
              <a:rPr lang="en-US" sz="2800" dirty="0" smtClean="0"/>
              <a:t>– Legalism </a:t>
            </a:r>
          </a:p>
          <a:p>
            <a:pPr marL="1410462" lvl="3" indent="-514350"/>
            <a:r>
              <a:rPr lang="en-US" sz="2800" dirty="0" smtClean="0"/>
              <a:t>An attack on the liberty of a Christian</a:t>
            </a:r>
          </a:p>
          <a:p>
            <a:pPr marL="1410462" lvl="3" indent="-514350"/>
            <a:r>
              <a:rPr lang="en-US" sz="2800" dirty="0" smtClean="0"/>
              <a:t>The </a:t>
            </a:r>
            <a:r>
              <a:rPr lang="en-US" sz="2800" dirty="0" smtClean="0"/>
              <a:t>people </a:t>
            </a:r>
            <a:r>
              <a:rPr lang="en-US" sz="2800" dirty="0" smtClean="0"/>
              <a:t>were trying to force the Christian to observe the law, circumcision, the Sabbath, and the </a:t>
            </a:r>
            <a:r>
              <a:rPr lang="en-US" sz="2800" dirty="0" err="1" smtClean="0"/>
              <a:t>levitical</a:t>
            </a:r>
            <a:r>
              <a:rPr lang="en-US" sz="2800" dirty="0" smtClean="0"/>
              <a:t> dietary code</a:t>
            </a:r>
          </a:p>
          <a:p>
            <a:pPr marL="896112" lvl="3" indent="0">
              <a:buNone/>
            </a:pPr>
            <a:endParaRPr lang="en-US" sz="1800" dirty="0" smtClean="0"/>
          </a:p>
        </p:txBody>
      </p:sp>
    </p:spTree>
    <p:extLst>
      <p:ext uri="{BB962C8B-B14F-4D97-AF65-F5344CB8AC3E}">
        <p14:creationId xmlns:p14="http://schemas.microsoft.com/office/powerpoint/2010/main" val="12568224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  The </a:t>
            </a:r>
            <a:r>
              <a:rPr lang="en-US" sz="3600" dirty="0"/>
              <a:t>Christian and His Beliefs </a:t>
            </a:r>
          </a:p>
        </p:txBody>
      </p:sp>
      <p:sp>
        <p:nvSpPr>
          <p:cNvPr id="3" name="Content Placeholder 2"/>
          <p:cNvSpPr>
            <a:spLocks noGrp="1"/>
          </p:cNvSpPr>
          <p:nvPr>
            <p:ph idx="1"/>
          </p:nvPr>
        </p:nvSpPr>
        <p:spPr/>
        <p:txBody>
          <a:bodyPr>
            <a:noAutofit/>
          </a:bodyPr>
          <a:lstStyle/>
          <a:p>
            <a:pPr marL="1136142" lvl="2" indent="-514350"/>
            <a:r>
              <a:rPr lang="en-US" dirty="0" smtClean="0"/>
              <a:t>Colossians – Gnosticism</a:t>
            </a:r>
          </a:p>
          <a:p>
            <a:pPr marL="1410462" lvl="3" indent="-514350"/>
            <a:r>
              <a:rPr lang="en-US" sz="2400" dirty="0" smtClean="0"/>
              <a:t>Gnosticism was an attack on the Lordship of Jesus </a:t>
            </a:r>
          </a:p>
          <a:p>
            <a:pPr marL="1410462" lvl="3" indent="-514350"/>
            <a:r>
              <a:rPr lang="en-US" sz="2400" dirty="0" smtClean="0"/>
              <a:t>An attack on his deity </a:t>
            </a:r>
            <a:endParaRPr lang="en-US" sz="2400" dirty="0" smtClean="0"/>
          </a:p>
          <a:p>
            <a:pPr marL="1136142" lvl="2" indent="-514350"/>
            <a:r>
              <a:rPr lang="en-US" dirty="0" smtClean="0"/>
              <a:t>Hebrews – Judaism</a:t>
            </a:r>
          </a:p>
          <a:p>
            <a:pPr marL="1410462" lvl="3" indent="-514350"/>
            <a:r>
              <a:rPr lang="en-US" sz="2400" dirty="0" smtClean="0"/>
              <a:t>Judaism was an attack on the legitimacy of the church </a:t>
            </a:r>
          </a:p>
          <a:p>
            <a:pPr marL="1410462" lvl="3" indent="-514350"/>
            <a:r>
              <a:rPr lang="en-US" sz="2400" dirty="0" smtClean="0"/>
              <a:t>The first Christians were Jews and it was hard for them to believe that Judaism was obsolete </a:t>
            </a:r>
          </a:p>
        </p:txBody>
      </p:sp>
    </p:spTree>
    <p:extLst>
      <p:ext uri="{BB962C8B-B14F-4D97-AF65-F5344CB8AC3E}">
        <p14:creationId xmlns:p14="http://schemas.microsoft.com/office/powerpoint/2010/main" val="35366734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  The </a:t>
            </a:r>
            <a:r>
              <a:rPr lang="en-US" sz="3600" dirty="0"/>
              <a:t>Christian and His Beliefs </a:t>
            </a:r>
          </a:p>
        </p:txBody>
      </p:sp>
      <p:sp>
        <p:nvSpPr>
          <p:cNvPr id="3" name="Content Placeholder 2"/>
          <p:cNvSpPr>
            <a:spLocks noGrp="1"/>
          </p:cNvSpPr>
          <p:nvPr>
            <p:ph idx="1"/>
          </p:nvPr>
        </p:nvSpPr>
        <p:spPr/>
        <p:txBody>
          <a:bodyPr>
            <a:noAutofit/>
          </a:bodyPr>
          <a:lstStyle/>
          <a:p>
            <a:pPr marL="852678" lvl="1" indent="-514350"/>
            <a:r>
              <a:rPr lang="en-US" sz="2600" dirty="0" smtClean="0"/>
              <a:t>2 Corinthians deals with opposition to the teacher of Christianity</a:t>
            </a:r>
          </a:p>
          <a:p>
            <a:pPr marL="852678" lvl="1" indent="-514350"/>
            <a:r>
              <a:rPr lang="en-US" dirty="0" smtClean="0"/>
              <a:t>We learn a lot about Paul from 2 Corinthians </a:t>
            </a:r>
          </a:p>
          <a:p>
            <a:pPr marL="1136142" lvl="2" indent="-514350"/>
            <a:r>
              <a:rPr lang="en-US" sz="2400" dirty="0" smtClean="0"/>
              <a:t>His commission, his converts, and his critics</a:t>
            </a:r>
          </a:p>
          <a:p>
            <a:pPr marL="1136142" lvl="2" indent="-514350"/>
            <a:r>
              <a:rPr lang="en-US" sz="2400" dirty="0" smtClean="0"/>
              <a:t>He was called fickle, proud, boastful, weak, ugly, dishonest, and insane</a:t>
            </a:r>
          </a:p>
          <a:p>
            <a:pPr marL="852678" lvl="1" indent="-514350"/>
            <a:r>
              <a:rPr lang="en-US" sz="2600" dirty="0" smtClean="0"/>
              <a:t>“The attack upon the man was an attack upon the message”</a:t>
            </a:r>
          </a:p>
        </p:txBody>
      </p:sp>
    </p:spTree>
    <p:extLst>
      <p:ext uri="{BB962C8B-B14F-4D97-AF65-F5344CB8AC3E}">
        <p14:creationId xmlns:p14="http://schemas.microsoft.com/office/powerpoint/2010/main" val="40452871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  The </a:t>
            </a:r>
            <a:r>
              <a:rPr lang="en-US" sz="3600" dirty="0"/>
              <a:t>Christian and His Beliefs </a:t>
            </a:r>
          </a:p>
        </p:txBody>
      </p:sp>
      <p:sp>
        <p:nvSpPr>
          <p:cNvPr id="3" name="Content Placeholder 2"/>
          <p:cNvSpPr>
            <a:spLocks noGrp="1"/>
          </p:cNvSpPr>
          <p:nvPr>
            <p:ph idx="1"/>
          </p:nvPr>
        </p:nvSpPr>
        <p:spPr/>
        <p:txBody>
          <a:bodyPr>
            <a:noAutofit/>
          </a:bodyPr>
          <a:lstStyle/>
          <a:p>
            <a:pPr marL="852678" lvl="1" indent="-514350"/>
            <a:r>
              <a:rPr lang="en-US" dirty="0" smtClean="0"/>
              <a:t>The remaining 3 letters deal with apostasy of the church</a:t>
            </a:r>
          </a:p>
          <a:p>
            <a:pPr marL="852678" lvl="1" indent="-514350"/>
            <a:r>
              <a:rPr lang="en-US" dirty="0" smtClean="0"/>
              <a:t>2 Timothy – the development of apostasy</a:t>
            </a:r>
          </a:p>
          <a:p>
            <a:pPr marL="1136142" lvl="2" indent="-514350"/>
            <a:r>
              <a:rPr lang="en-US" dirty="0" smtClean="0"/>
              <a:t>Pastoral epistle</a:t>
            </a:r>
          </a:p>
          <a:p>
            <a:pPr marL="852678" lvl="1" indent="-514350"/>
            <a:r>
              <a:rPr lang="en-US" dirty="0" smtClean="0"/>
              <a:t>2 Peter and Jude – dangers of apostasy</a:t>
            </a:r>
          </a:p>
          <a:p>
            <a:pPr marL="550926" indent="-514350">
              <a:buAutoNum type="arabicPeriod" startAt="3"/>
            </a:pPr>
            <a:r>
              <a:rPr lang="en-US" dirty="0" smtClean="0"/>
              <a:t>Future – 1 &amp; 2 Thessalonians, Revelations</a:t>
            </a:r>
          </a:p>
          <a:p>
            <a:pPr marL="852678" lvl="1" indent="-514350"/>
            <a:r>
              <a:rPr lang="en-US" dirty="0" smtClean="0"/>
              <a:t>“Eschatology is an important part of Christian doctrine </a:t>
            </a:r>
          </a:p>
          <a:p>
            <a:pPr marL="338328" lvl="1" indent="0">
              <a:buNone/>
            </a:pPr>
            <a:endParaRPr lang="en-US" dirty="0" smtClean="0"/>
          </a:p>
        </p:txBody>
      </p:sp>
    </p:spTree>
    <p:extLst>
      <p:ext uri="{BB962C8B-B14F-4D97-AF65-F5344CB8AC3E}">
        <p14:creationId xmlns:p14="http://schemas.microsoft.com/office/powerpoint/2010/main" val="10022798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  The </a:t>
            </a:r>
            <a:r>
              <a:rPr lang="en-US" sz="3600" dirty="0"/>
              <a:t>Christian and His Beliefs </a:t>
            </a:r>
          </a:p>
        </p:txBody>
      </p:sp>
      <p:sp>
        <p:nvSpPr>
          <p:cNvPr id="3" name="Content Placeholder 2"/>
          <p:cNvSpPr>
            <a:spLocks noGrp="1"/>
          </p:cNvSpPr>
          <p:nvPr>
            <p:ph idx="1"/>
          </p:nvPr>
        </p:nvSpPr>
        <p:spPr/>
        <p:txBody>
          <a:bodyPr>
            <a:noAutofit/>
          </a:bodyPr>
          <a:lstStyle/>
          <a:p>
            <a:pPr marL="852678" lvl="1" indent="-514350"/>
            <a:r>
              <a:rPr lang="en-US" sz="2800" dirty="0" smtClean="0"/>
              <a:t>1 Thessalonians – Rapture of the church </a:t>
            </a:r>
          </a:p>
          <a:p>
            <a:pPr marL="1136142" lvl="2" indent="-514350"/>
            <a:r>
              <a:rPr lang="en-US" sz="2800" dirty="0" smtClean="0"/>
              <a:t>coming </a:t>
            </a:r>
            <a:r>
              <a:rPr lang="en-US" sz="2800" dirty="0" smtClean="0"/>
              <a:t>of </a:t>
            </a:r>
            <a:r>
              <a:rPr lang="en-US" sz="2800" dirty="0" smtClean="0"/>
              <a:t>Christ </a:t>
            </a:r>
            <a:r>
              <a:rPr lang="en-US" sz="2800" dirty="0" smtClean="0"/>
              <a:t>mentioned in every chapter</a:t>
            </a:r>
          </a:p>
          <a:p>
            <a:pPr marL="852678" lvl="1" indent="-514350"/>
            <a:r>
              <a:rPr lang="en-US" sz="2800" dirty="0" smtClean="0"/>
              <a:t>2 Thessalonians – the ruin of the world </a:t>
            </a:r>
          </a:p>
          <a:p>
            <a:pPr marL="1136142" lvl="2" indent="-514350"/>
            <a:r>
              <a:rPr lang="en-US" sz="2800" dirty="0" smtClean="0"/>
              <a:t>Deals with the coming of the beast </a:t>
            </a:r>
          </a:p>
          <a:p>
            <a:pPr marL="852678" lvl="1" indent="-514350"/>
            <a:r>
              <a:rPr lang="en-US" sz="2800" dirty="0" smtClean="0"/>
              <a:t>Revelations – return of the Lord</a:t>
            </a:r>
          </a:p>
          <a:p>
            <a:pPr marL="1136142" lvl="2" indent="-514350"/>
            <a:r>
              <a:rPr lang="en-US" sz="2800" dirty="0" smtClean="0"/>
              <a:t>4 visions dominate the book</a:t>
            </a:r>
          </a:p>
          <a:p>
            <a:pPr marL="1410462" lvl="3" indent="-514350"/>
            <a:r>
              <a:rPr lang="en-US" sz="2800" dirty="0" smtClean="0"/>
              <a:t>Visions of God, or grace, of government, and of glory</a:t>
            </a:r>
            <a:endParaRPr lang="en-US" sz="2800" dirty="0"/>
          </a:p>
        </p:txBody>
      </p:sp>
    </p:spTree>
    <p:extLst>
      <p:ext uri="{BB962C8B-B14F-4D97-AF65-F5344CB8AC3E}">
        <p14:creationId xmlns:p14="http://schemas.microsoft.com/office/powerpoint/2010/main" val="24289873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II.  The Christian and His Brethren</a:t>
            </a:r>
            <a:endParaRPr lang="en-US" sz="3600" dirty="0"/>
          </a:p>
        </p:txBody>
      </p:sp>
      <p:sp>
        <p:nvSpPr>
          <p:cNvPr id="3" name="Content Placeholder 2"/>
          <p:cNvSpPr>
            <a:spLocks noGrp="1"/>
          </p:cNvSpPr>
          <p:nvPr>
            <p:ph idx="1"/>
          </p:nvPr>
        </p:nvSpPr>
        <p:spPr/>
        <p:txBody>
          <a:bodyPr>
            <a:normAutofit lnSpcReduction="10000"/>
          </a:bodyPr>
          <a:lstStyle/>
          <a:p>
            <a:r>
              <a:rPr lang="en-US" sz="3200" dirty="0" smtClean="0"/>
              <a:t>“God’s great instrument for accomplishing His purpose in this age is the church”</a:t>
            </a:r>
          </a:p>
          <a:p>
            <a:pPr lvl="1"/>
            <a:r>
              <a:rPr lang="en-US" sz="3200" dirty="0" smtClean="0"/>
              <a:t>There are 5 books in this section </a:t>
            </a:r>
          </a:p>
          <a:p>
            <a:pPr lvl="2"/>
            <a:r>
              <a:rPr lang="en-US" sz="3200" dirty="0" smtClean="0"/>
              <a:t>1 deals with the origins of the church </a:t>
            </a:r>
          </a:p>
          <a:p>
            <a:pPr lvl="2"/>
            <a:r>
              <a:rPr lang="en-US" sz="3200" dirty="0" smtClean="0"/>
              <a:t>2 deal the operations of the church </a:t>
            </a:r>
          </a:p>
          <a:p>
            <a:pPr lvl="2"/>
            <a:r>
              <a:rPr lang="en-US" sz="3200" dirty="0" smtClean="0"/>
              <a:t>2 deal with the officers of the church </a:t>
            </a:r>
          </a:p>
          <a:p>
            <a:pPr lvl="1"/>
            <a:endParaRPr lang="en-US" sz="2400" dirty="0"/>
          </a:p>
        </p:txBody>
      </p:sp>
    </p:spTree>
    <p:extLst>
      <p:ext uri="{BB962C8B-B14F-4D97-AF65-F5344CB8AC3E}">
        <p14:creationId xmlns:p14="http://schemas.microsoft.com/office/powerpoint/2010/main" val="27109405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II.  The Christian and His Brethren</a:t>
            </a:r>
            <a:endParaRPr lang="en-US" sz="3600" dirty="0"/>
          </a:p>
        </p:txBody>
      </p:sp>
      <p:sp>
        <p:nvSpPr>
          <p:cNvPr id="3" name="Content Placeholder 2"/>
          <p:cNvSpPr>
            <a:spLocks noGrp="1"/>
          </p:cNvSpPr>
          <p:nvPr>
            <p:ph idx="1"/>
          </p:nvPr>
        </p:nvSpPr>
        <p:spPr/>
        <p:txBody>
          <a:bodyPr>
            <a:normAutofit lnSpcReduction="10000"/>
          </a:bodyPr>
          <a:lstStyle/>
          <a:p>
            <a:pPr marL="550926" indent="-514350">
              <a:buAutoNum type="arabicPeriod"/>
            </a:pPr>
            <a:r>
              <a:rPr lang="en-US" sz="3200" dirty="0" smtClean="0"/>
              <a:t>The origins of the church:  Acts </a:t>
            </a:r>
          </a:p>
          <a:p>
            <a:pPr marL="852678" lvl="1" indent="-514350"/>
            <a:r>
              <a:rPr lang="en-US" sz="2800" dirty="0" smtClean="0"/>
              <a:t>This book is largely historical and transitional</a:t>
            </a:r>
          </a:p>
          <a:p>
            <a:pPr marL="852678" lvl="1" indent="-514350"/>
            <a:r>
              <a:rPr lang="en-US" sz="2800" dirty="0" smtClean="0"/>
              <a:t>It bridges the gap between the gospel and the epistles</a:t>
            </a:r>
          </a:p>
          <a:p>
            <a:pPr marL="852678" lvl="1" indent="-514350"/>
            <a:r>
              <a:rPr lang="en-US" sz="2800" dirty="0" smtClean="0"/>
              <a:t>It would be hard to understand some of the epistles without the book of acts </a:t>
            </a:r>
          </a:p>
          <a:p>
            <a:pPr marL="1136142" lvl="2" indent="-514350"/>
            <a:r>
              <a:rPr lang="en-US" dirty="0" smtClean="0"/>
              <a:t>Because it is transitional we read Acts for information, not doctrine </a:t>
            </a:r>
          </a:p>
          <a:p>
            <a:pPr marL="1136142" lvl="2" indent="-514350"/>
            <a:r>
              <a:rPr lang="en-US" dirty="0" smtClean="0"/>
              <a:t>Our doctrine comes from the epistles</a:t>
            </a:r>
          </a:p>
          <a:p>
            <a:pPr marL="852678" lvl="1" indent="-514350"/>
            <a:endParaRPr lang="en-US" sz="2800" dirty="0" smtClean="0"/>
          </a:p>
        </p:txBody>
      </p:sp>
    </p:spTree>
    <p:extLst>
      <p:ext uri="{BB962C8B-B14F-4D97-AF65-F5344CB8AC3E}">
        <p14:creationId xmlns:p14="http://schemas.microsoft.com/office/powerpoint/2010/main" val="9031872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II.  The Christian and His Brethren</a:t>
            </a:r>
            <a:endParaRPr lang="en-US" sz="3600" dirty="0"/>
          </a:p>
        </p:txBody>
      </p:sp>
      <p:sp>
        <p:nvSpPr>
          <p:cNvPr id="3" name="Content Placeholder 2"/>
          <p:cNvSpPr>
            <a:spLocks noGrp="1"/>
          </p:cNvSpPr>
          <p:nvPr>
            <p:ph idx="1"/>
          </p:nvPr>
        </p:nvSpPr>
        <p:spPr/>
        <p:txBody>
          <a:bodyPr>
            <a:normAutofit/>
          </a:bodyPr>
          <a:lstStyle/>
          <a:p>
            <a:pPr marL="852678" lvl="1" indent="-514350"/>
            <a:r>
              <a:rPr lang="en-US" sz="2800" dirty="0" smtClean="0"/>
              <a:t>Acts revolves around 3 men</a:t>
            </a:r>
          </a:p>
          <a:p>
            <a:pPr marL="1136142" lvl="2" indent="-514350"/>
            <a:r>
              <a:rPr lang="en-US" dirty="0" smtClean="0"/>
              <a:t>Simon, Stephen, and Saul</a:t>
            </a:r>
          </a:p>
          <a:p>
            <a:pPr marL="852678" lvl="1" indent="-514350"/>
            <a:r>
              <a:rPr lang="en-US" dirty="0" smtClean="0"/>
              <a:t>It begins in Jerusalem and ends in Rome</a:t>
            </a:r>
          </a:p>
          <a:p>
            <a:pPr marL="852678" lvl="1" indent="-514350"/>
            <a:r>
              <a:rPr lang="en-US" dirty="0" smtClean="0"/>
              <a:t>It begins with Jews and ends with Gentiles</a:t>
            </a:r>
          </a:p>
          <a:p>
            <a:pPr marL="852678" lvl="1" indent="-514350"/>
            <a:r>
              <a:rPr lang="en-US" dirty="0" smtClean="0"/>
              <a:t>It records Paul's 3 great missionary journeys</a:t>
            </a:r>
          </a:p>
          <a:p>
            <a:pPr marL="852678" lvl="1" indent="-514350"/>
            <a:r>
              <a:rPr lang="en-US" dirty="0" smtClean="0"/>
              <a:t>It covers a period of about 30 years and tens of thousands of people are saved </a:t>
            </a:r>
          </a:p>
          <a:p>
            <a:pPr marL="338328" lvl="1" indent="0">
              <a:buNone/>
            </a:pPr>
            <a:endParaRPr lang="en-US" dirty="0" smtClean="0"/>
          </a:p>
          <a:p>
            <a:pPr marL="852678" lvl="1" indent="-514350"/>
            <a:endParaRPr lang="en-US" dirty="0" smtClean="0"/>
          </a:p>
        </p:txBody>
      </p:sp>
    </p:spTree>
    <p:extLst>
      <p:ext uri="{BB962C8B-B14F-4D97-AF65-F5344CB8AC3E}">
        <p14:creationId xmlns:p14="http://schemas.microsoft.com/office/powerpoint/2010/main" val="25960874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II.  The Christian and His Brethren</a:t>
            </a:r>
            <a:endParaRPr lang="en-US" sz="3600" dirty="0"/>
          </a:p>
        </p:txBody>
      </p:sp>
      <p:sp>
        <p:nvSpPr>
          <p:cNvPr id="3" name="Content Placeholder 2"/>
          <p:cNvSpPr>
            <a:spLocks noGrp="1"/>
          </p:cNvSpPr>
          <p:nvPr>
            <p:ph idx="1"/>
          </p:nvPr>
        </p:nvSpPr>
        <p:spPr/>
        <p:txBody>
          <a:bodyPr>
            <a:normAutofit/>
          </a:bodyPr>
          <a:lstStyle/>
          <a:p>
            <a:pPr marL="550926" indent="-514350">
              <a:buAutoNum type="arabicPeriod" startAt="2"/>
            </a:pPr>
            <a:r>
              <a:rPr lang="en-US" dirty="0" smtClean="0"/>
              <a:t>The operations of the Church :  1 Corinthians, Ephesians </a:t>
            </a:r>
          </a:p>
          <a:p>
            <a:pPr marL="852678" lvl="1" indent="-514350"/>
            <a:r>
              <a:rPr lang="en-US" dirty="0" smtClean="0"/>
              <a:t>1 Corinthians deals with the local church</a:t>
            </a:r>
          </a:p>
          <a:p>
            <a:pPr marL="852678" lvl="1" indent="-514350"/>
            <a:r>
              <a:rPr lang="en-US" dirty="0" smtClean="0"/>
              <a:t>Corinth </a:t>
            </a:r>
            <a:r>
              <a:rPr lang="en-US" dirty="0" smtClean="0"/>
              <a:t>was an extremely gifted church </a:t>
            </a:r>
          </a:p>
          <a:p>
            <a:pPr marL="852678" lvl="1" indent="-514350"/>
            <a:r>
              <a:rPr lang="en-US" dirty="0" smtClean="0"/>
              <a:t>But it was the most worldly and carnal</a:t>
            </a:r>
          </a:p>
          <a:p>
            <a:pPr marL="1136142" lvl="2" indent="-514350"/>
            <a:r>
              <a:rPr lang="en-US" dirty="0" smtClean="0"/>
              <a:t>He dealt with divisions in the church, moral issues, money issues, public witnessing, tongues, unbelief in the resurrection</a:t>
            </a:r>
          </a:p>
          <a:p>
            <a:pPr marL="550926" indent="-514350">
              <a:buAutoNum type="arabicPeriod" startAt="2"/>
            </a:pPr>
            <a:endParaRPr lang="en-US" dirty="0" smtClean="0"/>
          </a:p>
          <a:p>
            <a:pPr marL="852678" lvl="1" indent="-514350"/>
            <a:endParaRPr lang="en-US" dirty="0" smtClean="0"/>
          </a:p>
        </p:txBody>
      </p:sp>
    </p:spTree>
    <p:extLst>
      <p:ext uri="{BB962C8B-B14F-4D97-AF65-F5344CB8AC3E}">
        <p14:creationId xmlns:p14="http://schemas.microsoft.com/office/powerpoint/2010/main" val="1342554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Christocentric View</a:t>
            </a:r>
            <a:endParaRPr lang="en-US" dirty="0"/>
          </a:p>
        </p:txBody>
      </p:sp>
      <p:sp>
        <p:nvSpPr>
          <p:cNvPr id="3" name="Content Placeholder 2"/>
          <p:cNvSpPr>
            <a:spLocks noGrp="1"/>
          </p:cNvSpPr>
          <p:nvPr>
            <p:ph idx="1"/>
          </p:nvPr>
        </p:nvSpPr>
        <p:spPr/>
        <p:txBody>
          <a:bodyPr>
            <a:normAutofit/>
          </a:bodyPr>
          <a:lstStyle/>
          <a:p>
            <a:r>
              <a:rPr lang="en-US" dirty="0"/>
              <a:t>The Old Testament can be divided into 4 sections</a:t>
            </a:r>
          </a:p>
          <a:p>
            <a:pPr lvl="1"/>
            <a:r>
              <a:rPr lang="en-US" dirty="0"/>
              <a:t>Law: The Foundation For Christ             (moral)</a:t>
            </a:r>
          </a:p>
          <a:p>
            <a:pPr lvl="1"/>
            <a:r>
              <a:rPr lang="en-US" dirty="0"/>
              <a:t>History:  The Preparation For Christ    (national)</a:t>
            </a:r>
          </a:p>
          <a:p>
            <a:pPr lvl="1"/>
            <a:r>
              <a:rPr lang="en-US" dirty="0"/>
              <a:t>Poetry:  The Aspiration For Christ        (spiritual)</a:t>
            </a:r>
          </a:p>
          <a:p>
            <a:pPr lvl="1"/>
            <a:r>
              <a:rPr lang="en-US" dirty="0"/>
              <a:t>Prophecy:  The Expectation For Christ (future)</a:t>
            </a:r>
          </a:p>
        </p:txBody>
      </p:sp>
    </p:spTree>
    <p:extLst>
      <p:ext uri="{BB962C8B-B14F-4D97-AF65-F5344CB8AC3E}">
        <p14:creationId xmlns:p14="http://schemas.microsoft.com/office/powerpoint/2010/main" val="35750840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II.  The Christian and His Brethren</a:t>
            </a:r>
            <a:endParaRPr lang="en-US" sz="3600" dirty="0"/>
          </a:p>
        </p:txBody>
      </p:sp>
      <p:sp>
        <p:nvSpPr>
          <p:cNvPr id="3" name="Content Placeholder 2"/>
          <p:cNvSpPr>
            <a:spLocks noGrp="1"/>
          </p:cNvSpPr>
          <p:nvPr>
            <p:ph idx="1"/>
          </p:nvPr>
        </p:nvSpPr>
        <p:spPr/>
        <p:txBody>
          <a:bodyPr>
            <a:normAutofit/>
          </a:bodyPr>
          <a:lstStyle/>
          <a:p>
            <a:pPr marL="852678" lvl="1" indent="-514350"/>
            <a:r>
              <a:rPr lang="en-US" dirty="0" smtClean="0"/>
              <a:t>Ephesians deals with the universal church </a:t>
            </a:r>
          </a:p>
          <a:p>
            <a:pPr marL="852678" lvl="1" indent="-514350"/>
            <a:r>
              <a:rPr lang="en-US" dirty="0" smtClean="0"/>
              <a:t>We </a:t>
            </a:r>
            <a:r>
              <a:rPr lang="en-US" dirty="0" smtClean="0"/>
              <a:t>will not see the universal church until the rapture</a:t>
            </a:r>
          </a:p>
          <a:p>
            <a:pPr marL="852678" lvl="1" indent="-514350"/>
            <a:r>
              <a:rPr lang="en-US" dirty="0" smtClean="0"/>
              <a:t>We see the universal gifts used – apostles, prophets, evangelist, pastors, and teachers</a:t>
            </a:r>
          </a:p>
          <a:p>
            <a:pPr marL="550926" indent="-514350">
              <a:buAutoNum type="arabicPeriod" startAt="3"/>
            </a:pPr>
            <a:r>
              <a:rPr lang="en-US" dirty="0" smtClean="0"/>
              <a:t>The officers of the church:  1 Timothy, Titus </a:t>
            </a:r>
          </a:p>
          <a:p>
            <a:pPr marL="852678" lvl="1" indent="-514350"/>
            <a:r>
              <a:rPr lang="en-US" dirty="0" smtClean="0"/>
              <a:t>Give instruction on leadership in the local church </a:t>
            </a:r>
          </a:p>
          <a:p>
            <a:pPr marL="852678" lvl="1" indent="-514350"/>
            <a:endParaRPr lang="en-US" dirty="0" smtClean="0"/>
          </a:p>
          <a:p>
            <a:pPr marL="852678" lvl="1" indent="-514350"/>
            <a:endParaRPr lang="en-US" dirty="0" smtClean="0"/>
          </a:p>
          <a:p>
            <a:pPr marL="852678" lvl="1" indent="-514350"/>
            <a:endParaRPr lang="en-US" dirty="0" smtClean="0"/>
          </a:p>
        </p:txBody>
      </p:sp>
    </p:spTree>
    <p:extLst>
      <p:ext uri="{BB962C8B-B14F-4D97-AF65-F5344CB8AC3E}">
        <p14:creationId xmlns:p14="http://schemas.microsoft.com/office/powerpoint/2010/main" val="2684900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III.  The Christian and His Behavior</a:t>
            </a:r>
            <a:endParaRPr lang="en-US" sz="3600" dirty="0"/>
          </a:p>
        </p:txBody>
      </p:sp>
      <p:sp>
        <p:nvSpPr>
          <p:cNvPr id="3" name="Content Placeholder 2"/>
          <p:cNvSpPr>
            <a:spLocks noGrp="1"/>
          </p:cNvSpPr>
          <p:nvPr>
            <p:ph idx="1"/>
          </p:nvPr>
        </p:nvSpPr>
        <p:spPr/>
        <p:txBody>
          <a:bodyPr>
            <a:normAutofit/>
          </a:bodyPr>
          <a:lstStyle/>
          <a:p>
            <a:pPr marL="550926" indent="-514350"/>
            <a:r>
              <a:rPr lang="en-US" dirty="0" smtClean="0"/>
              <a:t>The NT teaches us that Christianity is practical </a:t>
            </a:r>
          </a:p>
          <a:p>
            <a:pPr marL="852678" lvl="1" indent="-514350"/>
            <a:r>
              <a:rPr lang="en-US" dirty="0" smtClean="0"/>
              <a:t>The remaining epistles deal specifically with the behavior of the believer </a:t>
            </a:r>
          </a:p>
          <a:p>
            <a:pPr marL="852678" lvl="1" indent="-514350"/>
            <a:r>
              <a:rPr lang="en-US" dirty="0" smtClean="0"/>
              <a:t>Philippians – Dealing with situations </a:t>
            </a:r>
          </a:p>
          <a:p>
            <a:pPr marL="1136142" lvl="2" indent="-514350"/>
            <a:r>
              <a:rPr lang="en-US" dirty="0" smtClean="0"/>
              <a:t>Paul wrote a letter filled with joy from a prison in Rome</a:t>
            </a:r>
          </a:p>
          <a:p>
            <a:pPr marL="1136142" lvl="2" indent="-514350"/>
            <a:r>
              <a:rPr lang="en-US" dirty="0" smtClean="0"/>
              <a:t>He and Silas had been beaten but sung themselves out of prison</a:t>
            </a:r>
          </a:p>
          <a:p>
            <a:pPr marL="1136142" lvl="2" indent="-514350"/>
            <a:endParaRPr lang="en-US" dirty="0" smtClean="0"/>
          </a:p>
          <a:p>
            <a:pPr marL="852678" lvl="1" indent="-514350"/>
            <a:endParaRPr lang="en-US" dirty="0" smtClean="0"/>
          </a:p>
          <a:p>
            <a:pPr marL="852678" lvl="1" indent="-514350"/>
            <a:endParaRPr lang="en-US" dirty="0" smtClean="0"/>
          </a:p>
        </p:txBody>
      </p:sp>
    </p:spTree>
    <p:extLst>
      <p:ext uri="{BB962C8B-B14F-4D97-AF65-F5344CB8AC3E}">
        <p14:creationId xmlns:p14="http://schemas.microsoft.com/office/powerpoint/2010/main" val="31214779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III.  The Christian and His Behavior</a:t>
            </a:r>
            <a:endParaRPr lang="en-US" sz="3600" dirty="0"/>
          </a:p>
        </p:txBody>
      </p:sp>
      <p:sp>
        <p:nvSpPr>
          <p:cNvPr id="3" name="Content Placeholder 2"/>
          <p:cNvSpPr>
            <a:spLocks noGrp="1"/>
          </p:cNvSpPr>
          <p:nvPr>
            <p:ph idx="1"/>
          </p:nvPr>
        </p:nvSpPr>
        <p:spPr/>
        <p:txBody>
          <a:bodyPr>
            <a:normAutofit fontScale="92500"/>
          </a:bodyPr>
          <a:lstStyle/>
          <a:p>
            <a:pPr marL="852678" lvl="1" indent="-514350"/>
            <a:r>
              <a:rPr lang="en-US" dirty="0" smtClean="0"/>
              <a:t>Philemon – Dealing with Slavery </a:t>
            </a:r>
          </a:p>
          <a:p>
            <a:pPr marL="1136142" lvl="2" indent="-514350"/>
            <a:r>
              <a:rPr lang="en-US" dirty="0" smtClean="0"/>
              <a:t>It was the greatest social problem in Paul’s day</a:t>
            </a:r>
          </a:p>
          <a:p>
            <a:pPr marL="852678" lvl="1" indent="-514350"/>
            <a:r>
              <a:rPr lang="en-US" dirty="0" smtClean="0"/>
              <a:t>James – Dealing with Sincerity</a:t>
            </a:r>
          </a:p>
          <a:p>
            <a:pPr marL="1136142" lvl="2" indent="-514350"/>
            <a:r>
              <a:rPr lang="en-US" dirty="0" smtClean="0"/>
              <a:t>“James demands that any profession of Christianity be proven by an evident practice of Christianity”</a:t>
            </a:r>
          </a:p>
          <a:p>
            <a:pPr marL="1136142" lvl="2" indent="-514350"/>
            <a:r>
              <a:rPr lang="en-US" dirty="0" smtClean="0"/>
              <a:t>“Faith without works is dead”</a:t>
            </a:r>
          </a:p>
          <a:p>
            <a:pPr marL="852678" lvl="1" indent="-514350"/>
            <a:r>
              <a:rPr lang="en-US" dirty="0" smtClean="0"/>
              <a:t>1 Peter – Dealing with Suffering</a:t>
            </a:r>
          </a:p>
          <a:p>
            <a:pPr marL="1136142" lvl="2" indent="-514350"/>
            <a:r>
              <a:rPr lang="en-US" dirty="0" smtClean="0"/>
              <a:t>The believer is not exempt from suffering</a:t>
            </a:r>
          </a:p>
          <a:p>
            <a:pPr marL="1136142" lvl="2" indent="-514350"/>
            <a:r>
              <a:rPr lang="en-US" dirty="0" smtClean="0"/>
              <a:t>But we must not bring suffering on ourselves by sinful behavior </a:t>
            </a:r>
          </a:p>
          <a:p>
            <a:pPr marL="621792" lvl="2" indent="0">
              <a:buNone/>
            </a:pPr>
            <a:endParaRPr lang="en-US" dirty="0" smtClean="0"/>
          </a:p>
          <a:p>
            <a:pPr marL="852678" lvl="1" indent="-514350"/>
            <a:endParaRPr lang="en-US" dirty="0" smtClean="0"/>
          </a:p>
          <a:p>
            <a:pPr marL="852678" lvl="1" indent="-514350"/>
            <a:endParaRPr lang="en-US" dirty="0" smtClean="0"/>
          </a:p>
        </p:txBody>
      </p:sp>
    </p:spTree>
    <p:extLst>
      <p:ext uri="{BB962C8B-B14F-4D97-AF65-F5344CB8AC3E}">
        <p14:creationId xmlns:p14="http://schemas.microsoft.com/office/powerpoint/2010/main" val="40916844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III.  The Christian and His Behavior</a:t>
            </a:r>
            <a:endParaRPr lang="en-US" sz="3600" dirty="0"/>
          </a:p>
        </p:txBody>
      </p:sp>
      <p:sp>
        <p:nvSpPr>
          <p:cNvPr id="3" name="Content Placeholder 2"/>
          <p:cNvSpPr>
            <a:spLocks noGrp="1"/>
          </p:cNvSpPr>
          <p:nvPr>
            <p:ph idx="1"/>
          </p:nvPr>
        </p:nvSpPr>
        <p:spPr/>
        <p:txBody>
          <a:bodyPr>
            <a:normAutofit fontScale="92500" lnSpcReduction="10000"/>
          </a:bodyPr>
          <a:lstStyle/>
          <a:p>
            <a:pPr marL="852678" lvl="1" indent="-514350"/>
            <a:r>
              <a:rPr lang="en-US" dirty="0" smtClean="0"/>
              <a:t>1 John – Dealing with </a:t>
            </a:r>
            <a:r>
              <a:rPr lang="en-US" dirty="0" err="1"/>
              <a:t>S</a:t>
            </a:r>
            <a:r>
              <a:rPr lang="en-US" dirty="0" err="1" smtClean="0"/>
              <a:t>onship</a:t>
            </a:r>
            <a:r>
              <a:rPr lang="en-US" dirty="0" smtClean="0"/>
              <a:t> </a:t>
            </a:r>
          </a:p>
          <a:p>
            <a:pPr marL="1136142" lvl="2" indent="-514350"/>
            <a:r>
              <a:rPr lang="en-US" dirty="0" smtClean="0"/>
              <a:t>He speaks of the new birth and Christian fellowship </a:t>
            </a:r>
          </a:p>
          <a:p>
            <a:pPr marL="852678" lvl="1" indent="-514350"/>
            <a:r>
              <a:rPr lang="en-US" dirty="0" smtClean="0"/>
              <a:t>2 John – Dealing with Separation</a:t>
            </a:r>
          </a:p>
          <a:p>
            <a:pPr marL="1136142" lvl="2" indent="-514350"/>
            <a:r>
              <a:rPr lang="en-US" dirty="0" smtClean="0"/>
              <a:t>John is cautioning a woman not to entertain in her home those that bring divisive and devilish doctrines </a:t>
            </a:r>
          </a:p>
          <a:p>
            <a:pPr marL="1136142" lvl="2" indent="-514350"/>
            <a:r>
              <a:rPr lang="en-US" dirty="0" smtClean="0"/>
              <a:t>“Christian charity does not include extending a helping hand to heresy”</a:t>
            </a:r>
          </a:p>
          <a:p>
            <a:pPr marL="852678" lvl="1" indent="-514350"/>
            <a:r>
              <a:rPr lang="en-US" dirty="0" smtClean="0"/>
              <a:t>3 john – Dealing with Strife </a:t>
            </a:r>
          </a:p>
          <a:p>
            <a:pPr marL="1136142" lvl="2" indent="-514350"/>
            <a:r>
              <a:rPr lang="en-US" dirty="0" smtClean="0"/>
              <a:t>Warns against strife and the prideful spirit which grows from it</a:t>
            </a:r>
          </a:p>
          <a:p>
            <a:pPr marL="1136142" lvl="2" indent="-514350"/>
            <a:endParaRPr lang="en-US" dirty="0" smtClean="0"/>
          </a:p>
          <a:p>
            <a:pPr marL="852678" lvl="1" indent="-514350"/>
            <a:endParaRPr lang="en-US" dirty="0" smtClean="0"/>
          </a:p>
          <a:p>
            <a:pPr marL="852678" lvl="1" indent="-514350"/>
            <a:endParaRPr lang="en-US" dirty="0" smtClean="0"/>
          </a:p>
        </p:txBody>
      </p:sp>
    </p:spTree>
    <p:extLst>
      <p:ext uri="{BB962C8B-B14F-4D97-AF65-F5344CB8AC3E}">
        <p14:creationId xmlns:p14="http://schemas.microsoft.com/office/powerpoint/2010/main" val="38084293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9600" dirty="0" smtClean="0">
                <a:cs typeface="Arabic Typesetting" panose="03020402040406030203" pitchFamily="66" charset="-78"/>
              </a:rPr>
              <a:t>MARK</a:t>
            </a:r>
            <a:endParaRPr lang="en-US" sz="9600" dirty="0">
              <a:cs typeface="Arabic Typesetting" panose="03020402040406030203" pitchFamily="66" charset="-78"/>
            </a:endParaRPr>
          </a:p>
        </p:txBody>
      </p:sp>
      <p:sp>
        <p:nvSpPr>
          <p:cNvPr id="3" name="Subtitle 2"/>
          <p:cNvSpPr>
            <a:spLocks noGrp="1"/>
          </p:cNvSpPr>
          <p:nvPr>
            <p:ph type="subTitle" idx="1"/>
          </p:nvPr>
        </p:nvSpPr>
        <p:spPr/>
        <p:txBody>
          <a:bodyPr/>
          <a:lstStyle/>
          <a:p>
            <a:r>
              <a:rPr lang="en-US" dirty="0" smtClean="0"/>
              <a:t>Behold My Servant </a:t>
            </a:r>
            <a:endParaRPr lang="en-US" dirty="0"/>
          </a:p>
        </p:txBody>
      </p:sp>
    </p:spTree>
    <p:extLst>
      <p:ext uri="{BB962C8B-B14F-4D97-AF65-F5344CB8AC3E}">
        <p14:creationId xmlns:p14="http://schemas.microsoft.com/office/powerpoint/2010/main" val="4903896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Interesting Facts </a:t>
            </a:r>
            <a:endParaRPr lang="en-US" dirty="0"/>
          </a:p>
        </p:txBody>
      </p:sp>
      <p:sp>
        <p:nvSpPr>
          <p:cNvPr id="3" name="Content Placeholder 2"/>
          <p:cNvSpPr>
            <a:spLocks noGrp="1"/>
          </p:cNvSpPr>
          <p:nvPr>
            <p:ph idx="1"/>
          </p:nvPr>
        </p:nvSpPr>
        <p:spPr/>
        <p:txBody>
          <a:bodyPr>
            <a:normAutofit/>
          </a:bodyPr>
          <a:lstStyle/>
          <a:p>
            <a:r>
              <a:rPr lang="en-US" dirty="0" smtClean="0"/>
              <a:t>John is his </a:t>
            </a:r>
            <a:r>
              <a:rPr lang="en-US" dirty="0"/>
              <a:t>J</a:t>
            </a:r>
            <a:r>
              <a:rPr lang="en-US" dirty="0" smtClean="0"/>
              <a:t>ewish name </a:t>
            </a:r>
          </a:p>
          <a:p>
            <a:r>
              <a:rPr lang="en-US" dirty="0" smtClean="0"/>
              <a:t>Mark is his Roman Name</a:t>
            </a:r>
          </a:p>
          <a:p>
            <a:r>
              <a:rPr lang="en-US" dirty="0" smtClean="0"/>
              <a:t>written </a:t>
            </a:r>
            <a:r>
              <a:rPr lang="en-US" dirty="0" smtClean="0"/>
              <a:t>before the fall of Jerusalem</a:t>
            </a:r>
          </a:p>
          <a:p>
            <a:r>
              <a:rPr lang="en-US" dirty="0" smtClean="0"/>
              <a:t>Many believe around 50A.D. which would make it one of the earliest NT books</a:t>
            </a:r>
          </a:p>
          <a:p>
            <a:r>
              <a:rPr lang="en-US" dirty="0" smtClean="0"/>
              <a:t>Mark has a special tie to Peter in his gospel</a:t>
            </a:r>
          </a:p>
        </p:txBody>
      </p:sp>
    </p:spTree>
    <p:extLst>
      <p:ext uri="{BB962C8B-B14F-4D97-AF65-F5344CB8AC3E}">
        <p14:creationId xmlns:p14="http://schemas.microsoft.com/office/powerpoint/2010/main" val="12579077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Interesting Facts</a:t>
            </a:r>
            <a:endParaRPr lang="en-US" dirty="0"/>
          </a:p>
        </p:txBody>
      </p:sp>
      <p:sp>
        <p:nvSpPr>
          <p:cNvPr id="3" name="Content Placeholder 2"/>
          <p:cNvSpPr>
            <a:spLocks noGrp="1"/>
          </p:cNvSpPr>
          <p:nvPr>
            <p:ph idx="1"/>
          </p:nvPr>
        </p:nvSpPr>
        <p:spPr>
          <a:xfrm>
            <a:off x="457200" y="1600200"/>
            <a:ext cx="7467600" cy="4800600"/>
          </a:xfrm>
        </p:spPr>
        <p:txBody>
          <a:bodyPr>
            <a:normAutofit/>
          </a:bodyPr>
          <a:lstStyle/>
          <a:p>
            <a:r>
              <a:rPr lang="en-US" dirty="0" smtClean="0"/>
              <a:t>Mark mentions Peter more than  any other gospel writer</a:t>
            </a:r>
          </a:p>
          <a:p>
            <a:pPr lvl="1"/>
            <a:r>
              <a:rPr lang="en-US" dirty="0" smtClean="0"/>
              <a:t>It begins when Peter became a disciple</a:t>
            </a:r>
          </a:p>
          <a:p>
            <a:pPr lvl="1"/>
            <a:r>
              <a:rPr lang="en-US" dirty="0" smtClean="0"/>
              <a:t>It is mostly based in Capernaum of Galilee which is Peter’s home town</a:t>
            </a:r>
          </a:p>
          <a:p>
            <a:pPr lvl="1"/>
            <a:r>
              <a:rPr lang="en-US" dirty="0" smtClean="0"/>
              <a:t>He tells us of Peter’s mother-n-law being healed</a:t>
            </a:r>
          </a:p>
          <a:p>
            <a:pPr lvl="1"/>
            <a:r>
              <a:rPr lang="en-US" dirty="0" smtClean="0"/>
              <a:t>Peter drew the attention to the fig tree</a:t>
            </a:r>
          </a:p>
          <a:p>
            <a:pPr lvl="1"/>
            <a:r>
              <a:rPr lang="en-US" dirty="0" smtClean="0"/>
              <a:t>And </a:t>
            </a:r>
            <a:r>
              <a:rPr lang="en-US" dirty="0" smtClean="0"/>
              <a:t>that the angel at the resurrection sent a special word to Peter</a:t>
            </a:r>
            <a:endParaRPr lang="en-US" dirty="0"/>
          </a:p>
        </p:txBody>
      </p:sp>
    </p:spTree>
    <p:extLst>
      <p:ext uri="{BB962C8B-B14F-4D97-AF65-F5344CB8AC3E}">
        <p14:creationId xmlns:p14="http://schemas.microsoft.com/office/powerpoint/2010/main" val="29048378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Interesting Facts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“Peter was able to give firsthand facts of the Lords ministry and therefore was probably the main source of information for the Gospel of Mark</a:t>
            </a:r>
          </a:p>
          <a:p>
            <a:r>
              <a:rPr lang="en-US" dirty="0" smtClean="0"/>
              <a:t>Mark presents the Lord as a servant or “at work</a:t>
            </a:r>
            <a:r>
              <a:rPr lang="en-US" dirty="0" smtClean="0"/>
              <a:t>”</a:t>
            </a:r>
          </a:p>
          <a:p>
            <a:r>
              <a:rPr lang="en-US" dirty="0" smtClean="0"/>
              <a:t>Straight way and immediately – 40x</a:t>
            </a:r>
            <a:endParaRPr lang="en-US" dirty="0" smtClean="0"/>
          </a:p>
          <a:p>
            <a:r>
              <a:rPr lang="en-US" dirty="0" smtClean="0"/>
              <a:t>Roman’s made slaves of millions of people </a:t>
            </a:r>
          </a:p>
          <a:p>
            <a:r>
              <a:rPr lang="en-US" dirty="0" smtClean="0"/>
              <a:t>They </a:t>
            </a:r>
            <a:r>
              <a:rPr lang="en-US" dirty="0"/>
              <a:t>were more interested in what Jesus did and not what he </a:t>
            </a:r>
            <a:r>
              <a:rPr lang="en-US" dirty="0" smtClean="0"/>
              <a:t>said</a:t>
            </a:r>
          </a:p>
          <a:p>
            <a:endParaRPr lang="en-US" dirty="0"/>
          </a:p>
        </p:txBody>
      </p:sp>
    </p:spTree>
    <p:extLst>
      <p:ext uri="{BB962C8B-B14F-4D97-AF65-F5344CB8AC3E}">
        <p14:creationId xmlns:p14="http://schemas.microsoft.com/office/powerpoint/2010/main" val="15726939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Interesting Facts</a:t>
            </a:r>
            <a:endParaRPr lang="en-US" dirty="0"/>
          </a:p>
        </p:txBody>
      </p:sp>
      <p:sp>
        <p:nvSpPr>
          <p:cNvPr id="3" name="Content Placeholder 2"/>
          <p:cNvSpPr>
            <a:spLocks noGrp="1"/>
          </p:cNvSpPr>
          <p:nvPr>
            <p:ph idx="1"/>
          </p:nvPr>
        </p:nvSpPr>
        <p:spPr/>
        <p:txBody>
          <a:bodyPr>
            <a:normAutofit lnSpcReduction="10000"/>
          </a:bodyPr>
          <a:lstStyle/>
          <a:p>
            <a:r>
              <a:rPr lang="en-US" dirty="0" smtClean="0"/>
              <a:t>OT quotes – 63x</a:t>
            </a:r>
            <a:endParaRPr lang="en-US" dirty="0" smtClean="0"/>
          </a:p>
          <a:p>
            <a:r>
              <a:rPr lang="en-US" dirty="0" smtClean="0"/>
              <a:t>He interprets Jewish words </a:t>
            </a:r>
          </a:p>
          <a:p>
            <a:pPr lvl="1"/>
            <a:r>
              <a:rPr lang="en-US" dirty="0" err="1" smtClean="0"/>
              <a:t>Gehenna</a:t>
            </a:r>
            <a:r>
              <a:rPr lang="en-US" dirty="0" smtClean="0"/>
              <a:t>, Golgotha, </a:t>
            </a:r>
            <a:r>
              <a:rPr lang="en-US" dirty="0"/>
              <a:t>A</a:t>
            </a:r>
            <a:r>
              <a:rPr lang="en-US" dirty="0" smtClean="0"/>
              <a:t>bba</a:t>
            </a:r>
          </a:p>
          <a:p>
            <a:r>
              <a:rPr lang="en-US" dirty="0" smtClean="0"/>
              <a:t>He explains Jewish custom's </a:t>
            </a:r>
          </a:p>
          <a:p>
            <a:r>
              <a:rPr lang="en-US" dirty="0" smtClean="0"/>
              <a:t>He give location for different places</a:t>
            </a:r>
          </a:p>
          <a:p>
            <a:pPr lvl="1"/>
            <a:r>
              <a:rPr lang="en-US" dirty="0" smtClean="0"/>
              <a:t>Mount of Olives </a:t>
            </a:r>
          </a:p>
          <a:p>
            <a:r>
              <a:rPr lang="en-US" dirty="0" smtClean="0"/>
              <a:t>He explains  when the Passover was killed</a:t>
            </a:r>
          </a:p>
          <a:p>
            <a:r>
              <a:rPr lang="en-US" dirty="0" smtClean="0"/>
              <a:t>He explains that the Jordan is a river</a:t>
            </a:r>
            <a:endParaRPr lang="en-US" dirty="0"/>
          </a:p>
        </p:txBody>
      </p:sp>
    </p:spTree>
    <p:extLst>
      <p:ext uri="{BB962C8B-B14F-4D97-AF65-F5344CB8AC3E}">
        <p14:creationId xmlns:p14="http://schemas.microsoft.com/office/powerpoint/2010/main" val="31580930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Interesting Facts</a:t>
            </a:r>
            <a:endParaRPr lang="en-US" dirty="0"/>
          </a:p>
        </p:txBody>
      </p:sp>
      <p:sp>
        <p:nvSpPr>
          <p:cNvPr id="3" name="Content Placeholder 2"/>
          <p:cNvSpPr>
            <a:spLocks noGrp="1"/>
          </p:cNvSpPr>
          <p:nvPr>
            <p:ph idx="1"/>
          </p:nvPr>
        </p:nvSpPr>
        <p:spPr/>
        <p:txBody>
          <a:bodyPr>
            <a:normAutofit/>
          </a:bodyPr>
          <a:lstStyle/>
          <a:p>
            <a:r>
              <a:rPr lang="en-US" sz="3200" dirty="0" smtClean="0"/>
              <a:t>Key verse </a:t>
            </a:r>
          </a:p>
          <a:p>
            <a:pPr lvl="1"/>
            <a:r>
              <a:rPr lang="en-US" sz="3200" dirty="0"/>
              <a:t>(Mar 10:45)  For even the Son of man came not to be ministered unto, but to minister, and to give his life a ransom for many.</a:t>
            </a:r>
          </a:p>
          <a:p>
            <a:r>
              <a:rPr lang="en-US" sz="3200" dirty="0" smtClean="0"/>
              <a:t>He is addressed as Lord at least 73 times in the other gospels but only twice in Mark</a:t>
            </a:r>
            <a:endParaRPr lang="en-US" sz="3200" dirty="0"/>
          </a:p>
        </p:txBody>
      </p:sp>
    </p:spTree>
    <p:extLst>
      <p:ext uri="{BB962C8B-B14F-4D97-AF65-F5344CB8AC3E}">
        <p14:creationId xmlns:p14="http://schemas.microsoft.com/office/powerpoint/2010/main" val="3456202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Christocentric View</a:t>
            </a:r>
            <a:endParaRPr lang="en-US" dirty="0"/>
          </a:p>
        </p:txBody>
      </p:sp>
      <p:sp>
        <p:nvSpPr>
          <p:cNvPr id="3" name="Content Placeholder 2"/>
          <p:cNvSpPr>
            <a:spLocks noGrp="1"/>
          </p:cNvSpPr>
          <p:nvPr>
            <p:ph idx="1"/>
          </p:nvPr>
        </p:nvSpPr>
        <p:spPr/>
        <p:txBody>
          <a:bodyPr>
            <a:normAutofit/>
          </a:bodyPr>
          <a:lstStyle/>
          <a:p>
            <a:r>
              <a:rPr lang="en-US" sz="3200" dirty="0"/>
              <a:t>The </a:t>
            </a:r>
            <a:r>
              <a:rPr lang="en-US" sz="3200" dirty="0" smtClean="0"/>
              <a:t>New </a:t>
            </a:r>
            <a:r>
              <a:rPr lang="en-US" sz="3200" dirty="0"/>
              <a:t>Testament can be divided into 4 </a:t>
            </a:r>
            <a:r>
              <a:rPr lang="en-US" sz="3200" dirty="0" smtClean="0"/>
              <a:t>sections as well</a:t>
            </a:r>
            <a:endParaRPr lang="en-US" sz="3200" dirty="0"/>
          </a:p>
          <a:p>
            <a:pPr lvl="1"/>
            <a:r>
              <a:rPr lang="en-US" sz="2800" dirty="0" smtClean="0"/>
              <a:t>Gospels – Manifestation of Christ </a:t>
            </a:r>
          </a:p>
          <a:p>
            <a:pPr lvl="1"/>
            <a:r>
              <a:rPr lang="en-US" sz="2800" dirty="0" smtClean="0"/>
              <a:t>Acts – Propagation of Christ </a:t>
            </a:r>
          </a:p>
          <a:p>
            <a:pPr lvl="1"/>
            <a:r>
              <a:rPr lang="en-US" sz="2800" dirty="0" smtClean="0"/>
              <a:t>Epistles – Interpretation of Christ (and Application) </a:t>
            </a:r>
          </a:p>
          <a:p>
            <a:pPr lvl="1"/>
            <a:r>
              <a:rPr lang="en-US" sz="2800" dirty="0" smtClean="0"/>
              <a:t>Revelation  - Consummation of Christ </a:t>
            </a:r>
            <a:endParaRPr lang="en-US" sz="2800" dirty="0"/>
          </a:p>
        </p:txBody>
      </p:sp>
    </p:spTree>
    <p:extLst>
      <p:ext uri="{BB962C8B-B14F-4D97-AF65-F5344CB8AC3E}">
        <p14:creationId xmlns:p14="http://schemas.microsoft.com/office/powerpoint/2010/main" val="12856408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92500"/>
          </a:bodyPr>
          <a:lstStyle/>
          <a:p>
            <a:pPr marL="608076" indent="-571500">
              <a:buFont typeface="+mj-lt"/>
              <a:buAutoNum type="romanUcPeriod"/>
            </a:pPr>
            <a:r>
              <a:rPr lang="en-US" dirty="0" smtClean="0"/>
              <a:t>The Servant Gives His Life in Service</a:t>
            </a:r>
          </a:p>
          <a:p>
            <a:pPr marL="909828" lvl="1" indent="-571500">
              <a:buFont typeface="+mj-lt"/>
              <a:buAutoNum type="alphaUcPeriod"/>
            </a:pPr>
            <a:r>
              <a:rPr lang="en-US" dirty="0" smtClean="0"/>
              <a:t>The Servant’s Work (</a:t>
            </a:r>
            <a:r>
              <a:rPr lang="en-US" dirty="0" smtClean="0"/>
              <a:t>1-3), Words </a:t>
            </a:r>
            <a:r>
              <a:rPr lang="en-US" dirty="0" smtClean="0"/>
              <a:t>(</a:t>
            </a:r>
            <a:r>
              <a:rPr lang="en-US" dirty="0" smtClean="0"/>
              <a:t>4-5), Way </a:t>
            </a:r>
            <a:r>
              <a:rPr lang="en-US" dirty="0" smtClean="0"/>
              <a:t>(</a:t>
            </a:r>
            <a:r>
              <a:rPr lang="en-US" dirty="0" smtClean="0"/>
              <a:t>6-8:26), Worth </a:t>
            </a:r>
            <a:r>
              <a:rPr lang="en-US" dirty="0" smtClean="0"/>
              <a:t>(</a:t>
            </a:r>
            <a:r>
              <a:rPr lang="en-US" dirty="0" smtClean="0"/>
              <a:t>8:27-9:13), Will </a:t>
            </a:r>
            <a:r>
              <a:rPr lang="en-US" dirty="0" smtClean="0"/>
              <a:t>(</a:t>
            </a:r>
            <a:r>
              <a:rPr lang="en-US" dirty="0" smtClean="0"/>
              <a:t>9:14-29), Wisdom </a:t>
            </a:r>
            <a:r>
              <a:rPr lang="en-US" dirty="0" smtClean="0"/>
              <a:t>(9:30-10:52)</a:t>
            </a:r>
          </a:p>
          <a:p>
            <a:pPr marL="608076" indent="-571500">
              <a:buFont typeface="+mj-lt"/>
              <a:buAutoNum type="romanUcPeriod"/>
            </a:pPr>
            <a:r>
              <a:rPr lang="en-US" dirty="0" smtClean="0"/>
              <a:t>The Servant Gives His Life In Sacrifice </a:t>
            </a:r>
          </a:p>
          <a:p>
            <a:pPr marL="909828" lvl="1" indent="-571500">
              <a:buFont typeface="+mj-lt"/>
              <a:buAutoNum type="alphaUcPeriod"/>
            </a:pPr>
            <a:r>
              <a:rPr lang="en-US" dirty="0" smtClean="0"/>
              <a:t>By Precipitating the Crisis of Calvary (11-12)</a:t>
            </a:r>
          </a:p>
          <a:p>
            <a:pPr marL="909828" lvl="1" indent="-571500">
              <a:buFont typeface="+mj-lt"/>
              <a:buAutoNum type="alphaUcPeriod"/>
            </a:pPr>
            <a:r>
              <a:rPr lang="en-US" dirty="0" smtClean="0"/>
              <a:t>By Portraying the Cross of Calvary (13-14:31)</a:t>
            </a:r>
          </a:p>
          <a:p>
            <a:pPr marL="909828" lvl="1" indent="-571500">
              <a:buFont typeface="+mj-lt"/>
              <a:buAutoNum type="alphaUcPeriod"/>
            </a:pPr>
            <a:r>
              <a:rPr lang="en-US" dirty="0" smtClean="0"/>
              <a:t>By Paying the Cost of Calvary (14:32-15:47)</a:t>
            </a:r>
          </a:p>
          <a:p>
            <a:pPr marL="909828" lvl="1" indent="-571500">
              <a:buFont typeface="+mj-lt"/>
              <a:buAutoNum type="alphaUcPeriod"/>
            </a:pPr>
            <a:r>
              <a:rPr lang="en-US" dirty="0" smtClean="0"/>
              <a:t>By Proving the Crime of Calvary (16)</a:t>
            </a:r>
          </a:p>
        </p:txBody>
      </p:sp>
    </p:spTree>
    <p:extLst>
      <p:ext uri="{BB962C8B-B14F-4D97-AF65-F5344CB8AC3E}">
        <p14:creationId xmlns:p14="http://schemas.microsoft.com/office/powerpoint/2010/main" val="1388908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The </a:t>
            </a:r>
            <a:r>
              <a:rPr lang="en-US" sz="2800" dirty="0"/>
              <a:t>Servant Gives His Life in </a:t>
            </a:r>
            <a:r>
              <a:rPr lang="en-US" sz="2800" dirty="0" smtClean="0"/>
              <a:t>Service (1-10)</a:t>
            </a:r>
            <a:endParaRPr lang="en-US" sz="2800" dirty="0"/>
          </a:p>
        </p:txBody>
      </p:sp>
      <p:sp>
        <p:nvSpPr>
          <p:cNvPr id="3" name="Content Placeholder 2"/>
          <p:cNvSpPr>
            <a:spLocks noGrp="1"/>
          </p:cNvSpPr>
          <p:nvPr>
            <p:ph idx="1"/>
          </p:nvPr>
        </p:nvSpPr>
        <p:spPr/>
        <p:txBody>
          <a:bodyPr>
            <a:normAutofit/>
          </a:bodyPr>
          <a:lstStyle/>
          <a:p>
            <a:pPr marL="550926" indent="-514350">
              <a:buFont typeface="+mj-lt"/>
              <a:buAutoNum type="alphaUcPeriod"/>
            </a:pPr>
            <a:r>
              <a:rPr lang="en-US" dirty="0" smtClean="0"/>
              <a:t>The Servant’s Work (1-3)</a:t>
            </a:r>
          </a:p>
          <a:p>
            <a:pPr marL="852678" lvl="1" indent="-514350">
              <a:buFont typeface="+mj-lt"/>
              <a:buAutoNum type="arabicPeriod"/>
            </a:pPr>
            <a:r>
              <a:rPr lang="en-US" dirty="0" smtClean="0"/>
              <a:t>The Work Begun (Ch. 1)</a:t>
            </a:r>
          </a:p>
          <a:p>
            <a:pPr marL="852678" lvl="1" indent="-514350"/>
            <a:r>
              <a:rPr lang="en-US" dirty="0" smtClean="0"/>
              <a:t>John </a:t>
            </a:r>
            <a:r>
              <a:rPr lang="en-US" dirty="0" smtClean="0"/>
              <a:t>the Baptist and his announcement that Jesus is coming</a:t>
            </a:r>
            <a:endParaRPr lang="en-US" dirty="0"/>
          </a:p>
          <a:p>
            <a:pPr marL="852678" lvl="1" indent="-514350"/>
            <a:r>
              <a:rPr lang="en-US" dirty="0" smtClean="0"/>
              <a:t>temptation </a:t>
            </a:r>
            <a:r>
              <a:rPr lang="en-US" dirty="0" smtClean="0"/>
              <a:t>of Jesus in the wilderness </a:t>
            </a:r>
            <a:endParaRPr lang="en-US" dirty="0" smtClean="0"/>
          </a:p>
          <a:p>
            <a:pPr marL="852678" lvl="1" indent="-514350"/>
            <a:r>
              <a:rPr lang="en-US" dirty="0" smtClean="0"/>
              <a:t>And </a:t>
            </a:r>
            <a:r>
              <a:rPr lang="en-US" dirty="0" smtClean="0"/>
              <a:t>then of him calling Peter, James , and John</a:t>
            </a:r>
          </a:p>
          <a:p>
            <a:pPr marL="852678" lvl="1" indent="-514350"/>
            <a:r>
              <a:rPr lang="en-US" dirty="0" smtClean="0"/>
              <a:t>And then working miracles </a:t>
            </a:r>
          </a:p>
          <a:p>
            <a:pPr marL="1136142" lvl="2" indent="-514350"/>
            <a:r>
              <a:rPr lang="en-US" dirty="0" smtClean="0"/>
              <a:t>Peter’s mother-n-law, leper, evil spirits  </a:t>
            </a:r>
          </a:p>
        </p:txBody>
      </p:sp>
    </p:spTree>
    <p:extLst>
      <p:ext uri="{BB962C8B-B14F-4D97-AF65-F5344CB8AC3E}">
        <p14:creationId xmlns:p14="http://schemas.microsoft.com/office/powerpoint/2010/main" val="35461522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The </a:t>
            </a:r>
            <a:r>
              <a:rPr lang="en-US" sz="2800" dirty="0"/>
              <a:t>Servant Gives His Life in </a:t>
            </a:r>
            <a:r>
              <a:rPr lang="en-US" sz="2800" dirty="0" smtClean="0"/>
              <a:t>Service (1-10)</a:t>
            </a:r>
            <a:endParaRPr lang="en-US" sz="2800" dirty="0"/>
          </a:p>
        </p:txBody>
      </p:sp>
      <p:sp>
        <p:nvSpPr>
          <p:cNvPr id="3" name="Content Placeholder 2"/>
          <p:cNvSpPr>
            <a:spLocks noGrp="1"/>
          </p:cNvSpPr>
          <p:nvPr>
            <p:ph idx="1"/>
          </p:nvPr>
        </p:nvSpPr>
        <p:spPr/>
        <p:txBody>
          <a:bodyPr>
            <a:normAutofit/>
          </a:bodyPr>
          <a:lstStyle/>
          <a:p>
            <a:pPr marL="550926" indent="-514350">
              <a:buFont typeface="+mj-lt"/>
              <a:buAutoNum type="alphaUcPeriod"/>
            </a:pPr>
            <a:r>
              <a:rPr lang="en-US" dirty="0" smtClean="0"/>
              <a:t>The Servant’s Work (1-3)</a:t>
            </a:r>
          </a:p>
          <a:p>
            <a:pPr marL="852678" lvl="1" indent="-514350">
              <a:buAutoNum type="arabicPeriod" startAt="2"/>
            </a:pPr>
            <a:r>
              <a:rPr lang="en-US" dirty="0" smtClean="0"/>
              <a:t>The Work Belittled (2:1-3:6)</a:t>
            </a:r>
          </a:p>
          <a:p>
            <a:pPr marL="852678" lvl="1" indent="-514350"/>
            <a:r>
              <a:rPr lang="en-US" dirty="0" smtClean="0"/>
              <a:t>Method </a:t>
            </a:r>
          </a:p>
          <a:p>
            <a:pPr marL="1136142" lvl="2" indent="-514350"/>
            <a:r>
              <a:rPr lang="en-US" dirty="0"/>
              <a:t>(Mar 2:16) </a:t>
            </a:r>
            <a:r>
              <a:rPr lang="en-US" dirty="0" smtClean="0"/>
              <a:t>...How </a:t>
            </a:r>
            <a:r>
              <a:rPr lang="en-US" dirty="0"/>
              <a:t>is it that he </a:t>
            </a:r>
            <a:r>
              <a:rPr lang="en-US" dirty="0" err="1"/>
              <a:t>eateth</a:t>
            </a:r>
            <a:r>
              <a:rPr lang="en-US" dirty="0"/>
              <a:t> and </a:t>
            </a:r>
            <a:r>
              <a:rPr lang="en-US" dirty="0" err="1"/>
              <a:t>drinketh</a:t>
            </a:r>
            <a:r>
              <a:rPr lang="en-US" dirty="0"/>
              <a:t> with publicans and sinners</a:t>
            </a:r>
            <a:r>
              <a:rPr lang="en-US" dirty="0" smtClean="0"/>
              <a:t>?</a:t>
            </a:r>
          </a:p>
          <a:p>
            <a:pPr marL="1136142" lvl="2" indent="-514350"/>
            <a:r>
              <a:rPr lang="en-US" dirty="0"/>
              <a:t>(Mar 2:18) </a:t>
            </a:r>
            <a:r>
              <a:rPr lang="en-US" dirty="0" smtClean="0"/>
              <a:t>...Why </a:t>
            </a:r>
            <a:r>
              <a:rPr lang="en-US" dirty="0"/>
              <a:t>do the disciples of John and of the Pharisees fast, but thy disciples fast not</a:t>
            </a:r>
            <a:r>
              <a:rPr lang="en-US" dirty="0" smtClean="0"/>
              <a:t>?</a:t>
            </a:r>
          </a:p>
          <a:p>
            <a:pPr marL="1136142" lvl="2" indent="-514350"/>
            <a:r>
              <a:rPr lang="en-US" dirty="0"/>
              <a:t>(Mar 2:24) </a:t>
            </a:r>
            <a:r>
              <a:rPr lang="en-US" dirty="0" smtClean="0"/>
              <a:t>...why </a:t>
            </a:r>
            <a:r>
              <a:rPr lang="en-US" dirty="0"/>
              <a:t>do they on the </a:t>
            </a:r>
            <a:r>
              <a:rPr lang="en-US" dirty="0" err="1"/>
              <a:t>sabbath</a:t>
            </a:r>
            <a:r>
              <a:rPr lang="en-US" dirty="0"/>
              <a:t> day that which is not lawful?</a:t>
            </a:r>
          </a:p>
          <a:p>
            <a:pPr marL="1136142" lvl="2" indent="-514350"/>
            <a:endParaRPr lang="en-US" dirty="0"/>
          </a:p>
          <a:p>
            <a:pPr marL="1136142" lvl="2" indent="-514350"/>
            <a:endParaRPr lang="en-US" dirty="0"/>
          </a:p>
          <a:p>
            <a:pPr marL="1136142" lvl="2" indent="-514350"/>
            <a:endParaRPr lang="en-US" dirty="0" smtClean="0"/>
          </a:p>
        </p:txBody>
      </p:sp>
    </p:spTree>
    <p:extLst>
      <p:ext uri="{BB962C8B-B14F-4D97-AF65-F5344CB8AC3E}">
        <p14:creationId xmlns:p14="http://schemas.microsoft.com/office/powerpoint/2010/main" val="1320243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The </a:t>
            </a:r>
            <a:r>
              <a:rPr lang="en-US" sz="2800" dirty="0"/>
              <a:t>Servant Gives His Life in </a:t>
            </a:r>
            <a:r>
              <a:rPr lang="en-US" sz="2800" dirty="0" smtClean="0"/>
              <a:t>Service (1-10)</a:t>
            </a:r>
            <a:endParaRPr lang="en-US" sz="2800" dirty="0"/>
          </a:p>
        </p:txBody>
      </p:sp>
      <p:sp>
        <p:nvSpPr>
          <p:cNvPr id="3" name="Content Placeholder 2"/>
          <p:cNvSpPr>
            <a:spLocks noGrp="1"/>
          </p:cNvSpPr>
          <p:nvPr>
            <p:ph idx="1"/>
          </p:nvPr>
        </p:nvSpPr>
        <p:spPr/>
        <p:txBody>
          <a:bodyPr>
            <a:normAutofit/>
          </a:bodyPr>
          <a:lstStyle/>
          <a:p>
            <a:pPr marL="852678" lvl="1" indent="-514350"/>
            <a:r>
              <a:rPr lang="en-US" dirty="0" smtClean="0"/>
              <a:t>Ministry </a:t>
            </a:r>
          </a:p>
          <a:p>
            <a:pPr marL="1136142" lvl="2" indent="-514350"/>
            <a:r>
              <a:rPr lang="en-US" dirty="0"/>
              <a:t>(Mar 2:7)  Why doth this man thus speak blasphemies? who can forgive sins but God only?</a:t>
            </a:r>
          </a:p>
          <a:p>
            <a:pPr marL="852678" lvl="1" indent="-514350">
              <a:buAutoNum type="arabicPeriod" startAt="3"/>
            </a:pPr>
            <a:r>
              <a:rPr lang="en-US" dirty="0" smtClean="0"/>
              <a:t>The Work Blessed (3:7-19)</a:t>
            </a:r>
          </a:p>
          <a:p>
            <a:pPr marL="852678" lvl="1" indent="-514350"/>
            <a:r>
              <a:rPr lang="en-US" dirty="0"/>
              <a:t>(Mar 3:8)  And from Jerusalem, and from </a:t>
            </a:r>
            <a:r>
              <a:rPr lang="en-US" dirty="0" err="1"/>
              <a:t>Idumaea</a:t>
            </a:r>
            <a:r>
              <a:rPr lang="en-US" dirty="0"/>
              <a:t>, and from beyond Jordan; and they about </a:t>
            </a:r>
            <a:r>
              <a:rPr lang="en-US" dirty="0" err="1"/>
              <a:t>Tyre</a:t>
            </a:r>
            <a:r>
              <a:rPr lang="en-US" dirty="0"/>
              <a:t> and Sidon, a great multitude, when they had heard what great things he did, came unto him.</a:t>
            </a:r>
          </a:p>
          <a:p>
            <a:pPr marL="338328" lvl="1" indent="0">
              <a:buNone/>
            </a:pPr>
            <a:endParaRPr lang="en-US" dirty="0"/>
          </a:p>
          <a:p>
            <a:pPr marL="1136142" lvl="2" indent="-514350"/>
            <a:endParaRPr lang="en-US" dirty="0" smtClean="0"/>
          </a:p>
        </p:txBody>
      </p:sp>
    </p:spTree>
    <p:extLst>
      <p:ext uri="{BB962C8B-B14F-4D97-AF65-F5344CB8AC3E}">
        <p14:creationId xmlns:p14="http://schemas.microsoft.com/office/powerpoint/2010/main" val="29130945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The </a:t>
            </a:r>
            <a:r>
              <a:rPr lang="en-US" sz="2800" dirty="0"/>
              <a:t>Servant Gives His Life in </a:t>
            </a:r>
            <a:r>
              <a:rPr lang="en-US" sz="2800" dirty="0" smtClean="0"/>
              <a:t>Service (1-10)</a:t>
            </a:r>
            <a:endParaRPr lang="en-US" sz="2800" dirty="0"/>
          </a:p>
        </p:txBody>
      </p:sp>
      <p:sp>
        <p:nvSpPr>
          <p:cNvPr id="3" name="Content Placeholder 2"/>
          <p:cNvSpPr>
            <a:spLocks noGrp="1"/>
          </p:cNvSpPr>
          <p:nvPr>
            <p:ph idx="1"/>
          </p:nvPr>
        </p:nvSpPr>
        <p:spPr/>
        <p:txBody>
          <a:bodyPr>
            <a:normAutofit/>
          </a:bodyPr>
          <a:lstStyle/>
          <a:p>
            <a:pPr marL="852678" lvl="1" indent="-514350">
              <a:buAutoNum type="arabicPeriod" startAt="4"/>
            </a:pPr>
            <a:r>
              <a:rPr lang="en-US" dirty="0" smtClean="0"/>
              <a:t>The Work Blasphemed (3:20-35)</a:t>
            </a:r>
          </a:p>
          <a:p>
            <a:pPr marL="852678" lvl="1" indent="-514350"/>
            <a:r>
              <a:rPr lang="en-US" dirty="0"/>
              <a:t>(Mar 3:21)  And when his friends heard of it, they went out to lay hold on him: for they said, He is beside himself</a:t>
            </a:r>
            <a:r>
              <a:rPr lang="en-US" dirty="0" smtClean="0"/>
              <a:t>.</a:t>
            </a:r>
            <a:endParaRPr lang="en-US" dirty="0"/>
          </a:p>
          <a:p>
            <a:pPr marL="852678" lvl="1" indent="-514350"/>
            <a:r>
              <a:rPr lang="en-US" dirty="0"/>
              <a:t>(Mar 3:22)  And the scribes which came down from Jerusalem said, He hath Beelzebub, and by the prince of the devils </a:t>
            </a:r>
            <a:r>
              <a:rPr lang="en-US" dirty="0" err="1"/>
              <a:t>casteth</a:t>
            </a:r>
            <a:r>
              <a:rPr lang="en-US" dirty="0"/>
              <a:t> he out devils</a:t>
            </a:r>
            <a:r>
              <a:rPr lang="en-US" dirty="0" smtClean="0"/>
              <a:t>.</a:t>
            </a:r>
            <a:endParaRPr lang="en-US" dirty="0"/>
          </a:p>
          <a:p>
            <a:pPr marL="1136142" lvl="2" indent="-514350"/>
            <a:endParaRPr lang="en-US" dirty="0" smtClean="0"/>
          </a:p>
        </p:txBody>
      </p:sp>
    </p:spTree>
    <p:extLst>
      <p:ext uri="{BB962C8B-B14F-4D97-AF65-F5344CB8AC3E}">
        <p14:creationId xmlns:p14="http://schemas.microsoft.com/office/powerpoint/2010/main" val="347299901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The </a:t>
            </a:r>
            <a:r>
              <a:rPr lang="en-US" sz="2800" dirty="0"/>
              <a:t>Servant Gives His Life in </a:t>
            </a:r>
            <a:r>
              <a:rPr lang="en-US" sz="2800" dirty="0" smtClean="0"/>
              <a:t>Service (1-10)</a:t>
            </a:r>
            <a:endParaRPr lang="en-US" sz="2800" dirty="0"/>
          </a:p>
        </p:txBody>
      </p:sp>
      <p:sp>
        <p:nvSpPr>
          <p:cNvPr id="3" name="Content Placeholder 2"/>
          <p:cNvSpPr>
            <a:spLocks noGrp="1"/>
          </p:cNvSpPr>
          <p:nvPr>
            <p:ph idx="1"/>
          </p:nvPr>
        </p:nvSpPr>
        <p:spPr/>
        <p:txBody>
          <a:bodyPr>
            <a:normAutofit/>
          </a:bodyPr>
          <a:lstStyle/>
          <a:p>
            <a:pPr marL="550926" indent="-514350">
              <a:buAutoNum type="alphaUcPeriod" startAt="2"/>
            </a:pPr>
            <a:r>
              <a:rPr lang="en-US" dirty="0" smtClean="0"/>
              <a:t>The Servant’s Words (4-5)</a:t>
            </a:r>
          </a:p>
          <a:p>
            <a:pPr marL="852678" lvl="1" indent="-514350"/>
            <a:r>
              <a:rPr lang="en-US" dirty="0" smtClean="0"/>
              <a:t>Mark </a:t>
            </a:r>
            <a:r>
              <a:rPr lang="en-US" dirty="0" smtClean="0"/>
              <a:t>doesn’t talk much about the discourses of Jesus as Matthew </a:t>
            </a:r>
            <a:r>
              <a:rPr lang="en-US" dirty="0" smtClean="0"/>
              <a:t>did</a:t>
            </a:r>
            <a:endParaRPr lang="en-US" dirty="0" smtClean="0"/>
          </a:p>
          <a:p>
            <a:pPr marL="852678" lvl="1" indent="-514350"/>
            <a:r>
              <a:rPr lang="en-US" dirty="0" smtClean="0"/>
              <a:t>Interested in showing Jesus’ authority when he does </a:t>
            </a:r>
            <a:r>
              <a:rPr lang="en-US" dirty="0" smtClean="0"/>
              <a:t>speak</a:t>
            </a:r>
          </a:p>
          <a:p>
            <a:pPr marL="852678" lvl="1" indent="-514350"/>
            <a:r>
              <a:rPr lang="en-US" dirty="0" smtClean="0"/>
              <a:t>“what manner of man is this”</a:t>
            </a:r>
          </a:p>
          <a:p>
            <a:pPr marL="852678" lvl="1" indent="-514350"/>
            <a:r>
              <a:rPr lang="en-US" dirty="0" smtClean="0"/>
              <a:t>The tempest stilled, demoniac of Gadara, </a:t>
            </a:r>
            <a:r>
              <a:rPr lang="en-US" dirty="0" err="1" smtClean="0"/>
              <a:t>Jarius</a:t>
            </a:r>
            <a:r>
              <a:rPr lang="en-US" dirty="0" smtClean="0"/>
              <a:t>’ daughter raised, Issue of blood</a:t>
            </a:r>
          </a:p>
          <a:p>
            <a:pPr marL="852678" lvl="1" indent="-514350">
              <a:buFont typeface="+mj-lt"/>
              <a:buAutoNum type="arabicPeriod" startAt="2"/>
            </a:pPr>
            <a:endParaRPr lang="en-US" dirty="0" smtClean="0"/>
          </a:p>
        </p:txBody>
      </p:sp>
    </p:spTree>
    <p:extLst>
      <p:ext uri="{BB962C8B-B14F-4D97-AF65-F5344CB8AC3E}">
        <p14:creationId xmlns:p14="http://schemas.microsoft.com/office/powerpoint/2010/main" val="32630630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The </a:t>
            </a:r>
            <a:r>
              <a:rPr lang="en-US" sz="2800" dirty="0"/>
              <a:t>Servant Gives His Life in </a:t>
            </a:r>
            <a:r>
              <a:rPr lang="en-US" sz="2800" dirty="0" smtClean="0"/>
              <a:t>Service (1-10)</a:t>
            </a:r>
            <a:endParaRPr lang="en-US" sz="2800" dirty="0"/>
          </a:p>
        </p:txBody>
      </p:sp>
      <p:sp>
        <p:nvSpPr>
          <p:cNvPr id="3" name="Content Placeholder 2"/>
          <p:cNvSpPr>
            <a:spLocks noGrp="1"/>
          </p:cNvSpPr>
          <p:nvPr>
            <p:ph idx="1"/>
          </p:nvPr>
        </p:nvSpPr>
        <p:spPr/>
        <p:txBody>
          <a:bodyPr>
            <a:normAutofit/>
          </a:bodyPr>
          <a:lstStyle/>
          <a:p>
            <a:pPr marL="550926" indent="-514350">
              <a:buAutoNum type="alphaUcPeriod" startAt="3"/>
            </a:pPr>
            <a:r>
              <a:rPr lang="en-US" dirty="0" smtClean="0"/>
              <a:t>The Servant’s Ways (6:1-8:26)</a:t>
            </a:r>
          </a:p>
          <a:p>
            <a:pPr marL="852678" lvl="1" indent="-514350"/>
            <a:r>
              <a:rPr lang="en-US" dirty="0" smtClean="0"/>
              <a:t>reactions </a:t>
            </a:r>
            <a:r>
              <a:rPr lang="en-US" dirty="0" smtClean="0"/>
              <a:t>to the ministry of Jesus</a:t>
            </a:r>
          </a:p>
          <a:p>
            <a:pPr marL="1136142" lvl="2" indent="-514350"/>
            <a:r>
              <a:rPr lang="en-US" dirty="0"/>
              <a:t>(Mar 6:3)  Is not this the carpenter, the son of Mary, the brother of James, and </a:t>
            </a:r>
            <a:r>
              <a:rPr lang="en-US" dirty="0" err="1"/>
              <a:t>Joses</a:t>
            </a:r>
            <a:r>
              <a:rPr lang="en-US" dirty="0"/>
              <a:t>, and of </a:t>
            </a:r>
            <a:r>
              <a:rPr lang="en-US" dirty="0" err="1"/>
              <a:t>Juda</a:t>
            </a:r>
            <a:r>
              <a:rPr lang="en-US" dirty="0"/>
              <a:t>, and Simon? and are not his sisters here with us? And they were offended at him.</a:t>
            </a:r>
          </a:p>
          <a:p>
            <a:pPr marL="1136142" lvl="2" indent="-514350"/>
            <a:r>
              <a:rPr lang="en-US" dirty="0"/>
              <a:t>(Mar 6:4)  But Jesus said unto them, A prophet is not without </a:t>
            </a:r>
            <a:r>
              <a:rPr lang="en-US" dirty="0" err="1"/>
              <a:t>honour</a:t>
            </a:r>
            <a:r>
              <a:rPr lang="en-US" dirty="0"/>
              <a:t>, but in his own country, and among his own kin, and in his own house</a:t>
            </a:r>
            <a:r>
              <a:rPr lang="en-US" dirty="0" smtClean="0"/>
              <a:t>.</a:t>
            </a:r>
          </a:p>
          <a:p>
            <a:pPr marL="550926" indent="-514350">
              <a:buAutoNum type="alphaUcPeriod" startAt="2"/>
            </a:pPr>
            <a:endParaRPr lang="en-US" dirty="0" smtClean="0"/>
          </a:p>
        </p:txBody>
      </p:sp>
    </p:spTree>
    <p:extLst>
      <p:ext uri="{BB962C8B-B14F-4D97-AF65-F5344CB8AC3E}">
        <p14:creationId xmlns:p14="http://schemas.microsoft.com/office/powerpoint/2010/main" val="350709905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The </a:t>
            </a:r>
            <a:r>
              <a:rPr lang="en-US" sz="2800" dirty="0"/>
              <a:t>Servant Gives His Life in </a:t>
            </a:r>
            <a:r>
              <a:rPr lang="en-US" sz="2800" dirty="0" smtClean="0"/>
              <a:t>Service (1-10)</a:t>
            </a:r>
            <a:endParaRPr lang="en-US" sz="2800" dirty="0"/>
          </a:p>
        </p:txBody>
      </p:sp>
      <p:sp>
        <p:nvSpPr>
          <p:cNvPr id="3" name="Content Placeholder 2"/>
          <p:cNvSpPr>
            <a:spLocks noGrp="1"/>
          </p:cNvSpPr>
          <p:nvPr>
            <p:ph idx="1"/>
          </p:nvPr>
        </p:nvSpPr>
        <p:spPr/>
        <p:txBody>
          <a:bodyPr>
            <a:normAutofit fontScale="92500" lnSpcReduction="10000"/>
          </a:bodyPr>
          <a:lstStyle/>
          <a:p>
            <a:pPr marL="550926" indent="-514350">
              <a:buAutoNum type="alphaUcPeriod" startAt="3"/>
            </a:pPr>
            <a:r>
              <a:rPr lang="en-US" dirty="0" smtClean="0"/>
              <a:t>The Servant’s Ways (6:1-8:26)</a:t>
            </a:r>
          </a:p>
          <a:p>
            <a:pPr marL="852678" lvl="1" indent="-514350"/>
            <a:r>
              <a:rPr lang="en-US" dirty="0" smtClean="0"/>
              <a:t>Mark </a:t>
            </a:r>
            <a:r>
              <a:rPr lang="en-US" dirty="0" smtClean="0"/>
              <a:t>tells how Jesus fed the 5,000 and walked on the water </a:t>
            </a:r>
          </a:p>
          <a:p>
            <a:pPr marL="852678" lvl="1" indent="-514350"/>
            <a:r>
              <a:rPr lang="en-US" dirty="0" smtClean="0"/>
              <a:t>Jesus heals the daughter of the </a:t>
            </a:r>
            <a:r>
              <a:rPr lang="en-US" dirty="0" err="1" smtClean="0"/>
              <a:t>Syrophenician</a:t>
            </a:r>
            <a:r>
              <a:rPr lang="en-US" dirty="0" smtClean="0"/>
              <a:t> woman</a:t>
            </a:r>
          </a:p>
          <a:p>
            <a:pPr marL="852678" lvl="1" indent="-514350"/>
            <a:r>
              <a:rPr lang="en-US" dirty="0" smtClean="0"/>
              <a:t>The deaf and dumb man is healed</a:t>
            </a:r>
          </a:p>
          <a:p>
            <a:pPr marL="852678" lvl="1" indent="-514350"/>
            <a:r>
              <a:rPr lang="en-US" dirty="0" smtClean="0"/>
              <a:t>He fed the multitudes again </a:t>
            </a:r>
          </a:p>
          <a:p>
            <a:pPr marL="852678" lvl="1" indent="-514350"/>
            <a:r>
              <a:rPr lang="en-US" dirty="0" smtClean="0"/>
              <a:t>And he heals the blind man</a:t>
            </a:r>
          </a:p>
          <a:p>
            <a:pPr marL="852678" lvl="1" indent="-514350"/>
            <a:r>
              <a:rPr lang="en-US" dirty="0" smtClean="0"/>
              <a:t>He was always busy healing and helping others</a:t>
            </a:r>
          </a:p>
          <a:p>
            <a:pPr marL="852678" lvl="1" indent="-514350"/>
            <a:r>
              <a:rPr lang="en-US" dirty="0" smtClean="0"/>
              <a:t>How much more was done that wasn’t recorded</a:t>
            </a:r>
          </a:p>
          <a:p>
            <a:pPr marL="852678" lvl="1" indent="-514350"/>
            <a:endParaRPr lang="en-US" dirty="0" smtClean="0"/>
          </a:p>
        </p:txBody>
      </p:sp>
    </p:spTree>
    <p:extLst>
      <p:ext uri="{BB962C8B-B14F-4D97-AF65-F5344CB8AC3E}">
        <p14:creationId xmlns:p14="http://schemas.microsoft.com/office/powerpoint/2010/main" val="118534439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The </a:t>
            </a:r>
            <a:r>
              <a:rPr lang="en-US" sz="2800" dirty="0"/>
              <a:t>Servant Gives His Life in </a:t>
            </a:r>
            <a:r>
              <a:rPr lang="en-US" sz="2800" dirty="0" smtClean="0"/>
              <a:t>Service (1-10)</a:t>
            </a:r>
            <a:endParaRPr lang="en-US" sz="2800" dirty="0"/>
          </a:p>
        </p:txBody>
      </p:sp>
      <p:sp>
        <p:nvSpPr>
          <p:cNvPr id="3" name="Content Placeholder 2"/>
          <p:cNvSpPr>
            <a:spLocks noGrp="1"/>
          </p:cNvSpPr>
          <p:nvPr>
            <p:ph idx="1"/>
          </p:nvPr>
        </p:nvSpPr>
        <p:spPr/>
        <p:txBody>
          <a:bodyPr>
            <a:normAutofit fontScale="92500"/>
          </a:bodyPr>
          <a:lstStyle/>
          <a:p>
            <a:pPr marL="550926" indent="-514350">
              <a:buAutoNum type="alphaUcPeriod" startAt="4"/>
            </a:pPr>
            <a:r>
              <a:rPr lang="en-US" dirty="0" smtClean="0"/>
              <a:t>The Servant’s Worth (8:27-9:13)</a:t>
            </a:r>
          </a:p>
          <a:p>
            <a:r>
              <a:rPr lang="en-US" dirty="0" smtClean="0"/>
              <a:t>Mark records to great instances in the life of Peters</a:t>
            </a:r>
          </a:p>
          <a:p>
            <a:r>
              <a:rPr lang="en-US" dirty="0" smtClean="0"/>
              <a:t>What he said</a:t>
            </a:r>
          </a:p>
          <a:p>
            <a:pPr lvl="1"/>
            <a:r>
              <a:rPr lang="en-US" dirty="0"/>
              <a:t>	(Mar 8:29)  And he </a:t>
            </a:r>
            <a:r>
              <a:rPr lang="en-US" dirty="0" err="1"/>
              <a:t>saith</a:t>
            </a:r>
            <a:r>
              <a:rPr lang="en-US" dirty="0"/>
              <a:t> unto them, But whom say ye that I am? And Peter </a:t>
            </a:r>
            <a:r>
              <a:rPr lang="en-US" dirty="0" err="1"/>
              <a:t>answereth</a:t>
            </a:r>
            <a:r>
              <a:rPr lang="en-US" dirty="0"/>
              <a:t> and </a:t>
            </a:r>
            <a:r>
              <a:rPr lang="en-US" dirty="0" err="1"/>
              <a:t>saith</a:t>
            </a:r>
            <a:r>
              <a:rPr lang="en-US" dirty="0"/>
              <a:t> unto him, Thou art the Christ.</a:t>
            </a:r>
          </a:p>
          <a:p>
            <a:r>
              <a:rPr lang="en-US" dirty="0" smtClean="0"/>
              <a:t>What he saw </a:t>
            </a:r>
          </a:p>
          <a:p>
            <a:pPr lvl="1"/>
            <a:r>
              <a:rPr lang="en-US" dirty="0" smtClean="0"/>
              <a:t>Jesus took Peter, James, and John and was transfigured before them</a:t>
            </a:r>
          </a:p>
          <a:p>
            <a:pPr lvl="1"/>
            <a:endParaRPr lang="en-US" dirty="0" smtClean="0"/>
          </a:p>
        </p:txBody>
      </p:sp>
    </p:spTree>
    <p:extLst>
      <p:ext uri="{BB962C8B-B14F-4D97-AF65-F5344CB8AC3E}">
        <p14:creationId xmlns:p14="http://schemas.microsoft.com/office/powerpoint/2010/main" val="38793214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The </a:t>
            </a:r>
            <a:r>
              <a:rPr lang="en-US" sz="2800" dirty="0"/>
              <a:t>Servant Gives His Life in </a:t>
            </a:r>
            <a:r>
              <a:rPr lang="en-US" sz="2800" dirty="0" smtClean="0"/>
              <a:t>Service (1-10)</a:t>
            </a:r>
            <a:endParaRPr lang="en-US" sz="2800" dirty="0"/>
          </a:p>
        </p:txBody>
      </p:sp>
      <p:sp>
        <p:nvSpPr>
          <p:cNvPr id="3" name="Content Placeholder 2"/>
          <p:cNvSpPr>
            <a:spLocks noGrp="1"/>
          </p:cNvSpPr>
          <p:nvPr>
            <p:ph idx="1"/>
          </p:nvPr>
        </p:nvSpPr>
        <p:spPr/>
        <p:txBody>
          <a:bodyPr>
            <a:normAutofit lnSpcReduction="10000"/>
          </a:bodyPr>
          <a:lstStyle/>
          <a:p>
            <a:pPr marL="550926" indent="-514350">
              <a:buAutoNum type="alphaUcPeriod" startAt="6"/>
            </a:pPr>
            <a:r>
              <a:rPr lang="en-US" dirty="0" smtClean="0"/>
              <a:t>The Servant’s Wisdom (9:30-10:52)</a:t>
            </a:r>
          </a:p>
          <a:p>
            <a:r>
              <a:rPr lang="en-US" dirty="0" smtClean="0"/>
              <a:t>examples </a:t>
            </a:r>
            <a:r>
              <a:rPr lang="en-US" dirty="0" smtClean="0"/>
              <a:t>of Jesus’ wisdom</a:t>
            </a:r>
          </a:p>
          <a:p>
            <a:pPr lvl="1"/>
            <a:r>
              <a:rPr lang="en-US" dirty="0" smtClean="0"/>
              <a:t>He fore tells his own death, burial, and resurrection</a:t>
            </a:r>
          </a:p>
          <a:p>
            <a:pPr lvl="1"/>
            <a:r>
              <a:rPr lang="en-US" dirty="0" smtClean="0"/>
              <a:t>He shows them that the path to greatness is through servant-ship</a:t>
            </a:r>
          </a:p>
          <a:p>
            <a:pPr lvl="2"/>
            <a:r>
              <a:rPr lang="en-US" dirty="0"/>
              <a:t>(Mar 9:35)  And he sat down, and called the twelve, and </a:t>
            </a:r>
            <a:r>
              <a:rPr lang="en-US" dirty="0" err="1"/>
              <a:t>saith</a:t>
            </a:r>
            <a:r>
              <a:rPr lang="en-US" dirty="0"/>
              <a:t> unto them, If any man desire to be first, the same shall be last of all, and servant of all</a:t>
            </a:r>
            <a:r>
              <a:rPr lang="en-US" dirty="0" smtClean="0"/>
              <a:t>.</a:t>
            </a:r>
          </a:p>
          <a:p>
            <a:pPr lvl="1"/>
            <a:r>
              <a:rPr lang="en-US" dirty="0" smtClean="0"/>
              <a:t>And that riches are a “spiritual liability”</a:t>
            </a:r>
            <a:endParaRPr lang="en-US" dirty="0"/>
          </a:p>
          <a:p>
            <a:pPr lvl="1"/>
            <a:endParaRPr lang="en-US" dirty="0" smtClean="0"/>
          </a:p>
        </p:txBody>
      </p:sp>
    </p:spTree>
    <p:extLst>
      <p:ext uri="{BB962C8B-B14F-4D97-AF65-F5344CB8AC3E}">
        <p14:creationId xmlns:p14="http://schemas.microsoft.com/office/powerpoint/2010/main" val="7373900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Testament </a:t>
            </a:r>
            <a:endParaRPr lang="en-US" dirty="0"/>
          </a:p>
        </p:txBody>
      </p:sp>
      <p:sp>
        <p:nvSpPr>
          <p:cNvPr id="3" name="Content Placeholder 2"/>
          <p:cNvSpPr>
            <a:spLocks noGrp="1"/>
          </p:cNvSpPr>
          <p:nvPr>
            <p:ph idx="1"/>
          </p:nvPr>
        </p:nvSpPr>
        <p:spPr/>
        <p:txBody>
          <a:bodyPr/>
          <a:lstStyle/>
          <a:p>
            <a:pPr marL="653796" indent="-571500">
              <a:buFont typeface="+mj-lt"/>
              <a:buAutoNum type="romanUcPeriod"/>
            </a:pPr>
            <a:r>
              <a:rPr lang="en-US" dirty="0" smtClean="0"/>
              <a:t>The Christian and His Beliefs </a:t>
            </a:r>
          </a:p>
          <a:p>
            <a:pPr marL="928116" lvl="1" indent="-571500">
              <a:buFont typeface="+mj-lt"/>
              <a:buAutoNum type="alphaUcPeriod"/>
            </a:pPr>
            <a:r>
              <a:rPr lang="en-US" dirty="0" smtClean="0"/>
              <a:t>That Which is Fundamental</a:t>
            </a:r>
          </a:p>
          <a:p>
            <a:pPr marL="1175004" lvl="2" indent="-571500"/>
            <a:r>
              <a:rPr lang="en-US" dirty="0" smtClean="0"/>
              <a:t>Mathew, Mark, Luke, John, Romans</a:t>
            </a:r>
          </a:p>
          <a:p>
            <a:pPr marL="870966" lvl="1" indent="-514350">
              <a:buAutoNum type="alphaUcPeriod" startAt="2"/>
            </a:pPr>
            <a:r>
              <a:rPr lang="en-US" dirty="0"/>
              <a:t> </a:t>
            </a:r>
            <a:r>
              <a:rPr lang="en-US" dirty="0" smtClean="0"/>
              <a:t>That Which is False </a:t>
            </a:r>
          </a:p>
          <a:p>
            <a:pPr marL="1117854" lvl="2" indent="-514350"/>
            <a:r>
              <a:rPr lang="en-US" dirty="0" smtClean="0"/>
              <a:t>2 Corinthians, Galatians, Colossians, 2 Timothy, Hebrews, 2 Peter, Jude</a:t>
            </a:r>
          </a:p>
          <a:p>
            <a:pPr marL="870966" lvl="1" indent="-514350">
              <a:buAutoNum type="alphaUcPeriod" startAt="3"/>
            </a:pPr>
            <a:r>
              <a:rPr lang="en-US" dirty="0"/>
              <a:t> </a:t>
            </a:r>
            <a:r>
              <a:rPr lang="en-US" dirty="0" smtClean="0"/>
              <a:t>That Which is Future </a:t>
            </a:r>
          </a:p>
          <a:p>
            <a:pPr marL="1117854" lvl="2" indent="-514350"/>
            <a:r>
              <a:rPr lang="en-US" dirty="0" smtClean="0"/>
              <a:t>1 Thessalonians, 2 Thessalonians, Revelations</a:t>
            </a:r>
          </a:p>
          <a:p>
            <a:pPr marL="1117854" lvl="2" indent="-514350"/>
            <a:endParaRPr lang="en-US" dirty="0" smtClean="0"/>
          </a:p>
          <a:p>
            <a:endParaRPr lang="en-US" dirty="0"/>
          </a:p>
        </p:txBody>
      </p:sp>
    </p:spTree>
    <p:extLst>
      <p:ext uri="{BB962C8B-B14F-4D97-AF65-F5344CB8AC3E}">
        <p14:creationId xmlns:p14="http://schemas.microsoft.com/office/powerpoint/2010/main" val="276485510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 The Servant Gives His Life in Sacrifice (11-16)</a:t>
            </a:r>
            <a:endParaRPr lang="en-US" sz="2800" dirty="0"/>
          </a:p>
        </p:txBody>
      </p:sp>
      <p:sp>
        <p:nvSpPr>
          <p:cNvPr id="3" name="Content Placeholder 2"/>
          <p:cNvSpPr>
            <a:spLocks noGrp="1"/>
          </p:cNvSpPr>
          <p:nvPr>
            <p:ph idx="1"/>
          </p:nvPr>
        </p:nvSpPr>
        <p:spPr/>
        <p:txBody>
          <a:bodyPr>
            <a:normAutofit/>
          </a:bodyPr>
          <a:lstStyle/>
          <a:p>
            <a:pPr marL="550926" indent="-514350">
              <a:buAutoNum type="alphaUcPeriod"/>
            </a:pPr>
            <a:r>
              <a:rPr lang="en-US" dirty="0" smtClean="0"/>
              <a:t>By Precipitating the Crisis of Calvary (11-12)</a:t>
            </a:r>
          </a:p>
          <a:p>
            <a:pPr marL="852678" lvl="1" indent="-514350">
              <a:buAutoNum type="arabicPeriod"/>
            </a:pPr>
            <a:r>
              <a:rPr lang="en-US" dirty="0" smtClean="0"/>
              <a:t>Jesus rides into town on a donkey fulfilling OT prophecy</a:t>
            </a:r>
          </a:p>
          <a:p>
            <a:pPr marL="852678" lvl="1" indent="-514350">
              <a:buAutoNum type="arabicPeriod"/>
            </a:pPr>
            <a:r>
              <a:rPr lang="en-US" dirty="0" smtClean="0"/>
              <a:t>He then curses the fig tree which is symbolic of the Jewish nation </a:t>
            </a:r>
          </a:p>
          <a:p>
            <a:pPr marL="852678" lvl="1" indent="-514350">
              <a:buAutoNum type="arabicPeriod"/>
            </a:pPr>
            <a:r>
              <a:rPr lang="en-US" dirty="0" smtClean="0"/>
              <a:t>He then chases the money changers out of the temple </a:t>
            </a:r>
          </a:p>
          <a:p>
            <a:pPr marL="852678" lvl="1" indent="-514350">
              <a:buAutoNum type="arabicPeriod"/>
            </a:pPr>
            <a:r>
              <a:rPr lang="en-US" dirty="0" smtClean="0"/>
              <a:t>He speaks of rendering unto Caesar what is Caesar’s </a:t>
            </a:r>
          </a:p>
        </p:txBody>
      </p:sp>
    </p:spTree>
    <p:extLst>
      <p:ext uri="{BB962C8B-B14F-4D97-AF65-F5344CB8AC3E}">
        <p14:creationId xmlns:p14="http://schemas.microsoft.com/office/powerpoint/2010/main" val="87159123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 The Servant Gives His Life in Sacrifice (11-16)</a:t>
            </a:r>
            <a:endParaRPr lang="en-US" sz="2800" dirty="0"/>
          </a:p>
        </p:txBody>
      </p:sp>
      <p:sp>
        <p:nvSpPr>
          <p:cNvPr id="3" name="Content Placeholder 2"/>
          <p:cNvSpPr>
            <a:spLocks noGrp="1"/>
          </p:cNvSpPr>
          <p:nvPr>
            <p:ph idx="1"/>
          </p:nvPr>
        </p:nvSpPr>
        <p:spPr/>
        <p:txBody>
          <a:bodyPr>
            <a:normAutofit fontScale="85000" lnSpcReduction="10000"/>
          </a:bodyPr>
          <a:lstStyle/>
          <a:p>
            <a:pPr marL="550926" indent="-514350">
              <a:buAutoNum type="alphaUcPeriod" startAt="2"/>
            </a:pPr>
            <a:r>
              <a:rPr lang="en-US" dirty="0" smtClean="0"/>
              <a:t>By Portraying the Cross of Calvary (13:1-14:31)</a:t>
            </a:r>
          </a:p>
          <a:p>
            <a:pPr marL="852678" lvl="1" indent="-514350">
              <a:buAutoNum type="arabicPeriod"/>
            </a:pPr>
            <a:r>
              <a:rPr lang="en-US" dirty="0" smtClean="0"/>
              <a:t>In public (13) – Jesus then gives the Olivet Discourse </a:t>
            </a:r>
          </a:p>
          <a:p>
            <a:pPr marL="852678" lvl="1" indent="-514350">
              <a:buAutoNum type="arabicPeriod"/>
            </a:pPr>
            <a:r>
              <a:rPr lang="en-US" dirty="0" smtClean="0"/>
              <a:t>In private (14:1-31) – He kept the Passover </a:t>
            </a:r>
          </a:p>
          <a:p>
            <a:pPr marL="550926" indent="-514350">
              <a:buAutoNum type="alphaUcPeriod" startAt="2"/>
            </a:pPr>
            <a:r>
              <a:rPr lang="en-US" dirty="0" smtClean="0"/>
              <a:t>By paying the cost of Calvary (14:32-15:47)</a:t>
            </a:r>
          </a:p>
          <a:p>
            <a:pPr marL="852678" lvl="1" indent="-514350">
              <a:buAutoNum type="arabicPeriod"/>
            </a:pPr>
            <a:r>
              <a:rPr lang="en-US" dirty="0" smtClean="0"/>
              <a:t>Mark then takes us to Gethsemane and tells us of the agony in the garden, of Peter’s boast, and how Peter went to sleep</a:t>
            </a:r>
          </a:p>
          <a:p>
            <a:pPr marL="852678" lvl="1" indent="-514350">
              <a:buAutoNum type="arabicPeriod"/>
            </a:pPr>
            <a:r>
              <a:rPr lang="en-US" dirty="0" smtClean="0"/>
              <a:t>He takes us to </a:t>
            </a:r>
            <a:r>
              <a:rPr lang="en-US" dirty="0" err="1" smtClean="0"/>
              <a:t>Gabbatha</a:t>
            </a:r>
            <a:r>
              <a:rPr lang="en-US" dirty="0" smtClean="0"/>
              <a:t> for the mock trial</a:t>
            </a:r>
          </a:p>
          <a:p>
            <a:pPr marL="852678" lvl="1" indent="-514350">
              <a:buAutoNum type="arabicPeriod"/>
            </a:pPr>
            <a:r>
              <a:rPr lang="en-US" dirty="0" smtClean="0"/>
              <a:t>He takes us to Golgotha and describes the crucifixion</a:t>
            </a:r>
          </a:p>
          <a:p>
            <a:pPr marL="338328" lvl="1" indent="0">
              <a:buNone/>
            </a:pPr>
            <a:endParaRPr lang="en-US" dirty="0" smtClean="0"/>
          </a:p>
          <a:p>
            <a:pPr marL="550926" indent="-514350">
              <a:buAutoNum type="alphaUcPeriod" startAt="2"/>
            </a:pPr>
            <a:endParaRPr lang="en-US" dirty="0" smtClean="0"/>
          </a:p>
        </p:txBody>
      </p:sp>
    </p:spTree>
    <p:extLst>
      <p:ext uri="{BB962C8B-B14F-4D97-AF65-F5344CB8AC3E}">
        <p14:creationId xmlns:p14="http://schemas.microsoft.com/office/powerpoint/2010/main" val="19168532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 The Servant Gives His Life in Sacrifice (11-16)</a:t>
            </a:r>
            <a:endParaRPr lang="en-US" sz="2800" dirty="0"/>
          </a:p>
        </p:txBody>
      </p:sp>
      <p:sp>
        <p:nvSpPr>
          <p:cNvPr id="3" name="Content Placeholder 2"/>
          <p:cNvSpPr>
            <a:spLocks noGrp="1"/>
          </p:cNvSpPr>
          <p:nvPr>
            <p:ph idx="1"/>
          </p:nvPr>
        </p:nvSpPr>
        <p:spPr/>
        <p:txBody>
          <a:bodyPr>
            <a:normAutofit fontScale="85000" lnSpcReduction="10000"/>
          </a:bodyPr>
          <a:lstStyle/>
          <a:p>
            <a:pPr marL="550926" indent="-514350">
              <a:buAutoNum type="alphaUcPeriod" startAt="4"/>
            </a:pPr>
            <a:r>
              <a:rPr lang="en-US" dirty="0" smtClean="0"/>
              <a:t>By Proving the Crime of Calvary (16)</a:t>
            </a:r>
          </a:p>
          <a:p>
            <a:pPr marL="852678" lvl="1" indent="-514350">
              <a:buAutoNum type="arabicPeriod"/>
            </a:pPr>
            <a:r>
              <a:rPr lang="en-US" dirty="0" smtClean="0"/>
              <a:t>By Conquering the Grave (16:1-14)</a:t>
            </a:r>
          </a:p>
          <a:p>
            <a:pPr marL="852678" lvl="1" indent="-514350"/>
            <a:r>
              <a:rPr lang="en-US" dirty="0" smtClean="0"/>
              <a:t>Mark describes the resurrection of Jesus </a:t>
            </a:r>
          </a:p>
          <a:p>
            <a:pPr marL="852678" lvl="1" indent="-514350">
              <a:buAutoNum type="arabicPeriod" startAt="2"/>
            </a:pPr>
            <a:r>
              <a:rPr lang="en-US" dirty="0" smtClean="0"/>
              <a:t>By conquering the globe (16:15-20)</a:t>
            </a:r>
          </a:p>
          <a:p>
            <a:pPr marL="852678" lvl="1" indent="-514350"/>
            <a:r>
              <a:rPr lang="en-US" dirty="0"/>
              <a:t>(Mar 16:15)  And he said unto them, Go ye into all the world, and preach the gospel to every creature.</a:t>
            </a:r>
          </a:p>
          <a:p>
            <a:pPr marL="852678" lvl="1" indent="-514350"/>
            <a:r>
              <a:rPr lang="en-US" dirty="0" smtClean="0"/>
              <a:t>“The Servant has come to lift our intolerable burdens.  He has carried the great burden of human sin and sorrow to Calvary.  His mighty shoulders bowed beneath the weight of the whole world’s sin.  He has come to set us free.  Now all that remains is for us to tell the good news to all mankind.”</a:t>
            </a:r>
          </a:p>
          <a:p>
            <a:pPr marL="550926" indent="-514350">
              <a:buAutoNum type="alphaUcPeriod" startAt="2"/>
            </a:pPr>
            <a:endParaRPr lang="en-US" dirty="0" smtClean="0"/>
          </a:p>
        </p:txBody>
      </p:sp>
    </p:spTree>
    <p:extLst>
      <p:ext uri="{BB962C8B-B14F-4D97-AF65-F5344CB8AC3E}">
        <p14:creationId xmlns:p14="http://schemas.microsoft.com/office/powerpoint/2010/main" val="17115772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Testament </a:t>
            </a:r>
            <a:endParaRPr lang="en-US" dirty="0"/>
          </a:p>
        </p:txBody>
      </p:sp>
      <p:sp>
        <p:nvSpPr>
          <p:cNvPr id="3" name="Content Placeholder 2"/>
          <p:cNvSpPr>
            <a:spLocks noGrp="1"/>
          </p:cNvSpPr>
          <p:nvPr>
            <p:ph idx="1"/>
          </p:nvPr>
        </p:nvSpPr>
        <p:spPr/>
        <p:txBody>
          <a:bodyPr/>
          <a:lstStyle/>
          <a:p>
            <a:pPr marL="653796" indent="-571500">
              <a:buAutoNum type="romanUcPeriod" startAt="2"/>
            </a:pPr>
            <a:r>
              <a:rPr lang="en-US" dirty="0" smtClean="0"/>
              <a:t>The Christian and His Brethren</a:t>
            </a:r>
          </a:p>
          <a:p>
            <a:pPr marL="870966" lvl="1" indent="-514350">
              <a:buAutoNum type="alphaUcPeriod"/>
            </a:pPr>
            <a:r>
              <a:rPr lang="en-US" dirty="0" smtClean="0"/>
              <a:t>The Origins of the Church </a:t>
            </a:r>
          </a:p>
          <a:p>
            <a:pPr marL="1117854" lvl="2" indent="-514350"/>
            <a:r>
              <a:rPr lang="en-US" dirty="0" smtClean="0"/>
              <a:t>Acts</a:t>
            </a:r>
          </a:p>
          <a:p>
            <a:pPr marL="870966" lvl="1" indent="-514350">
              <a:buAutoNum type="alphaUcPeriod" startAt="2"/>
            </a:pPr>
            <a:r>
              <a:rPr lang="en-US" dirty="0" smtClean="0"/>
              <a:t>The Operations of the Church </a:t>
            </a:r>
          </a:p>
          <a:p>
            <a:pPr marL="1117854" lvl="2" indent="-514350"/>
            <a:r>
              <a:rPr lang="en-US" dirty="0" smtClean="0"/>
              <a:t>1 Corinthians, Ephesians</a:t>
            </a:r>
          </a:p>
          <a:p>
            <a:pPr marL="870966" lvl="1" indent="-514350">
              <a:buAutoNum type="alphaUcPeriod" startAt="3"/>
            </a:pPr>
            <a:r>
              <a:rPr lang="en-US" dirty="0"/>
              <a:t> </a:t>
            </a:r>
            <a:r>
              <a:rPr lang="en-US" dirty="0" smtClean="0"/>
              <a:t>The Officers of the Church</a:t>
            </a:r>
          </a:p>
          <a:p>
            <a:pPr marL="1117854" lvl="2" indent="-514350"/>
            <a:r>
              <a:rPr lang="en-US" dirty="0" smtClean="0"/>
              <a:t>1 Timothy, Titus</a:t>
            </a:r>
          </a:p>
          <a:p>
            <a:pPr marL="1117854" lvl="2" indent="-514350"/>
            <a:endParaRPr lang="en-US" dirty="0" smtClean="0"/>
          </a:p>
          <a:p>
            <a:endParaRPr lang="en-US" dirty="0"/>
          </a:p>
        </p:txBody>
      </p:sp>
    </p:spTree>
    <p:extLst>
      <p:ext uri="{BB962C8B-B14F-4D97-AF65-F5344CB8AC3E}">
        <p14:creationId xmlns:p14="http://schemas.microsoft.com/office/powerpoint/2010/main" val="12443321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Testament </a:t>
            </a:r>
            <a:endParaRPr lang="en-US" dirty="0"/>
          </a:p>
        </p:txBody>
      </p:sp>
      <p:sp>
        <p:nvSpPr>
          <p:cNvPr id="3" name="Content Placeholder 2"/>
          <p:cNvSpPr>
            <a:spLocks noGrp="1"/>
          </p:cNvSpPr>
          <p:nvPr>
            <p:ph idx="1"/>
          </p:nvPr>
        </p:nvSpPr>
        <p:spPr/>
        <p:txBody>
          <a:bodyPr/>
          <a:lstStyle/>
          <a:p>
            <a:pPr marL="653796" indent="-571500">
              <a:buAutoNum type="romanUcPeriod" startAt="3"/>
            </a:pPr>
            <a:r>
              <a:rPr lang="en-US" dirty="0" smtClean="0"/>
              <a:t>The Christian and His Behavior </a:t>
            </a:r>
          </a:p>
          <a:p>
            <a:pPr marL="870966" lvl="1" indent="-514350">
              <a:buAutoNum type="alphaUcPeriod"/>
            </a:pPr>
            <a:r>
              <a:rPr lang="en-US" dirty="0" smtClean="0"/>
              <a:t>Situations – Philippians </a:t>
            </a:r>
          </a:p>
          <a:p>
            <a:pPr marL="870966" lvl="1" indent="-514350">
              <a:buAutoNum type="alphaUcPeriod"/>
            </a:pPr>
            <a:r>
              <a:rPr lang="en-US" dirty="0" smtClean="0"/>
              <a:t>Slavery – Philemon</a:t>
            </a:r>
          </a:p>
          <a:p>
            <a:pPr marL="870966" lvl="1" indent="-514350">
              <a:buAutoNum type="alphaUcPeriod"/>
            </a:pPr>
            <a:r>
              <a:rPr lang="en-US" dirty="0" smtClean="0"/>
              <a:t>Sincerity – James</a:t>
            </a:r>
          </a:p>
          <a:p>
            <a:pPr marL="870966" lvl="1" indent="-514350">
              <a:buAutoNum type="alphaUcPeriod"/>
            </a:pPr>
            <a:r>
              <a:rPr lang="en-US" dirty="0" smtClean="0"/>
              <a:t>Suffering – 1 Peter</a:t>
            </a:r>
          </a:p>
          <a:p>
            <a:pPr marL="870966" lvl="1" indent="-514350">
              <a:buAutoNum type="alphaUcPeriod"/>
            </a:pPr>
            <a:r>
              <a:rPr lang="en-US" dirty="0" err="1" smtClean="0"/>
              <a:t>Sonship</a:t>
            </a:r>
            <a:r>
              <a:rPr lang="en-US" dirty="0" smtClean="0"/>
              <a:t> – 1 John</a:t>
            </a:r>
          </a:p>
          <a:p>
            <a:pPr marL="870966" lvl="1" indent="-514350">
              <a:buAutoNum type="alphaUcPeriod"/>
            </a:pPr>
            <a:r>
              <a:rPr lang="en-US" dirty="0" smtClean="0"/>
              <a:t>Separation – 2 John</a:t>
            </a:r>
          </a:p>
          <a:p>
            <a:pPr marL="870966" lvl="1" indent="-514350">
              <a:buAutoNum type="alphaUcPeriod"/>
            </a:pPr>
            <a:r>
              <a:rPr lang="en-US" dirty="0" smtClean="0"/>
              <a:t>Strife  - 3 John</a:t>
            </a:r>
          </a:p>
          <a:p>
            <a:endParaRPr lang="en-US" dirty="0"/>
          </a:p>
        </p:txBody>
      </p:sp>
    </p:spTree>
    <p:extLst>
      <p:ext uri="{BB962C8B-B14F-4D97-AF65-F5344CB8AC3E}">
        <p14:creationId xmlns:p14="http://schemas.microsoft.com/office/powerpoint/2010/main" val="1534404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  The </a:t>
            </a:r>
            <a:r>
              <a:rPr lang="en-US" sz="3600" dirty="0"/>
              <a:t>Christian and His Beliefs </a:t>
            </a:r>
          </a:p>
        </p:txBody>
      </p:sp>
      <p:sp>
        <p:nvSpPr>
          <p:cNvPr id="3" name="Content Placeholder 2"/>
          <p:cNvSpPr>
            <a:spLocks noGrp="1"/>
          </p:cNvSpPr>
          <p:nvPr>
            <p:ph idx="1"/>
          </p:nvPr>
        </p:nvSpPr>
        <p:spPr>
          <a:xfrm>
            <a:off x="457200" y="1600200"/>
            <a:ext cx="7467600" cy="4953000"/>
          </a:xfrm>
        </p:spPr>
        <p:txBody>
          <a:bodyPr/>
          <a:lstStyle/>
          <a:p>
            <a:r>
              <a:rPr lang="en-US" dirty="0" smtClean="0"/>
              <a:t>These are “the cardinal, essential, imperishable truths” of the NT</a:t>
            </a:r>
          </a:p>
          <a:p>
            <a:r>
              <a:rPr lang="en-US" dirty="0" smtClean="0"/>
              <a:t>The imperatives of the faith </a:t>
            </a:r>
          </a:p>
          <a:p>
            <a:r>
              <a:rPr lang="en-US" dirty="0" smtClean="0"/>
              <a:t>There are 14 books in this section </a:t>
            </a:r>
          </a:p>
          <a:p>
            <a:pPr lvl="1"/>
            <a:r>
              <a:rPr lang="en-US" dirty="0" smtClean="0"/>
              <a:t>Some deal with the fundamentals</a:t>
            </a:r>
          </a:p>
          <a:p>
            <a:pPr lvl="1"/>
            <a:r>
              <a:rPr lang="en-US" dirty="0" smtClean="0"/>
              <a:t>Some deal with that which is false</a:t>
            </a:r>
          </a:p>
          <a:p>
            <a:pPr lvl="1"/>
            <a:r>
              <a:rPr lang="en-US" dirty="0" smtClean="0"/>
              <a:t>Some deal with that which is future</a:t>
            </a:r>
            <a:endParaRPr lang="en-US" dirty="0"/>
          </a:p>
        </p:txBody>
      </p:sp>
    </p:spTree>
    <p:extLst>
      <p:ext uri="{BB962C8B-B14F-4D97-AF65-F5344CB8AC3E}">
        <p14:creationId xmlns:p14="http://schemas.microsoft.com/office/powerpoint/2010/main" val="19940869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  The </a:t>
            </a:r>
            <a:r>
              <a:rPr lang="en-US" sz="3600" dirty="0"/>
              <a:t>Christian and His Beliefs </a:t>
            </a:r>
          </a:p>
        </p:txBody>
      </p:sp>
      <p:sp>
        <p:nvSpPr>
          <p:cNvPr id="3" name="Content Placeholder 2"/>
          <p:cNvSpPr>
            <a:spLocks noGrp="1"/>
          </p:cNvSpPr>
          <p:nvPr>
            <p:ph idx="1"/>
          </p:nvPr>
        </p:nvSpPr>
        <p:spPr>
          <a:xfrm>
            <a:off x="457200" y="1600200"/>
            <a:ext cx="7467600" cy="4724400"/>
          </a:xfrm>
        </p:spPr>
        <p:txBody>
          <a:bodyPr>
            <a:normAutofit lnSpcReduction="10000"/>
          </a:bodyPr>
          <a:lstStyle/>
          <a:p>
            <a:pPr marL="550926" indent="-514350">
              <a:buFont typeface="+mj-lt"/>
              <a:buAutoNum type="arabicPeriod"/>
            </a:pPr>
            <a:r>
              <a:rPr lang="en-US" dirty="0" smtClean="0"/>
              <a:t>Fundamental:  Matthew, Mark, Luke, John, and Romans </a:t>
            </a:r>
          </a:p>
          <a:p>
            <a:pPr marL="852678" lvl="1" indent="-514350"/>
            <a:r>
              <a:rPr lang="en-US" dirty="0" smtClean="0"/>
              <a:t>The basic truths of the NT </a:t>
            </a:r>
            <a:endParaRPr lang="en-US" dirty="0"/>
          </a:p>
          <a:p>
            <a:pPr marL="852678" lvl="1" indent="-514350"/>
            <a:r>
              <a:rPr lang="en-US" dirty="0" smtClean="0"/>
              <a:t>“</a:t>
            </a:r>
            <a:r>
              <a:rPr lang="en-US" dirty="0" smtClean="0"/>
              <a:t>take away other NT writings, and Christianity would be impoverished; take away these and it would be impossible”</a:t>
            </a:r>
          </a:p>
          <a:p>
            <a:pPr marL="852678" lvl="1" indent="-514350"/>
            <a:r>
              <a:rPr lang="en-US" dirty="0" smtClean="0"/>
              <a:t>The Gospels show us the person of Christ</a:t>
            </a:r>
          </a:p>
          <a:p>
            <a:pPr marL="852678" lvl="1" indent="-514350"/>
            <a:r>
              <a:rPr lang="en-US" dirty="0" smtClean="0"/>
              <a:t>Matthew </a:t>
            </a:r>
            <a:r>
              <a:rPr lang="en-US" dirty="0" smtClean="0"/>
              <a:t>- Jew</a:t>
            </a:r>
            <a:r>
              <a:rPr lang="en-US" dirty="0" smtClean="0"/>
              <a:t>, </a:t>
            </a:r>
            <a:r>
              <a:rPr lang="en-US" dirty="0" smtClean="0"/>
              <a:t>Mark - </a:t>
            </a:r>
            <a:r>
              <a:rPr lang="en-US" dirty="0" smtClean="0"/>
              <a:t>Romans, Luke </a:t>
            </a:r>
            <a:r>
              <a:rPr lang="en-US" dirty="0" smtClean="0"/>
              <a:t>-Greeks</a:t>
            </a:r>
            <a:r>
              <a:rPr lang="en-US" dirty="0" smtClean="0"/>
              <a:t>, John </a:t>
            </a:r>
            <a:r>
              <a:rPr lang="en-US" dirty="0" smtClean="0"/>
              <a:t>- church </a:t>
            </a:r>
            <a:endParaRPr lang="en-US" dirty="0" smtClean="0"/>
          </a:p>
          <a:p>
            <a:pPr marL="1136142" lvl="2" indent="-514350"/>
            <a:r>
              <a:rPr lang="en-US" dirty="0" smtClean="0"/>
              <a:t>Christ presented as sovereign, servant, savior, and the Son of God </a:t>
            </a:r>
            <a:endParaRPr lang="en-US" dirty="0"/>
          </a:p>
        </p:txBody>
      </p:sp>
    </p:spTree>
    <p:extLst>
      <p:ext uri="{BB962C8B-B14F-4D97-AF65-F5344CB8AC3E}">
        <p14:creationId xmlns:p14="http://schemas.microsoft.com/office/powerpoint/2010/main" val="29086213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  The </a:t>
            </a:r>
            <a:r>
              <a:rPr lang="en-US" sz="3600" dirty="0"/>
              <a:t>Christian and His Beliefs </a:t>
            </a:r>
          </a:p>
        </p:txBody>
      </p:sp>
      <p:sp>
        <p:nvSpPr>
          <p:cNvPr id="3" name="Content Placeholder 2"/>
          <p:cNvSpPr>
            <a:spLocks noGrp="1"/>
          </p:cNvSpPr>
          <p:nvPr>
            <p:ph idx="1"/>
          </p:nvPr>
        </p:nvSpPr>
        <p:spPr/>
        <p:txBody>
          <a:bodyPr>
            <a:normAutofit lnSpcReduction="10000"/>
          </a:bodyPr>
          <a:lstStyle/>
          <a:p>
            <a:pPr marL="852678" lvl="1" indent="-514350"/>
            <a:r>
              <a:rPr lang="en-US" dirty="0" smtClean="0"/>
              <a:t>In the gospels we learned about the person of Christ</a:t>
            </a:r>
          </a:p>
          <a:p>
            <a:pPr marL="1136142" lvl="2" indent="-514350"/>
            <a:r>
              <a:rPr lang="en-US" dirty="0" smtClean="0"/>
              <a:t>Who he is, the virgin birth</a:t>
            </a:r>
            <a:r>
              <a:rPr lang="en-US" dirty="0" smtClean="0"/>
              <a:t>, sinless </a:t>
            </a:r>
            <a:r>
              <a:rPr lang="en-US" dirty="0" smtClean="0"/>
              <a:t>life, miracles, </a:t>
            </a:r>
            <a:r>
              <a:rPr lang="en-US" dirty="0" smtClean="0"/>
              <a:t>teachings</a:t>
            </a:r>
            <a:r>
              <a:rPr lang="en-US" dirty="0" smtClean="0"/>
              <a:t>, </a:t>
            </a:r>
            <a:r>
              <a:rPr lang="en-US" dirty="0" smtClean="0"/>
              <a:t>atoning </a:t>
            </a:r>
            <a:r>
              <a:rPr lang="en-US" dirty="0" smtClean="0"/>
              <a:t>death</a:t>
            </a:r>
            <a:r>
              <a:rPr lang="en-US" dirty="0" smtClean="0"/>
              <a:t>, resurrection</a:t>
            </a:r>
            <a:r>
              <a:rPr lang="en-US" dirty="0" smtClean="0"/>
              <a:t>, </a:t>
            </a:r>
            <a:r>
              <a:rPr lang="en-US" dirty="0" smtClean="0"/>
              <a:t>public </a:t>
            </a:r>
            <a:r>
              <a:rPr lang="en-US" dirty="0" smtClean="0"/>
              <a:t>ascension</a:t>
            </a:r>
          </a:p>
          <a:p>
            <a:pPr marL="852678" lvl="1" indent="-514350"/>
            <a:r>
              <a:rPr lang="en-US" dirty="0" smtClean="0"/>
              <a:t>In Romans we learn about the principles of Christianity </a:t>
            </a:r>
          </a:p>
          <a:p>
            <a:pPr marL="1136142" lvl="2" indent="-514350"/>
            <a:r>
              <a:rPr lang="en-US" dirty="0" smtClean="0"/>
              <a:t>“it is the gospel according to Paul”</a:t>
            </a:r>
          </a:p>
          <a:p>
            <a:pPr marL="1136142" lvl="2" indent="-514350"/>
            <a:r>
              <a:rPr lang="en-US" dirty="0" smtClean="0"/>
              <a:t>Paul transforms the facts of the gospel learned in the previous books into the faith of the gospel</a:t>
            </a:r>
          </a:p>
          <a:p>
            <a:pPr marL="852678" lvl="1" indent="-514350"/>
            <a:endParaRPr lang="en-US" dirty="0" smtClean="0"/>
          </a:p>
          <a:p>
            <a:pPr marL="1136142" lvl="2" indent="-514350"/>
            <a:endParaRPr lang="en-US" dirty="0" smtClean="0"/>
          </a:p>
        </p:txBody>
      </p:sp>
    </p:spTree>
    <p:extLst>
      <p:ext uri="{BB962C8B-B14F-4D97-AF65-F5344CB8AC3E}">
        <p14:creationId xmlns:p14="http://schemas.microsoft.com/office/powerpoint/2010/main" val="229993780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3572</TotalTime>
  <Words>2589</Words>
  <Application>Microsoft Office PowerPoint</Application>
  <PresentationFormat>On-screen Show (4:3)</PresentationFormat>
  <Paragraphs>279</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Technic</vt:lpstr>
      <vt:lpstr>The New Testament</vt:lpstr>
      <vt:lpstr>The Christocentric View</vt:lpstr>
      <vt:lpstr>The Christocentric View</vt:lpstr>
      <vt:lpstr>The New Testament </vt:lpstr>
      <vt:lpstr>The New Testament </vt:lpstr>
      <vt:lpstr>The New Testament </vt:lpstr>
      <vt:lpstr>I.  The Christian and His Beliefs </vt:lpstr>
      <vt:lpstr>I.  The Christian and His Beliefs </vt:lpstr>
      <vt:lpstr>I.  The Christian and His Beliefs </vt:lpstr>
      <vt:lpstr>I.  The Christian and His Beliefs </vt:lpstr>
      <vt:lpstr>I.  The Christian and His Beliefs </vt:lpstr>
      <vt:lpstr>I.  The Christian and His Beliefs </vt:lpstr>
      <vt:lpstr>I.  The Christian and His Beliefs </vt:lpstr>
      <vt:lpstr>I.  The Christian and His Beliefs </vt:lpstr>
      <vt:lpstr>I.  The Christian and His Beliefs </vt:lpstr>
      <vt:lpstr>II.  The Christian and His Brethren</vt:lpstr>
      <vt:lpstr>II.  The Christian and His Brethren</vt:lpstr>
      <vt:lpstr>II.  The Christian and His Brethren</vt:lpstr>
      <vt:lpstr>II.  The Christian and His Brethren</vt:lpstr>
      <vt:lpstr>II.  The Christian and His Brethren</vt:lpstr>
      <vt:lpstr>III.  The Christian and His Behavior</vt:lpstr>
      <vt:lpstr>III.  The Christian and His Behavior</vt:lpstr>
      <vt:lpstr>III.  The Christian and His Behavior</vt:lpstr>
      <vt:lpstr>MARK</vt:lpstr>
      <vt:lpstr>Interesting Facts </vt:lpstr>
      <vt:lpstr>Interesting Facts</vt:lpstr>
      <vt:lpstr>Interesting Facts</vt:lpstr>
      <vt:lpstr>Interesting Facts</vt:lpstr>
      <vt:lpstr>Interesting Facts</vt:lpstr>
      <vt:lpstr>Outline</vt:lpstr>
      <vt:lpstr>I.  The Servant Gives His Life in Service (1-10)</vt:lpstr>
      <vt:lpstr>I.  The Servant Gives His Life in Service (1-10)</vt:lpstr>
      <vt:lpstr>I.  The Servant Gives His Life in Service (1-10)</vt:lpstr>
      <vt:lpstr>I.  The Servant Gives His Life in Service (1-10)</vt:lpstr>
      <vt:lpstr>I.  The Servant Gives His Life in Service (1-10)</vt:lpstr>
      <vt:lpstr>I.  The Servant Gives His Life in Service (1-10)</vt:lpstr>
      <vt:lpstr>I.  The Servant Gives His Life in Service (1-10)</vt:lpstr>
      <vt:lpstr>I.  The Servant Gives His Life in Service (1-10)</vt:lpstr>
      <vt:lpstr>I.  The Servant Gives His Life in Service (1-10)</vt:lpstr>
      <vt:lpstr>II. The Servant Gives His Life in Sacrifice (11-16)</vt:lpstr>
      <vt:lpstr>II. The Servant Gives His Life in Sacrifice (11-16)</vt:lpstr>
      <vt:lpstr>II. The Servant Gives His Life in Sacrifice (11-16)</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dc:title>
  <dc:creator>sparks4562003</dc:creator>
  <cp:lastModifiedBy>Jason Sparks </cp:lastModifiedBy>
  <cp:revision>33</cp:revision>
  <dcterms:created xsi:type="dcterms:W3CDTF">2014-04-30T20:31:45Z</dcterms:created>
  <dcterms:modified xsi:type="dcterms:W3CDTF">2014-09-16T23:59:29Z</dcterms:modified>
</cp:coreProperties>
</file>