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0" r:id="rId7"/>
    <p:sldId id="292" r:id="rId8"/>
    <p:sldId id="293" r:id="rId9"/>
    <p:sldId id="266" r:id="rId10"/>
    <p:sldId id="261" r:id="rId11"/>
    <p:sldId id="263" r:id="rId12"/>
    <p:sldId id="264" r:id="rId13"/>
    <p:sldId id="267" r:id="rId14"/>
    <p:sldId id="271" r:id="rId15"/>
    <p:sldId id="272" r:id="rId16"/>
    <p:sldId id="273" r:id="rId17"/>
    <p:sldId id="274" r:id="rId18"/>
    <p:sldId id="287" r:id="rId19"/>
    <p:sldId id="288" r:id="rId20"/>
    <p:sldId id="289" r:id="rId21"/>
    <p:sldId id="276" r:id="rId22"/>
    <p:sldId id="290"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4E9FC26-2635-4096-BC73-BD2EFD1E5833}" type="datetimeFigureOut">
              <a:rPr lang="en-US" smtClean="0"/>
              <a:t>3/15/2017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8C7A7C2-C20E-48B9-8CB3-40B30AE2929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E9FC26-2635-4096-BC73-BD2EFD1E5833}"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7A7C2-C20E-48B9-8CB3-40B30AE292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4E9FC26-2635-4096-BC73-BD2EFD1E5833}" type="datetimeFigureOut">
              <a:rPr lang="en-US" smtClean="0"/>
              <a:t>3/15/2017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8C7A7C2-C20E-48B9-8CB3-40B30AE2929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4E9FC26-2635-4096-BC73-BD2EFD1E5833}"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8C7A7C2-C20E-48B9-8CB3-40B30AE2929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4E9FC26-2635-4096-BC73-BD2EFD1E5833}" type="datetimeFigureOut">
              <a:rPr lang="en-US" smtClean="0"/>
              <a:t>3/15/2017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8C7A7C2-C20E-48B9-8CB3-40B30AE2929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4E9FC26-2635-4096-BC73-BD2EFD1E5833}" type="datetimeFigureOut">
              <a:rPr lang="en-US" smtClean="0"/>
              <a:t>3/15/2017</a:t>
            </a:fld>
            <a:endParaRPr lang="en-US"/>
          </a:p>
        </p:txBody>
      </p:sp>
      <p:sp>
        <p:nvSpPr>
          <p:cNvPr id="10" name="Slide Number Placeholder 9"/>
          <p:cNvSpPr>
            <a:spLocks noGrp="1"/>
          </p:cNvSpPr>
          <p:nvPr>
            <p:ph type="sldNum" sz="quarter" idx="16"/>
          </p:nvPr>
        </p:nvSpPr>
        <p:spPr/>
        <p:txBody>
          <a:bodyPr rtlCol="0"/>
          <a:lstStyle/>
          <a:p>
            <a:fld id="{78C7A7C2-C20E-48B9-8CB3-40B30AE2929A}"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4E9FC26-2635-4096-BC73-BD2EFD1E5833}" type="datetimeFigureOut">
              <a:rPr lang="en-US" smtClean="0"/>
              <a:t>3/15/2017</a:t>
            </a:fld>
            <a:endParaRPr lang="en-US"/>
          </a:p>
        </p:txBody>
      </p:sp>
      <p:sp>
        <p:nvSpPr>
          <p:cNvPr id="12" name="Slide Number Placeholder 11"/>
          <p:cNvSpPr>
            <a:spLocks noGrp="1"/>
          </p:cNvSpPr>
          <p:nvPr>
            <p:ph type="sldNum" sz="quarter" idx="16"/>
          </p:nvPr>
        </p:nvSpPr>
        <p:spPr/>
        <p:txBody>
          <a:bodyPr rtlCol="0"/>
          <a:lstStyle/>
          <a:p>
            <a:fld id="{78C7A7C2-C20E-48B9-8CB3-40B30AE2929A}"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E9FC26-2635-4096-BC73-BD2EFD1E5833}" type="datetimeFigureOut">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8C7A7C2-C20E-48B9-8CB3-40B30AE292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9FC26-2635-4096-BC73-BD2EFD1E5833}" type="datetimeFigureOut">
              <a:rPr lang="en-US" smtClean="0"/>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8C7A7C2-C20E-48B9-8CB3-40B30AE292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4E9FC26-2635-4096-BC73-BD2EFD1E5833}"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8C7A7C2-C20E-48B9-8CB3-40B30AE2929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4E9FC26-2635-4096-BC73-BD2EFD1E5833}" type="datetimeFigureOut">
              <a:rPr lang="en-US" smtClean="0"/>
              <a:t>3/15/2017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8C7A7C2-C20E-48B9-8CB3-40B30AE2929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4E9FC26-2635-4096-BC73-BD2EFD1E5833}" type="datetimeFigureOut">
              <a:rPr lang="en-US" smtClean="0"/>
              <a:t>3/15/2017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8C7A7C2-C20E-48B9-8CB3-40B30AE2929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Lamentations</a:t>
            </a:r>
            <a:r>
              <a:rPr lang="en-US" dirty="0" smtClean="0"/>
              <a:t> </a:t>
            </a:r>
            <a:endParaRPr lang="en-US" dirty="0"/>
          </a:p>
        </p:txBody>
      </p:sp>
      <p:sp>
        <p:nvSpPr>
          <p:cNvPr id="3" name="Subtitle 2"/>
          <p:cNvSpPr>
            <a:spLocks noGrp="1"/>
          </p:cNvSpPr>
          <p:nvPr>
            <p:ph type="subTitle" idx="1"/>
          </p:nvPr>
        </p:nvSpPr>
        <p:spPr/>
        <p:txBody>
          <a:bodyPr/>
          <a:lstStyle/>
          <a:p>
            <a:r>
              <a:rPr lang="en-US" dirty="0" smtClean="0"/>
              <a:t>The Story of The Prodigal City</a:t>
            </a:r>
            <a:endParaRPr lang="en-US" dirty="0"/>
          </a:p>
        </p:txBody>
      </p:sp>
    </p:spTree>
    <p:extLst>
      <p:ext uri="{BB962C8B-B14F-4D97-AF65-F5344CB8AC3E}">
        <p14:creationId xmlns:p14="http://schemas.microsoft.com/office/powerpoint/2010/main" val="2089081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Acrostic Poetry</a:t>
            </a:r>
            <a:endParaRPr lang="en-US" dirty="0"/>
          </a:p>
        </p:txBody>
      </p:sp>
      <p:sp>
        <p:nvSpPr>
          <p:cNvPr id="3" name="Content Placeholder 2"/>
          <p:cNvSpPr>
            <a:spLocks noGrp="1"/>
          </p:cNvSpPr>
          <p:nvPr>
            <p:ph sz="quarter" idx="1"/>
          </p:nvPr>
        </p:nvSpPr>
        <p:spPr/>
        <p:txBody>
          <a:bodyPr>
            <a:normAutofit/>
          </a:bodyPr>
          <a:lstStyle/>
          <a:p>
            <a:r>
              <a:rPr lang="en-US" dirty="0" smtClean="0"/>
              <a:t>A form </a:t>
            </a:r>
            <a:r>
              <a:rPr lang="en-US" dirty="0"/>
              <a:t>of writing in which the first letter, syllable or word of each line, paragraph or other recurring </a:t>
            </a:r>
            <a:r>
              <a:rPr lang="en-US" dirty="0" smtClean="0"/>
              <a:t>feature </a:t>
            </a:r>
            <a:r>
              <a:rPr lang="en-US" dirty="0"/>
              <a:t>in the text spells out a word or a </a:t>
            </a:r>
            <a:r>
              <a:rPr lang="en-US" dirty="0" smtClean="0"/>
              <a:t>message</a:t>
            </a:r>
          </a:p>
          <a:p>
            <a:r>
              <a:rPr lang="en-US" dirty="0" smtClean="0"/>
              <a:t>An </a:t>
            </a:r>
            <a:r>
              <a:rPr lang="en-US" dirty="0"/>
              <a:t>acrostic can be used as a mnemonic device to aid memory </a:t>
            </a:r>
            <a:r>
              <a:rPr lang="en-US" dirty="0" smtClean="0"/>
              <a:t>retrieval</a:t>
            </a:r>
          </a:p>
          <a:p>
            <a:r>
              <a:rPr lang="en-US" dirty="0"/>
              <a:t>A famous acrostic was made in Greek for the acclamation JESUS CHRIST, SON OF GOD, </a:t>
            </a:r>
            <a:r>
              <a:rPr lang="en-US" dirty="0" smtClean="0"/>
              <a:t>SAVIOUR</a:t>
            </a:r>
          </a:p>
          <a:p>
            <a:r>
              <a:rPr lang="en-US" dirty="0"/>
              <a:t>The initials spell ICHTHYS (ΙΧΘΥΣ), Greek for </a:t>
            </a:r>
            <a:r>
              <a:rPr lang="en-US" dirty="0" smtClean="0"/>
              <a:t>fish</a:t>
            </a:r>
            <a:endParaRPr lang="en-US" dirty="0"/>
          </a:p>
        </p:txBody>
      </p:sp>
    </p:spTree>
    <p:extLst>
      <p:ext uri="{BB962C8B-B14F-4D97-AF65-F5344CB8AC3E}">
        <p14:creationId xmlns:p14="http://schemas.microsoft.com/office/powerpoint/2010/main" val="4204421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Acrostic Poetry</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99804" y="1619818"/>
            <a:ext cx="7158395" cy="470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671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Acrostic Poetry</a:t>
            </a:r>
            <a:endParaRPr lang="en-US" dirty="0"/>
          </a:p>
        </p:txBody>
      </p:sp>
      <p:sp>
        <p:nvSpPr>
          <p:cNvPr id="3" name="Content Placeholder 2"/>
          <p:cNvSpPr>
            <a:spLocks noGrp="1"/>
          </p:cNvSpPr>
          <p:nvPr>
            <p:ph sz="quarter" idx="1"/>
          </p:nvPr>
        </p:nvSpPr>
        <p:spPr/>
        <p:txBody>
          <a:bodyPr>
            <a:normAutofit/>
          </a:bodyPr>
          <a:lstStyle/>
          <a:p>
            <a:r>
              <a:rPr lang="en-US" dirty="0" smtClean="0"/>
              <a:t>Examples of Acrostics in the Bible</a:t>
            </a:r>
          </a:p>
          <a:p>
            <a:pPr lvl="1"/>
            <a:r>
              <a:rPr lang="en-US" dirty="0" smtClean="0"/>
              <a:t>Proverbs </a:t>
            </a:r>
            <a:r>
              <a:rPr lang="en-US" dirty="0"/>
              <a:t>31, </a:t>
            </a:r>
            <a:r>
              <a:rPr lang="en-US" dirty="0" smtClean="0"/>
              <a:t>10-31</a:t>
            </a:r>
          </a:p>
          <a:p>
            <a:pPr lvl="1"/>
            <a:r>
              <a:rPr lang="en-US" dirty="0" smtClean="0"/>
              <a:t>Psalms </a:t>
            </a:r>
            <a:r>
              <a:rPr lang="en-US" dirty="0"/>
              <a:t>9, 10, 25, 34, 37, 111, 112, 119 and </a:t>
            </a:r>
            <a:r>
              <a:rPr lang="en-US" dirty="0" smtClean="0"/>
              <a:t>145</a:t>
            </a:r>
          </a:p>
          <a:p>
            <a:r>
              <a:rPr lang="en-US" dirty="0" smtClean="0"/>
              <a:t>The acrostic format was used by the author, inspired by God, to aid in the memory of the scriptures </a:t>
            </a:r>
          </a:p>
          <a:p>
            <a:r>
              <a:rPr lang="en-US" dirty="0" smtClean="0"/>
              <a:t>The </a:t>
            </a:r>
            <a:r>
              <a:rPr lang="en-US" dirty="0"/>
              <a:t>Jews carried much of their history and their heritage in their minds</a:t>
            </a:r>
          </a:p>
          <a:p>
            <a:r>
              <a:rPr lang="en-US" dirty="0" smtClean="0"/>
              <a:t>Rabbis </a:t>
            </a:r>
            <a:r>
              <a:rPr lang="en-US" dirty="0"/>
              <a:t>memorized the Talmud </a:t>
            </a:r>
            <a:r>
              <a:rPr lang="en-US" dirty="0" smtClean="0"/>
              <a:t>– central </a:t>
            </a:r>
            <a:r>
              <a:rPr lang="en-US" dirty="0"/>
              <a:t>text – the oral </a:t>
            </a:r>
            <a:r>
              <a:rPr lang="en-US" dirty="0" smtClean="0"/>
              <a:t>law, and other scripture like the Old Testament</a:t>
            </a:r>
            <a:endParaRPr lang="en-US" dirty="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446411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Lamentations Acrostic Format</a:t>
            </a:r>
            <a:endParaRPr lang="en-US" dirty="0"/>
          </a:p>
        </p:txBody>
      </p:sp>
      <p:sp>
        <p:nvSpPr>
          <p:cNvPr id="3" name="Content Placeholder 2"/>
          <p:cNvSpPr>
            <a:spLocks noGrp="1"/>
          </p:cNvSpPr>
          <p:nvPr>
            <p:ph sz="quarter" idx="1"/>
          </p:nvPr>
        </p:nvSpPr>
        <p:spPr/>
        <p:txBody>
          <a:bodyPr>
            <a:normAutofit/>
          </a:bodyPr>
          <a:lstStyle/>
          <a:p>
            <a:r>
              <a:rPr lang="en-US" sz="3200" dirty="0" smtClean="0"/>
              <a:t>1</a:t>
            </a:r>
            <a:r>
              <a:rPr lang="en-US" sz="3200" baseline="30000" dirty="0" smtClean="0"/>
              <a:t>st</a:t>
            </a:r>
            <a:r>
              <a:rPr lang="en-US" sz="3200" dirty="0" smtClean="0"/>
              <a:t>, 2</a:t>
            </a:r>
            <a:r>
              <a:rPr lang="en-US" sz="3200" baseline="30000" dirty="0" smtClean="0"/>
              <a:t>nd</a:t>
            </a:r>
            <a:r>
              <a:rPr lang="en-US" sz="3200" dirty="0" smtClean="0"/>
              <a:t>, </a:t>
            </a:r>
            <a:r>
              <a:rPr lang="en-US" sz="3200" dirty="0" smtClean="0"/>
              <a:t>4</a:t>
            </a:r>
            <a:r>
              <a:rPr lang="en-US" sz="3200" baseline="30000" dirty="0" smtClean="0"/>
              <a:t>th</a:t>
            </a:r>
            <a:r>
              <a:rPr lang="en-US" sz="3200" dirty="0" smtClean="0"/>
              <a:t> and 5</a:t>
            </a:r>
            <a:r>
              <a:rPr lang="en-US" sz="3200" baseline="30000" dirty="0" smtClean="0"/>
              <a:t>th</a:t>
            </a:r>
            <a:r>
              <a:rPr lang="en-US" sz="3200" dirty="0" smtClean="0"/>
              <a:t> are </a:t>
            </a:r>
            <a:r>
              <a:rPr lang="en-US" sz="3200" dirty="0" smtClean="0"/>
              <a:t>all 22 verses with each verse corresponding to the letters of the Hebrew alphabet (excluding the 5</a:t>
            </a:r>
            <a:r>
              <a:rPr lang="en-US" sz="3200" baseline="30000" dirty="0" smtClean="0"/>
              <a:t>th</a:t>
            </a:r>
            <a:r>
              <a:rPr lang="en-US" sz="3200" dirty="0" smtClean="0"/>
              <a:t>)</a:t>
            </a:r>
          </a:p>
          <a:p>
            <a:r>
              <a:rPr lang="en-US" sz="3200" dirty="0" smtClean="0"/>
              <a:t>3</a:t>
            </a:r>
            <a:r>
              <a:rPr lang="en-US" sz="3200" baseline="30000" dirty="0" smtClean="0"/>
              <a:t>rd</a:t>
            </a:r>
            <a:r>
              <a:rPr lang="en-US" sz="3200" dirty="0" smtClean="0"/>
              <a:t> is 66 verses, written in triplet format, with 3 verses corresponding to each letter </a:t>
            </a:r>
          </a:p>
          <a:p>
            <a:r>
              <a:rPr lang="en-US" sz="3200" dirty="0" smtClean="0"/>
              <a:t>The 5</a:t>
            </a:r>
            <a:r>
              <a:rPr lang="en-US" sz="3200" baseline="30000" dirty="0" smtClean="0"/>
              <a:t>th</a:t>
            </a:r>
            <a:r>
              <a:rPr lang="en-US" sz="3200" dirty="0" smtClean="0"/>
              <a:t> is a prayer </a:t>
            </a:r>
          </a:p>
          <a:p>
            <a:endParaRPr lang="en-US" dirty="0" smtClean="0"/>
          </a:p>
          <a:p>
            <a:endParaRPr lang="en-US" dirty="0"/>
          </a:p>
        </p:txBody>
      </p:sp>
    </p:spTree>
    <p:extLst>
      <p:ext uri="{BB962C8B-B14F-4D97-AF65-F5344CB8AC3E}">
        <p14:creationId xmlns:p14="http://schemas.microsoft.com/office/powerpoint/2010/main" val="1005954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a:xfrm>
            <a:off x="612648" y="1447800"/>
            <a:ext cx="8153400" cy="5105400"/>
          </a:xfrm>
        </p:spPr>
        <p:txBody>
          <a:bodyPr>
            <a:normAutofit/>
          </a:bodyPr>
          <a:lstStyle/>
          <a:p>
            <a:r>
              <a:rPr lang="en-US" sz="2800" dirty="0" smtClean="0">
                <a:solidFill>
                  <a:srgbClr val="00B050"/>
                </a:solidFill>
              </a:rPr>
              <a:t>“Written in the rhythm of a funeral dirge, the book laments, in the form of 5 metaphors, the downfall of Zion, the city of God” </a:t>
            </a:r>
          </a:p>
          <a:p>
            <a:pPr marL="571500" indent="-571500">
              <a:buFont typeface="+mj-lt"/>
              <a:buAutoNum type="romanUcPeriod"/>
            </a:pPr>
            <a:r>
              <a:rPr lang="en-US" dirty="0" smtClean="0"/>
              <a:t>The Pain of Zion’s Fall – A mourning widow </a:t>
            </a:r>
          </a:p>
          <a:p>
            <a:pPr marL="571500" indent="-571500">
              <a:buFont typeface="+mj-lt"/>
              <a:buAutoNum type="romanUcPeriod"/>
            </a:pPr>
            <a:r>
              <a:rPr lang="en-US" dirty="0" smtClean="0"/>
              <a:t>The Plight of Zion’s Fall – a weeping daughter</a:t>
            </a:r>
          </a:p>
          <a:p>
            <a:pPr marL="571500" indent="-571500">
              <a:buFont typeface="+mj-lt"/>
              <a:buAutoNum type="romanUcPeriod"/>
            </a:pPr>
            <a:r>
              <a:rPr lang="en-US" dirty="0" smtClean="0"/>
              <a:t>The Purpose of Zion’s Fall – an afflicted man</a:t>
            </a:r>
          </a:p>
          <a:p>
            <a:pPr marL="571500" indent="-571500">
              <a:buFont typeface="+mj-lt"/>
              <a:buAutoNum type="romanUcPeriod"/>
            </a:pPr>
            <a:r>
              <a:rPr lang="en-US" dirty="0" smtClean="0"/>
              <a:t>Pondering Zion’s Fall – tarnished gold</a:t>
            </a:r>
          </a:p>
          <a:p>
            <a:pPr marL="571500" indent="-571500">
              <a:buFont typeface="+mj-lt"/>
              <a:buAutoNum type="romanUcPeriod"/>
            </a:pPr>
            <a:r>
              <a:rPr lang="en-US" dirty="0" smtClean="0"/>
              <a:t>Plea on behalf of Zion’s fall – a fatherless child</a:t>
            </a:r>
          </a:p>
          <a:p>
            <a:pPr marL="0" indent="0">
              <a:buNone/>
            </a:pPr>
            <a:endParaRPr lang="en-US" dirty="0" smtClean="0"/>
          </a:p>
          <a:p>
            <a:pPr marL="571500" indent="-571500">
              <a:buFont typeface="+mj-lt"/>
              <a:buAutoNum type="romanUcPeriod"/>
            </a:pPr>
            <a:endParaRPr lang="en-US" dirty="0" smtClean="0"/>
          </a:p>
          <a:p>
            <a:pPr marL="571500" indent="-571500">
              <a:buFont typeface="+mj-lt"/>
              <a:buAutoNum type="romanUcPeriod"/>
            </a:pPr>
            <a:endParaRPr lang="en-US" dirty="0" smtClean="0"/>
          </a:p>
        </p:txBody>
      </p:sp>
    </p:spTree>
    <p:extLst>
      <p:ext uri="{BB962C8B-B14F-4D97-AF65-F5344CB8AC3E}">
        <p14:creationId xmlns:p14="http://schemas.microsoft.com/office/powerpoint/2010/main" val="3765706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Pain of Zion’s Fall – A mourning widow </a:t>
            </a:r>
          </a:p>
        </p:txBody>
      </p:sp>
      <p:sp>
        <p:nvSpPr>
          <p:cNvPr id="3" name="Content Placeholder 2"/>
          <p:cNvSpPr>
            <a:spLocks noGrp="1"/>
          </p:cNvSpPr>
          <p:nvPr>
            <p:ph sz="quarter" idx="1"/>
          </p:nvPr>
        </p:nvSpPr>
        <p:spPr>
          <a:xfrm>
            <a:off x="612648" y="1600200"/>
            <a:ext cx="8153400" cy="5105400"/>
          </a:xfrm>
        </p:spPr>
        <p:txBody>
          <a:bodyPr>
            <a:normAutofit/>
          </a:bodyPr>
          <a:lstStyle/>
          <a:p>
            <a:r>
              <a:rPr lang="en-US" dirty="0" smtClean="0"/>
              <a:t>We see a pathetic description of the fallen city (1:1-11)</a:t>
            </a:r>
          </a:p>
          <a:p>
            <a:pPr lvl="1"/>
            <a:r>
              <a:rPr lang="en-US" dirty="0">
                <a:solidFill>
                  <a:srgbClr val="0070C0"/>
                </a:solidFill>
              </a:rPr>
              <a:t>(Lam 1:1)  How doth the city sit solitary, that was full of people! how is she become as a widow! she that was great among the nations, and princess among the provinces, how is she become tributary</a:t>
            </a:r>
            <a:r>
              <a:rPr lang="en-US" dirty="0" smtClean="0">
                <a:solidFill>
                  <a:srgbClr val="0070C0"/>
                </a:solidFill>
              </a:rPr>
              <a:t>!</a:t>
            </a:r>
          </a:p>
          <a:p>
            <a:r>
              <a:rPr lang="en-US" dirty="0" smtClean="0"/>
              <a:t>The national desperation is described (1:12-22)</a:t>
            </a:r>
          </a:p>
          <a:p>
            <a:pPr lvl="1"/>
            <a:r>
              <a:rPr lang="en-US" dirty="0">
                <a:solidFill>
                  <a:srgbClr val="0070C0"/>
                </a:solidFill>
              </a:rPr>
              <a:t>(Lam 1:12)  Is it nothing to you, all ye that pass by? behold, and see if there be any sorrow like unto my sorrow, which is done unto me, wherewith the LORD hath afflicted me in the day of his fierce anger.</a:t>
            </a:r>
          </a:p>
          <a:p>
            <a:pPr marL="365760" lvl="1" indent="0">
              <a:buNone/>
            </a:pPr>
            <a:endParaRPr lang="en-US" dirty="0"/>
          </a:p>
          <a:p>
            <a:endParaRPr lang="en-US" dirty="0"/>
          </a:p>
          <a:p>
            <a:endParaRPr lang="en-US" dirty="0"/>
          </a:p>
        </p:txBody>
      </p:sp>
    </p:spTree>
    <p:extLst>
      <p:ext uri="{BB962C8B-B14F-4D97-AF65-F5344CB8AC3E}">
        <p14:creationId xmlns:p14="http://schemas.microsoft.com/office/powerpoint/2010/main" val="3011772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Plight of Zion’s Fall – a weeping daughter</a:t>
            </a:r>
          </a:p>
        </p:txBody>
      </p:sp>
      <p:sp>
        <p:nvSpPr>
          <p:cNvPr id="3" name="Content Placeholder 2"/>
          <p:cNvSpPr>
            <a:spLocks noGrp="1"/>
          </p:cNvSpPr>
          <p:nvPr>
            <p:ph sz="quarter" idx="1"/>
          </p:nvPr>
        </p:nvSpPr>
        <p:spPr>
          <a:xfrm>
            <a:off x="612648" y="1600200"/>
            <a:ext cx="8153400" cy="5181600"/>
          </a:xfrm>
        </p:spPr>
        <p:txBody>
          <a:bodyPr>
            <a:normAutofit fontScale="92500" lnSpcReduction="10000"/>
          </a:bodyPr>
          <a:lstStyle/>
          <a:p>
            <a:r>
              <a:rPr lang="en-US" sz="2800" dirty="0" smtClean="0"/>
              <a:t>What God did to Zion is depicted (2:1-10)</a:t>
            </a:r>
          </a:p>
          <a:p>
            <a:pPr lvl="1"/>
            <a:r>
              <a:rPr lang="en-US" sz="2800" dirty="0">
                <a:solidFill>
                  <a:srgbClr val="0070C0"/>
                </a:solidFill>
              </a:rPr>
              <a:t>(Lam 2:1)  How hath the Lord covered the daughter of Zion with a cloud in his anger, and cast down from heaven unto the earth the beauty of Israel, and remembered not his footstool in the day of his anger!</a:t>
            </a:r>
          </a:p>
          <a:p>
            <a:r>
              <a:rPr lang="en-US" sz="2800" dirty="0" smtClean="0"/>
              <a:t>Why God did it </a:t>
            </a:r>
          </a:p>
          <a:p>
            <a:pPr lvl="1"/>
            <a:r>
              <a:rPr lang="en-US" sz="2800" dirty="0">
                <a:solidFill>
                  <a:srgbClr val="0070C0"/>
                </a:solidFill>
              </a:rPr>
              <a:t>(Lam 2:17)  The LORD hath done that which he had devised; he hath fulfilled his word that he had commanded in the days of </a:t>
            </a:r>
            <a:r>
              <a:rPr lang="en-US" sz="2800" dirty="0" smtClean="0">
                <a:solidFill>
                  <a:srgbClr val="0070C0"/>
                </a:solidFill>
              </a:rPr>
              <a:t>old…</a:t>
            </a:r>
          </a:p>
          <a:p>
            <a:pPr lvl="1"/>
            <a:r>
              <a:rPr lang="en-US" sz="2800" dirty="0" smtClean="0">
                <a:solidFill>
                  <a:srgbClr val="0070C0"/>
                </a:solidFill>
              </a:rPr>
              <a:t>(</a:t>
            </a:r>
            <a:r>
              <a:rPr lang="en-US" sz="2800" dirty="0">
                <a:solidFill>
                  <a:srgbClr val="0070C0"/>
                </a:solidFill>
              </a:rPr>
              <a:t>Lam 2:15)  All that pass by clap their hands at thee; they hiss and wag their head at the daughter of Jerusalem, saying, Is this the city that men call The perfection of beauty, The joy of the whole earth?</a:t>
            </a:r>
          </a:p>
          <a:p>
            <a:pPr lvl="1"/>
            <a:endParaRPr lang="en-US" dirty="0"/>
          </a:p>
          <a:p>
            <a:pPr lvl="1"/>
            <a:endParaRPr lang="en-US" dirty="0"/>
          </a:p>
        </p:txBody>
      </p:sp>
    </p:spTree>
    <p:extLst>
      <p:ext uri="{BB962C8B-B14F-4D97-AF65-F5344CB8AC3E}">
        <p14:creationId xmlns:p14="http://schemas.microsoft.com/office/powerpoint/2010/main" val="3438770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Purpose of Zion’s Fall – an afflicted man</a:t>
            </a:r>
          </a:p>
        </p:txBody>
      </p:sp>
      <p:sp>
        <p:nvSpPr>
          <p:cNvPr id="3" name="Content Placeholder 2"/>
          <p:cNvSpPr>
            <a:spLocks noGrp="1"/>
          </p:cNvSpPr>
          <p:nvPr>
            <p:ph sz="quarter" idx="1"/>
          </p:nvPr>
        </p:nvSpPr>
        <p:spPr>
          <a:xfrm>
            <a:off x="612648" y="1600200"/>
            <a:ext cx="8153400" cy="5029200"/>
          </a:xfrm>
        </p:spPr>
        <p:txBody>
          <a:bodyPr>
            <a:normAutofit fontScale="92500" lnSpcReduction="20000"/>
          </a:bodyPr>
          <a:lstStyle/>
          <a:p>
            <a:r>
              <a:rPr lang="en-US" sz="3000" dirty="0" smtClean="0"/>
              <a:t>Jerusalem is depicted as a man under God’s wrath </a:t>
            </a:r>
          </a:p>
          <a:p>
            <a:pPr lvl="1"/>
            <a:r>
              <a:rPr lang="en-US" sz="3000" dirty="0">
                <a:solidFill>
                  <a:srgbClr val="0070C0"/>
                </a:solidFill>
              </a:rPr>
              <a:t>(Lam 3:1)  I am the man that hath seen affliction by the rod of his wrath</a:t>
            </a:r>
            <a:r>
              <a:rPr lang="en-US" sz="3000" dirty="0" smtClean="0">
                <a:solidFill>
                  <a:srgbClr val="0070C0"/>
                </a:solidFill>
              </a:rPr>
              <a:t>.</a:t>
            </a:r>
          </a:p>
          <a:p>
            <a:r>
              <a:rPr lang="en-US" sz="3000" dirty="0" smtClean="0"/>
              <a:t>The prophet took comfort is Jerusalem's calamity (3:1-39)</a:t>
            </a:r>
          </a:p>
          <a:p>
            <a:pPr lvl="1"/>
            <a:r>
              <a:rPr lang="en-US" sz="3000" dirty="0">
                <a:solidFill>
                  <a:srgbClr val="0070C0"/>
                </a:solidFill>
              </a:rPr>
              <a:t>(Lam 3:22)  It is of the LORD'S mercies that we are not consumed, because his compassions fail not</a:t>
            </a:r>
            <a:r>
              <a:rPr lang="en-US" sz="3000" dirty="0" smtClean="0">
                <a:solidFill>
                  <a:srgbClr val="0070C0"/>
                </a:solidFill>
              </a:rPr>
              <a:t>.</a:t>
            </a:r>
            <a:endParaRPr lang="en-US" sz="3000" dirty="0">
              <a:solidFill>
                <a:srgbClr val="0070C0"/>
              </a:solidFill>
            </a:endParaRPr>
          </a:p>
          <a:p>
            <a:pPr lvl="1"/>
            <a:r>
              <a:rPr lang="en-US" sz="3000" dirty="0">
                <a:solidFill>
                  <a:srgbClr val="0070C0"/>
                </a:solidFill>
              </a:rPr>
              <a:t>(Lam 3:23)  They are new every morning: great is thy faithfulness</a:t>
            </a:r>
            <a:r>
              <a:rPr lang="en-US" sz="3000" dirty="0" smtClean="0">
                <a:solidFill>
                  <a:srgbClr val="0070C0"/>
                </a:solidFill>
              </a:rPr>
              <a:t>.</a:t>
            </a:r>
          </a:p>
          <a:p>
            <a:r>
              <a:rPr lang="en-US" sz="3000" dirty="0" smtClean="0"/>
              <a:t>Assured that the Lord would not cast him offer forever he asked </a:t>
            </a:r>
          </a:p>
          <a:p>
            <a:pPr lvl="1"/>
            <a:r>
              <a:rPr lang="en-US" sz="3000" dirty="0">
                <a:solidFill>
                  <a:srgbClr val="0070C0"/>
                </a:solidFill>
              </a:rPr>
              <a:t>(Lam 3:39)  Wherefore doth a living man complain, a man for the punishment of his sins</a:t>
            </a:r>
            <a:r>
              <a:rPr lang="en-US" sz="3000" dirty="0" smtClean="0">
                <a:solidFill>
                  <a:srgbClr val="0070C0"/>
                </a:solidFill>
              </a:rPr>
              <a:t>?</a:t>
            </a:r>
            <a:endParaRPr lang="en-US" sz="3000" dirty="0">
              <a:solidFill>
                <a:srgbClr val="0070C0"/>
              </a:solidFill>
            </a:endParaRPr>
          </a:p>
          <a:p>
            <a:pPr marL="0" indent="0">
              <a:buNone/>
            </a:pPr>
            <a:endParaRPr lang="en-US" dirty="0"/>
          </a:p>
        </p:txBody>
      </p:sp>
    </p:spTree>
    <p:extLst>
      <p:ext uri="{BB962C8B-B14F-4D97-AF65-F5344CB8AC3E}">
        <p14:creationId xmlns:p14="http://schemas.microsoft.com/office/powerpoint/2010/main" val="3041149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Purpose of Zion’s Fall – an afflicted man</a:t>
            </a:r>
          </a:p>
        </p:txBody>
      </p:sp>
      <p:sp>
        <p:nvSpPr>
          <p:cNvPr id="3" name="Content Placeholder 2"/>
          <p:cNvSpPr>
            <a:spLocks noGrp="1"/>
          </p:cNvSpPr>
          <p:nvPr>
            <p:ph sz="quarter" idx="1"/>
          </p:nvPr>
        </p:nvSpPr>
        <p:spPr>
          <a:xfrm>
            <a:off x="612648" y="1600200"/>
            <a:ext cx="8153400" cy="4800600"/>
          </a:xfrm>
        </p:spPr>
        <p:txBody>
          <a:bodyPr>
            <a:normAutofit/>
          </a:bodyPr>
          <a:lstStyle/>
          <a:p>
            <a:r>
              <a:rPr lang="en-US" sz="3200" dirty="0" smtClean="0"/>
              <a:t>Thus he received confidence through confession (3:40-66)</a:t>
            </a:r>
          </a:p>
          <a:p>
            <a:pPr lvl="1"/>
            <a:r>
              <a:rPr lang="en-US" dirty="0">
                <a:solidFill>
                  <a:srgbClr val="0070C0"/>
                </a:solidFill>
              </a:rPr>
              <a:t>(Lam 3:39)  Wherefore doth a living man complain, a man for the punishment of his sins?</a:t>
            </a:r>
          </a:p>
          <a:p>
            <a:pPr lvl="1"/>
            <a:r>
              <a:rPr lang="en-US" dirty="0" smtClean="0">
                <a:solidFill>
                  <a:srgbClr val="0070C0"/>
                </a:solidFill>
              </a:rPr>
              <a:t> </a:t>
            </a:r>
            <a:r>
              <a:rPr lang="en-US" dirty="0">
                <a:solidFill>
                  <a:srgbClr val="0070C0"/>
                </a:solidFill>
              </a:rPr>
              <a:t>(Lam 3:40)  Let us search and try our ways, and turn again to the LORD.</a:t>
            </a:r>
          </a:p>
          <a:p>
            <a:pPr lvl="1"/>
            <a:r>
              <a:rPr lang="en-US" dirty="0">
                <a:solidFill>
                  <a:srgbClr val="0070C0"/>
                </a:solidFill>
              </a:rPr>
              <a:t>Lam 3:41  Let us lift up our heart with our hands unto God in the heavens. </a:t>
            </a:r>
          </a:p>
          <a:p>
            <a:pPr lvl="1"/>
            <a:r>
              <a:rPr lang="en-US" dirty="0">
                <a:solidFill>
                  <a:srgbClr val="0070C0"/>
                </a:solidFill>
              </a:rPr>
              <a:t>Lam 3:42  We have transgressed and have rebelled: thou hast not pardoned. </a:t>
            </a:r>
            <a:endParaRPr lang="en-US" dirty="0"/>
          </a:p>
          <a:p>
            <a:pPr marL="0" indent="0">
              <a:buNone/>
            </a:pPr>
            <a:endParaRPr lang="en-US" dirty="0"/>
          </a:p>
        </p:txBody>
      </p:sp>
    </p:spTree>
    <p:extLst>
      <p:ext uri="{BB962C8B-B14F-4D97-AF65-F5344CB8AC3E}">
        <p14:creationId xmlns:p14="http://schemas.microsoft.com/office/powerpoint/2010/main" val="360203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Pondering Zion’s Fall – tarnished </a:t>
            </a:r>
            <a:r>
              <a:rPr lang="en-US" sz="2800" dirty="0" smtClean="0"/>
              <a:t>gold</a:t>
            </a:r>
            <a:endParaRPr lang="en-US" sz="2800" dirty="0"/>
          </a:p>
        </p:txBody>
      </p:sp>
      <p:sp>
        <p:nvSpPr>
          <p:cNvPr id="3" name="Content Placeholder 2"/>
          <p:cNvSpPr>
            <a:spLocks noGrp="1"/>
          </p:cNvSpPr>
          <p:nvPr>
            <p:ph sz="quarter" idx="1"/>
          </p:nvPr>
        </p:nvSpPr>
        <p:spPr>
          <a:xfrm>
            <a:off x="612648" y="1600200"/>
            <a:ext cx="8153400" cy="5105400"/>
          </a:xfrm>
        </p:spPr>
        <p:txBody>
          <a:bodyPr>
            <a:normAutofit lnSpcReduction="10000"/>
          </a:bodyPr>
          <a:lstStyle/>
          <a:p>
            <a:r>
              <a:rPr lang="en-US" dirty="0">
                <a:solidFill>
                  <a:srgbClr val="0070C0"/>
                </a:solidFill>
              </a:rPr>
              <a:t>(Lam 4:1)  How is the gold become dim! how is the most fine gold changed! the stones of the sanctuary are poured out in the top of every street.</a:t>
            </a:r>
          </a:p>
          <a:p>
            <a:r>
              <a:rPr lang="en-US" dirty="0"/>
              <a:t>Jeremiah described their present punishment (4:1-15)</a:t>
            </a:r>
          </a:p>
          <a:p>
            <a:pPr lvl="1"/>
            <a:r>
              <a:rPr lang="en-US" dirty="0">
                <a:solidFill>
                  <a:srgbClr val="0070C0"/>
                </a:solidFill>
              </a:rPr>
              <a:t>(Lam 4:6)  For the punishment of the iniquity of the daughter of my people is greater than the punishment of the sin of Sodom, that was overthrown as in a moment, and no hands stayed on her.</a:t>
            </a:r>
          </a:p>
          <a:p>
            <a:pPr lvl="1"/>
            <a:r>
              <a:rPr lang="en-US" dirty="0">
                <a:solidFill>
                  <a:srgbClr val="0070C0"/>
                </a:solidFill>
              </a:rPr>
              <a:t>(Lam 4:10)  The hands of the pitiful women have sodden their own children: they were their meat in the destruction of the daughter of my people</a:t>
            </a:r>
            <a:r>
              <a:rPr lang="en-US" dirty="0" smtClean="0">
                <a:solidFill>
                  <a:srgbClr val="0070C0"/>
                </a:solidFill>
              </a:rPr>
              <a:t>.</a:t>
            </a:r>
            <a:endParaRPr lang="en-US" dirty="0">
              <a:solidFill>
                <a:srgbClr val="0070C0"/>
              </a:solidFill>
            </a:endParaRPr>
          </a:p>
          <a:p>
            <a:endParaRPr lang="en-US" dirty="0"/>
          </a:p>
        </p:txBody>
      </p:sp>
    </p:spTree>
    <p:extLst>
      <p:ext uri="{BB962C8B-B14F-4D97-AF65-F5344CB8AC3E}">
        <p14:creationId xmlns:p14="http://schemas.microsoft.com/office/powerpoint/2010/main" val="16085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Lamentations</a:t>
            </a:r>
            <a:endParaRPr lang="en-US" dirty="0"/>
          </a:p>
        </p:txBody>
      </p:sp>
      <p:sp>
        <p:nvSpPr>
          <p:cNvPr id="3" name="Content Placeholder 2"/>
          <p:cNvSpPr>
            <a:spLocks noGrp="1"/>
          </p:cNvSpPr>
          <p:nvPr>
            <p:ph sz="quarter" idx="1"/>
          </p:nvPr>
        </p:nvSpPr>
        <p:spPr/>
        <p:txBody>
          <a:bodyPr/>
          <a:lstStyle/>
          <a:p>
            <a:r>
              <a:rPr lang="en-US" dirty="0" smtClean="0"/>
              <a:t>The definition of the word lamentation is a </a:t>
            </a:r>
            <a:r>
              <a:rPr lang="en-US" dirty="0" smtClean="0">
                <a:solidFill>
                  <a:srgbClr val="00B050"/>
                </a:solidFill>
              </a:rPr>
              <a:t>“passionate </a:t>
            </a:r>
            <a:r>
              <a:rPr lang="en-US" dirty="0">
                <a:solidFill>
                  <a:srgbClr val="00B050"/>
                </a:solidFill>
              </a:rPr>
              <a:t>expression of grief or sorrow; </a:t>
            </a:r>
            <a:r>
              <a:rPr lang="en-US" dirty="0" smtClean="0">
                <a:solidFill>
                  <a:srgbClr val="00B050"/>
                </a:solidFill>
              </a:rPr>
              <a:t>weeping”</a:t>
            </a:r>
          </a:p>
          <a:p>
            <a:r>
              <a:rPr lang="en-US" dirty="0" smtClean="0"/>
              <a:t>The book is a lamentation over the destruction of the city of Jerusalem and the temple of God</a:t>
            </a:r>
          </a:p>
          <a:p>
            <a:r>
              <a:rPr lang="en-US" dirty="0" smtClean="0"/>
              <a:t>Lamentations is1</a:t>
            </a:r>
            <a:r>
              <a:rPr lang="en-US" baseline="30000" dirty="0" smtClean="0"/>
              <a:t>st</a:t>
            </a:r>
            <a:r>
              <a:rPr lang="en-US" dirty="0" smtClean="0"/>
              <a:t> of 3 exilic books along with Ezekiel and Daniel </a:t>
            </a:r>
          </a:p>
          <a:p>
            <a:r>
              <a:rPr lang="en-US" dirty="0" smtClean="0"/>
              <a:t>Lamentations look’s in the past where as the other 2 exilic books look to the future</a:t>
            </a:r>
            <a:endParaRPr lang="en-US" dirty="0"/>
          </a:p>
        </p:txBody>
      </p:sp>
    </p:spTree>
    <p:extLst>
      <p:ext uri="{BB962C8B-B14F-4D97-AF65-F5344CB8AC3E}">
        <p14:creationId xmlns:p14="http://schemas.microsoft.com/office/powerpoint/2010/main" val="1670363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Pondering Zion’s Fall – tarnished </a:t>
            </a:r>
            <a:r>
              <a:rPr lang="en-US" sz="2800" dirty="0" smtClean="0"/>
              <a:t>gold</a:t>
            </a:r>
            <a:endParaRPr lang="en-US" sz="2800" dirty="0"/>
          </a:p>
        </p:txBody>
      </p:sp>
      <p:sp>
        <p:nvSpPr>
          <p:cNvPr id="3" name="Content Placeholder 2"/>
          <p:cNvSpPr>
            <a:spLocks noGrp="1"/>
          </p:cNvSpPr>
          <p:nvPr>
            <p:ph sz="quarter" idx="1"/>
          </p:nvPr>
        </p:nvSpPr>
        <p:spPr>
          <a:xfrm>
            <a:off x="612648" y="1600200"/>
            <a:ext cx="8153400" cy="4953000"/>
          </a:xfrm>
        </p:spPr>
        <p:txBody>
          <a:bodyPr>
            <a:normAutofit/>
          </a:bodyPr>
          <a:lstStyle/>
          <a:p>
            <a:r>
              <a:rPr lang="en-US" sz="2800" dirty="0"/>
              <a:t>The future prospect seemed very dim (4;16-22)</a:t>
            </a:r>
          </a:p>
          <a:p>
            <a:pPr lvl="1"/>
            <a:r>
              <a:rPr lang="en-US" sz="2800" dirty="0">
                <a:solidFill>
                  <a:srgbClr val="0070C0"/>
                </a:solidFill>
              </a:rPr>
              <a:t>(Lam 4:16)  The anger of the LORD hath divided them; he will no more regard them: they respected not the persons of the priests, they </a:t>
            </a:r>
            <a:r>
              <a:rPr lang="en-US" sz="2800" dirty="0" err="1">
                <a:solidFill>
                  <a:srgbClr val="0070C0"/>
                </a:solidFill>
              </a:rPr>
              <a:t>favoured</a:t>
            </a:r>
            <a:r>
              <a:rPr lang="en-US" sz="2800" dirty="0">
                <a:solidFill>
                  <a:srgbClr val="0070C0"/>
                </a:solidFill>
              </a:rPr>
              <a:t> not the elders.</a:t>
            </a:r>
          </a:p>
          <a:p>
            <a:pPr lvl="1"/>
            <a:r>
              <a:rPr lang="en-US" sz="2800" dirty="0">
                <a:solidFill>
                  <a:srgbClr val="0070C0"/>
                </a:solidFill>
              </a:rPr>
              <a:t>(Lam 4:22)  The punishment of thine iniquity is accomplished, O daughter of Zion; he will no more carry thee away into captivity: he will visit thine iniquity, O daughter of Edom; he will discover thy sins.</a:t>
            </a:r>
          </a:p>
          <a:p>
            <a:endParaRPr lang="en-US" dirty="0"/>
          </a:p>
        </p:txBody>
      </p:sp>
    </p:spTree>
    <p:extLst>
      <p:ext uri="{BB962C8B-B14F-4D97-AF65-F5344CB8AC3E}">
        <p14:creationId xmlns:p14="http://schemas.microsoft.com/office/powerpoint/2010/main" val="2414029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Plea on behalf of Zion’s fall – a fatherless </a:t>
            </a:r>
            <a:r>
              <a:rPr lang="en-US" sz="2800" dirty="0" smtClean="0"/>
              <a:t>child</a:t>
            </a:r>
            <a:endParaRPr lang="en-US" sz="2800" dirty="0"/>
          </a:p>
        </p:txBody>
      </p:sp>
      <p:sp>
        <p:nvSpPr>
          <p:cNvPr id="3" name="Content Placeholder 2"/>
          <p:cNvSpPr>
            <a:spLocks noGrp="1"/>
          </p:cNvSpPr>
          <p:nvPr>
            <p:ph sz="quarter" idx="1"/>
          </p:nvPr>
        </p:nvSpPr>
        <p:spPr>
          <a:xfrm>
            <a:off x="612648" y="1600200"/>
            <a:ext cx="8153400" cy="4876800"/>
          </a:xfrm>
        </p:spPr>
        <p:txBody>
          <a:bodyPr>
            <a:normAutofit/>
          </a:bodyPr>
          <a:lstStyle/>
          <a:p>
            <a:r>
              <a:rPr lang="en-US" sz="2800" dirty="0" smtClean="0"/>
              <a:t>Zion is pictured as an orphaned child (5:1-18)</a:t>
            </a:r>
          </a:p>
          <a:p>
            <a:pPr lvl="1"/>
            <a:r>
              <a:rPr lang="en-US" sz="2800" dirty="0">
                <a:solidFill>
                  <a:srgbClr val="0070C0"/>
                </a:solidFill>
              </a:rPr>
              <a:t>(Lam 5:1)  Remember, O LORD, what is come upon us: consider, and behold our reproach</a:t>
            </a:r>
            <a:r>
              <a:rPr lang="en-US" sz="2800" dirty="0" smtClean="0">
                <a:solidFill>
                  <a:srgbClr val="0070C0"/>
                </a:solidFill>
              </a:rPr>
              <a:t>.</a:t>
            </a:r>
          </a:p>
          <a:p>
            <a:pPr lvl="1"/>
            <a:r>
              <a:rPr lang="en-US" sz="2800" dirty="0">
                <a:solidFill>
                  <a:srgbClr val="0070C0"/>
                </a:solidFill>
              </a:rPr>
              <a:t>(Lam 5:3)  We are orphans and fatherless, our mothers are as widows</a:t>
            </a:r>
            <a:r>
              <a:rPr lang="en-US" sz="2800" dirty="0" smtClean="0">
                <a:solidFill>
                  <a:srgbClr val="0070C0"/>
                </a:solidFill>
              </a:rPr>
              <a:t>.</a:t>
            </a:r>
            <a:endParaRPr lang="en-US" sz="2800" dirty="0">
              <a:solidFill>
                <a:srgbClr val="0070C0"/>
              </a:solidFill>
            </a:endParaRPr>
          </a:p>
          <a:p>
            <a:pPr lvl="1"/>
            <a:r>
              <a:rPr lang="en-US" sz="2800" dirty="0">
                <a:solidFill>
                  <a:srgbClr val="0070C0"/>
                </a:solidFill>
              </a:rPr>
              <a:t>(Lam 5:11)  They ravished the women in Zion, and the maids in the cities of Judah</a:t>
            </a:r>
            <a:r>
              <a:rPr lang="en-US" sz="2800" dirty="0" smtClean="0">
                <a:solidFill>
                  <a:srgbClr val="0070C0"/>
                </a:solidFill>
              </a:rPr>
              <a:t>.</a:t>
            </a:r>
            <a:endParaRPr lang="en-US" sz="2800" dirty="0">
              <a:solidFill>
                <a:srgbClr val="0070C0"/>
              </a:solidFill>
            </a:endParaRPr>
          </a:p>
          <a:p>
            <a:pPr lvl="1"/>
            <a:r>
              <a:rPr lang="en-US" sz="2800" dirty="0">
                <a:solidFill>
                  <a:srgbClr val="0070C0"/>
                </a:solidFill>
              </a:rPr>
              <a:t>(Lam 5:12)  Princes are hanged up by their hand: the faces of elders were not </a:t>
            </a:r>
            <a:r>
              <a:rPr lang="en-US" sz="2800" dirty="0" err="1">
                <a:solidFill>
                  <a:srgbClr val="0070C0"/>
                </a:solidFill>
              </a:rPr>
              <a:t>honoured</a:t>
            </a:r>
            <a:r>
              <a:rPr lang="en-US" sz="2800" dirty="0" smtClean="0">
                <a:solidFill>
                  <a:srgbClr val="0070C0"/>
                </a:solidFill>
              </a:rPr>
              <a:t>.</a:t>
            </a:r>
            <a:endParaRPr lang="en-US" sz="2800" dirty="0">
              <a:solidFill>
                <a:srgbClr val="0070C0"/>
              </a:solidFill>
            </a:endParaRPr>
          </a:p>
          <a:p>
            <a:pPr lvl="1"/>
            <a:endParaRPr lang="en-US" dirty="0"/>
          </a:p>
        </p:txBody>
      </p:sp>
    </p:spTree>
    <p:extLst>
      <p:ext uri="{BB962C8B-B14F-4D97-AF65-F5344CB8AC3E}">
        <p14:creationId xmlns:p14="http://schemas.microsoft.com/office/powerpoint/2010/main" val="3736596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Plea on behalf of Zion’s fall – a fatherless </a:t>
            </a:r>
            <a:r>
              <a:rPr lang="en-US" sz="2800" dirty="0" smtClean="0"/>
              <a:t>child</a:t>
            </a:r>
            <a:endParaRPr lang="en-US" sz="2800" dirty="0"/>
          </a:p>
        </p:txBody>
      </p:sp>
      <p:sp>
        <p:nvSpPr>
          <p:cNvPr id="3" name="Content Placeholder 2"/>
          <p:cNvSpPr>
            <a:spLocks noGrp="1"/>
          </p:cNvSpPr>
          <p:nvPr>
            <p:ph sz="quarter" idx="1"/>
          </p:nvPr>
        </p:nvSpPr>
        <p:spPr>
          <a:xfrm>
            <a:off x="612648" y="1600200"/>
            <a:ext cx="8153400" cy="4953000"/>
          </a:xfrm>
        </p:spPr>
        <p:txBody>
          <a:bodyPr>
            <a:normAutofit/>
          </a:bodyPr>
          <a:lstStyle/>
          <a:p>
            <a:r>
              <a:rPr lang="en-US" sz="2800" dirty="0"/>
              <a:t>The cause is pleaded (5:19-22)</a:t>
            </a:r>
          </a:p>
          <a:p>
            <a:pPr lvl="1"/>
            <a:r>
              <a:rPr lang="en-US" sz="2800" dirty="0">
                <a:solidFill>
                  <a:srgbClr val="0070C0"/>
                </a:solidFill>
              </a:rPr>
              <a:t>(Lam 5:19)  Thou, O LORD, </a:t>
            </a:r>
            <a:r>
              <a:rPr lang="en-US" sz="2800" dirty="0" err="1">
                <a:solidFill>
                  <a:srgbClr val="0070C0"/>
                </a:solidFill>
              </a:rPr>
              <a:t>remainest</a:t>
            </a:r>
            <a:r>
              <a:rPr lang="en-US" sz="2800" dirty="0">
                <a:solidFill>
                  <a:srgbClr val="0070C0"/>
                </a:solidFill>
              </a:rPr>
              <a:t> for ever; thy throne from generation to generation.</a:t>
            </a:r>
          </a:p>
          <a:p>
            <a:pPr lvl="1"/>
            <a:r>
              <a:rPr lang="en-US" sz="2800" dirty="0">
                <a:solidFill>
                  <a:srgbClr val="0070C0"/>
                </a:solidFill>
              </a:rPr>
              <a:t>(Lam 5:20)  Wherefore </a:t>
            </a:r>
            <a:r>
              <a:rPr lang="en-US" sz="2800" dirty="0" err="1">
                <a:solidFill>
                  <a:srgbClr val="0070C0"/>
                </a:solidFill>
              </a:rPr>
              <a:t>dost</a:t>
            </a:r>
            <a:r>
              <a:rPr lang="en-US" sz="2800" dirty="0">
                <a:solidFill>
                  <a:srgbClr val="0070C0"/>
                </a:solidFill>
              </a:rPr>
              <a:t> thou forget us for ever, and forsake us so long time?</a:t>
            </a:r>
          </a:p>
          <a:p>
            <a:pPr lvl="1"/>
            <a:r>
              <a:rPr lang="en-US" sz="2800" dirty="0">
                <a:solidFill>
                  <a:srgbClr val="0070C0"/>
                </a:solidFill>
              </a:rPr>
              <a:t>(Lam 5:21)  Turn thou us unto thee, O LORD, and we shall be turned; renew our days as of old.</a:t>
            </a:r>
          </a:p>
          <a:p>
            <a:pPr lvl="1"/>
            <a:r>
              <a:rPr lang="en-US" sz="2800" dirty="0">
                <a:solidFill>
                  <a:srgbClr val="0070C0"/>
                </a:solidFill>
              </a:rPr>
              <a:t>(Lam 5:22)  But thou hast utterly rejected us; thou art very wroth against us</a:t>
            </a:r>
            <a:r>
              <a:rPr lang="en-US" sz="2800" dirty="0" smtClean="0">
                <a:solidFill>
                  <a:srgbClr val="0070C0"/>
                </a:solidFill>
              </a:rPr>
              <a:t>.</a:t>
            </a:r>
            <a:endParaRPr lang="en-US" sz="2800" dirty="0">
              <a:solidFill>
                <a:srgbClr val="0070C0"/>
              </a:solidFill>
            </a:endParaRPr>
          </a:p>
        </p:txBody>
      </p:sp>
    </p:spTree>
    <p:extLst>
      <p:ext uri="{BB962C8B-B14F-4D97-AF65-F5344CB8AC3E}">
        <p14:creationId xmlns:p14="http://schemas.microsoft.com/office/powerpoint/2010/main" val="1474156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dirty="0" smtClean="0"/>
              <a:t>Getting out of </a:t>
            </a:r>
            <a:r>
              <a:rPr lang="en-US" sz="5400" dirty="0" err="1" smtClean="0"/>
              <a:t>babylon</a:t>
            </a:r>
            <a:endParaRPr lang="en-US" sz="5400"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7209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371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Lamentations</a:t>
            </a:r>
            <a:endParaRPr lang="en-US" dirty="0"/>
          </a:p>
        </p:txBody>
      </p:sp>
      <p:sp>
        <p:nvSpPr>
          <p:cNvPr id="3" name="Content Placeholder 2"/>
          <p:cNvSpPr>
            <a:spLocks noGrp="1"/>
          </p:cNvSpPr>
          <p:nvPr>
            <p:ph sz="quarter" idx="1"/>
          </p:nvPr>
        </p:nvSpPr>
        <p:spPr/>
        <p:txBody>
          <a:bodyPr/>
          <a:lstStyle/>
          <a:p>
            <a:r>
              <a:rPr lang="en-US" dirty="0" smtClean="0"/>
              <a:t>The prophetic books mostly look to the future but Lamentations is included in this section due to its immediate connection with Jeremiah</a:t>
            </a:r>
          </a:p>
          <a:p>
            <a:r>
              <a:rPr lang="en-US" dirty="0" smtClean="0"/>
              <a:t>It is truly a poetic book with every chapter having a Hebraic poetic form</a:t>
            </a:r>
          </a:p>
          <a:p>
            <a:r>
              <a:rPr lang="en-US" dirty="0" smtClean="0"/>
              <a:t>Jeremiah was the author of the entire book</a:t>
            </a:r>
          </a:p>
          <a:p>
            <a:r>
              <a:rPr lang="en-US" dirty="0" smtClean="0"/>
              <a:t>It was written by Jeremiah immediately after the fall of Jerusalem </a:t>
            </a:r>
          </a:p>
          <a:p>
            <a:endParaRPr lang="en-US" dirty="0"/>
          </a:p>
        </p:txBody>
      </p:sp>
    </p:spTree>
    <p:extLst>
      <p:ext uri="{BB962C8B-B14F-4D97-AF65-F5344CB8AC3E}">
        <p14:creationId xmlns:p14="http://schemas.microsoft.com/office/powerpoint/2010/main" val="3692789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Lamentations</a:t>
            </a:r>
            <a:endParaRPr lang="en-US" dirty="0"/>
          </a:p>
        </p:txBody>
      </p:sp>
      <p:sp>
        <p:nvSpPr>
          <p:cNvPr id="3" name="Content Placeholder 2"/>
          <p:cNvSpPr>
            <a:spLocks noGrp="1"/>
          </p:cNvSpPr>
          <p:nvPr>
            <p:ph sz="quarter" idx="1"/>
          </p:nvPr>
        </p:nvSpPr>
        <p:spPr>
          <a:xfrm>
            <a:off x="612648" y="1600200"/>
            <a:ext cx="8153400" cy="4876800"/>
          </a:xfrm>
        </p:spPr>
        <p:txBody>
          <a:bodyPr>
            <a:normAutofit/>
          </a:bodyPr>
          <a:lstStyle/>
          <a:p>
            <a:r>
              <a:rPr lang="en-US" dirty="0" smtClean="0"/>
              <a:t>It was written to the exiled Jewish nation whose land had been captured by the Babylonians and who's temple had just been burned</a:t>
            </a:r>
          </a:p>
          <a:p>
            <a:r>
              <a:rPr lang="en-US" dirty="0" smtClean="0"/>
              <a:t>3 reasons Lamentations was written </a:t>
            </a:r>
          </a:p>
          <a:p>
            <a:pPr lvl="1"/>
            <a:r>
              <a:rPr lang="en-US" dirty="0" smtClean="0"/>
              <a:t>The Historical Purpose </a:t>
            </a:r>
          </a:p>
          <a:p>
            <a:pPr lvl="2"/>
            <a:r>
              <a:rPr lang="en-US" dirty="0" smtClean="0"/>
              <a:t>A expression of sorrow at the destruction of Jerusalem and a reminder of God’s faithfulness to His word and His people </a:t>
            </a:r>
          </a:p>
          <a:p>
            <a:pPr lvl="1"/>
            <a:r>
              <a:rPr lang="en-US" dirty="0" smtClean="0"/>
              <a:t>The Doctrinal Purpose</a:t>
            </a:r>
          </a:p>
          <a:p>
            <a:pPr lvl="2"/>
            <a:r>
              <a:rPr lang="en-US" dirty="0" smtClean="0">
                <a:solidFill>
                  <a:srgbClr val="00B050"/>
                </a:solidFill>
              </a:rPr>
              <a:t>“an unusual but compatible mix of the wrath and mercy of God.  It stresses His faithfulness to His promise to punish evil and yet His steadfast love and compassion for His </a:t>
            </a:r>
            <a:r>
              <a:rPr lang="en-US" dirty="0" smtClean="0">
                <a:solidFill>
                  <a:srgbClr val="00B050"/>
                </a:solidFill>
              </a:rPr>
              <a:t>people” </a:t>
            </a:r>
            <a:endParaRPr lang="en-US" dirty="0" smtClean="0">
              <a:solidFill>
                <a:srgbClr val="00B050"/>
              </a:solidFill>
            </a:endParaRPr>
          </a:p>
        </p:txBody>
      </p:sp>
    </p:spTree>
    <p:extLst>
      <p:ext uri="{BB962C8B-B14F-4D97-AF65-F5344CB8AC3E}">
        <p14:creationId xmlns:p14="http://schemas.microsoft.com/office/powerpoint/2010/main" val="2822128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Lamentations</a:t>
            </a:r>
            <a:endParaRPr lang="en-US" dirty="0"/>
          </a:p>
        </p:txBody>
      </p:sp>
      <p:sp>
        <p:nvSpPr>
          <p:cNvPr id="3" name="Content Placeholder 2"/>
          <p:cNvSpPr>
            <a:spLocks noGrp="1"/>
          </p:cNvSpPr>
          <p:nvPr>
            <p:ph sz="quarter" idx="1"/>
          </p:nvPr>
        </p:nvSpPr>
        <p:spPr/>
        <p:txBody>
          <a:bodyPr>
            <a:noAutofit/>
          </a:bodyPr>
          <a:lstStyle/>
          <a:p>
            <a:pPr lvl="1"/>
            <a:r>
              <a:rPr lang="en-US" sz="3000" dirty="0" smtClean="0"/>
              <a:t>The Christological Purpose </a:t>
            </a:r>
          </a:p>
          <a:p>
            <a:pPr lvl="2"/>
            <a:r>
              <a:rPr lang="en-US" sz="3000" dirty="0" smtClean="0"/>
              <a:t>There are several pictures of Christ </a:t>
            </a:r>
          </a:p>
          <a:p>
            <a:pPr lvl="3"/>
            <a:r>
              <a:rPr lang="en-US" sz="3000" dirty="0" smtClean="0">
                <a:solidFill>
                  <a:srgbClr val="FF0000"/>
                </a:solidFill>
              </a:rPr>
              <a:t>The affliction of the Lord </a:t>
            </a:r>
            <a:r>
              <a:rPr lang="en-US" sz="3000" dirty="0" smtClean="0"/>
              <a:t>(1:12</a:t>
            </a:r>
            <a:r>
              <a:rPr lang="en-US" sz="3000" dirty="0" smtClean="0"/>
              <a:t>)</a:t>
            </a:r>
          </a:p>
          <a:p>
            <a:r>
              <a:rPr lang="en-US" sz="3000" dirty="0">
                <a:solidFill>
                  <a:srgbClr val="0070C0"/>
                </a:solidFill>
              </a:rPr>
              <a:t>(Lam 1:12)  Is it nothing to you, all ye that pass by? behold, and see if there be any sorrow like unto my sorrow, which is done unto me, wherewith the LORD hath afflicted me in the day of his fierce anger</a:t>
            </a:r>
            <a:r>
              <a:rPr lang="en-US" sz="3000" dirty="0" smtClean="0">
                <a:solidFill>
                  <a:srgbClr val="0070C0"/>
                </a:solidFill>
              </a:rPr>
              <a:t>.</a:t>
            </a:r>
            <a:endParaRPr lang="en-US" sz="3000" dirty="0" smtClean="0">
              <a:solidFill>
                <a:srgbClr val="0070C0"/>
              </a:solidFill>
            </a:endParaRPr>
          </a:p>
        </p:txBody>
      </p:sp>
    </p:spTree>
    <p:extLst>
      <p:ext uri="{BB962C8B-B14F-4D97-AF65-F5344CB8AC3E}">
        <p14:creationId xmlns:p14="http://schemas.microsoft.com/office/powerpoint/2010/main" val="2764822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Lamentations</a:t>
            </a:r>
            <a:endParaRPr lang="en-US" dirty="0"/>
          </a:p>
        </p:txBody>
      </p:sp>
      <p:sp>
        <p:nvSpPr>
          <p:cNvPr id="3" name="Content Placeholder 2"/>
          <p:cNvSpPr>
            <a:spLocks noGrp="1"/>
          </p:cNvSpPr>
          <p:nvPr>
            <p:ph sz="quarter" idx="1"/>
          </p:nvPr>
        </p:nvSpPr>
        <p:spPr/>
        <p:txBody>
          <a:bodyPr>
            <a:noAutofit/>
          </a:bodyPr>
          <a:lstStyle/>
          <a:p>
            <a:pPr lvl="3"/>
            <a:r>
              <a:rPr lang="en-US" sz="2800" dirty="0" smtClean="0">
                <a:solidFill>
                  <a:srgbClr val="FF0000"/>
                </a:solidFill>
              </a:rPr>
              <a:t>Despised </a:t>
            </a:r>
            <a:r>
              <a:rPr lang="en-US" sz="2800" dirty="0" smtClean="0">
                <a:solidFill>
                  <a:srgbClr val="FF0000"/>
                </a:solidFill>
              </a:rPr>
              <a:t>of his enemies (2:15-16</a:t>
            </a:r>
            <a:r>
              <a:rPr lang="en-US" sz="2800" dirty="0" smtClean="0">
                <a:solidFill>
                  <a:srgbClr val="FF0000"/>
                </a:solidFill>
              </a:rPr>
              <a:t>)</a:t>
            </a:r>
          </a:p>
          <a:p>
            <a:r>
              <a:rPr lang="en-US" sz="2800" dirty="0">
                <a:solidFill>
                  <a:srgbClr val="0070C0"/>
                </a:solidFill>
              </a:rPr>
              <a:t>(Lam 2:15)  All that pass by clap their hands at thee; they hiss and wag their head at the daughter of Jerusalem, saying, Is this the city that men call The perfection of beauty, The joy of the whole earth</a:t>
            </a:r>
            <a:r>
              <a:rPr lang="en-US" sz="2800" dirty="0" smtClean="0">
                <a:solidFill>
                  <a:srgbClr val="0070C0"/>
                </a:solidFill>
              </a:rPr>
              <a:t>?</a:t>
            </a:r>
          </a:p>
          <a:p>
            <a:r>
              <a:rPr lang="en-US" sz="2800" dirty="0" smtClean="0">
                <a:solidFill>
                  <a:srgbClr val="0070C0"/>
                </a:solidFill>
              </a:rPr>
              <a:t>(</a:t>
            </a:r>
            <a:r>
              <a:rPr lang="en-US" sz="2800" dirty="0">
                <a:solidFill>
                  <a:srgbClr val="0070C0"/>
                </a:solidFill>
              </a:rPr>
              <a:t>Lam 2:16)  All thine enemies have opened their mouth against thee: they hiss and gnash the teeth: they say, We have swallowed her up: certainly this is the day that we looked for; we have found, we have seen it</a:t>
            </a:r>
            <a:r>
              <a:rPr lang="en-US" sz="2800" dirty="0" smtClean="0">
                <a:solidFill>
                  <a:srgbClr val="0070C0"/>
                </a:solidFill>
              </a:rPr>
              <a:t>.</a:t>
            </a:r>
            <a:endParaRPr lang="en-US" sz="2800" dirty="0" smtClean="0">
              <a:solidFill>
                <a:srgbClr val="0070C0"/>
              </a:solidFill>
            </a:endParaRPr>
          </a:p>
        </p:txBody>
      </p:sp>
    </p:spTree>
    <p:extLst>
      <p:ext uri="{BB962C8B-B14F-4D97-AF65-F5344CB8AC3E}">
        <p14:creationId xmlns:p14="http://schemas.microsoft.com/office/powerpoint/2010/main" val="2305654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Lamentations</a:t>
            </a:r>
            <a:endParaRPr lang="en-US" dirty="0"/>
          </a:p>
        </p:txBody>
      </p:sp>
      <p:sp>
        <p:nvSpPr>
          <p:cNvPr id="3" name="Content Placeholder 2"/>
          <p:cNvSpPr>
            <a:spLocks noGrp="1"/>
          </p:cNvSpPr>
          <p:nvPr>
            <p:ph sz="quarter" idx="1"/>
          </p:nvPr>
        </p:nvSpPr>
        <p:spPr>
          <a:xfrm>
            <a:off x="612648" y="1600200"/>
            <a:ext cx="8153400" cy="4876800"/>
          </a:xfrm>
        </p:spPr>
        <p:txBody>
          <a:bodyPr>
            <a:noAutofit/>
          </a:bodyPr>
          <a:lstStyle/>
          <a:p>
            <a:pPr lvl="3"/>
            <a:r>
              <a:rPr lang="en-US" sz="3000" dirty="0" smtClean="0">
                <a:solidFill>
                  <a:srgbClr val="FF0000"/>
                </a:solidFill>
              </a:rPr>
              <a:t>The </a:t>
            </a:r>
            <a:r>
              <a:rPr lang="en-US" sz="3000" dirty="0" smtClean="0">
                <a:solidFill>
                  <a:srgbClr val="FF0000"/>
                </a:solidFill>
              </a:rPr>
              <a:t>smitten and insulted one (3:16</a:t>
            </a:r>
            <a:r>
              <a:rPr lang="en-US" sz="3000" dirty="0" smtClean="0">
                <a:solidFill>
                  <a:srgbClr val="FF0000"/>
                </a:solidFill>
              </a:rPr>
              <a:t>)</a:t>
            </a:r>
          </a:p>
          <a:p>
            <a:r>
              <a:rPr lang="en-US" sz="3000" dirty="0">
                <a:solidFill>
                  <a:srgbClr val="0070C0"/>
                </a:solidFill>
              </a:rPr>
              <a:t>(Lam 3:16)  He hath also broken my teeth with gravel stones, he hath covered me with ashes.</a:t>
            </a:r>
            <a:endParaRPr lang="en-US" sz="3000" dirty="0" smtClean="0">
              <a:solidFill>
                <a:srgbClr val="0070C0"/>
              </a:solidFill>
            </a:endParaRPr>
          </a:p>
          <a:p>
            <a:r>
              <a:rPr lang="en-US" sz="3000" dirty="0" smtClean="0"/>
              <a:t>Lamentations is in the form of an acrostic dirge and consist of 5 poems </a:t>
            </a:r>
            <a:endParaRPr lang="en-US" sz="3000" dirty="0" smtClean="0"/>
          </a:p>
          <a:p>
            <a:r>
              <a:rPr lang="en-US" sz="3000" dirty="0"/>
              <a:t>A dirge is a somber song or lament expressing mourning or grief, such as would be appropriate for performance at a </a:t>
            </a:r>
            <a:r>
              <a:rPr lang="en-US" sz="3000" dirty="0" smtClean="0"/>
              <a:t>funeral</a:t>
            </a:r>
          </a:p>
          <a:p>
            <a:r>
              <a:rPr lang="en-US" sz="3000" dirty="0" smtClean="0"/>
              <a:t>Read at the feast of Ab:  commemorates the destruction of Israel</a:t>
            </a:r>
            <a:endParaRPr lang="en-US" sz="3000" dirty="0"/>
          </a:p>
          <a:p>
            <a:pPr marL="0" indent="0">
              <a:buNone/>
            </a:pPr>
            <a:endParaRPr lang="en-US" sz="2800" dirty="0" smtClean="0"/>
          </a:p>
        </p:txBody>
      </p:sp>
    </p:spTree>
    <p:extLst>
      <p:ext uri="{BB962C8B-B14F-4D97-AF65-F5344CB8AC3E}">
        <p14:creationId xmlns:p14="http://schemas.microsoft.com/office/powerpoint/2010/main" val="485812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Lamentations</a:t>
            </a:r>
            <a:endParaRPr lang="en-US" dirty="0"/>
          </a:p>
        </p:txBody>
      </p:sp>
      <p:sp>
        <p:nvSpPr>
          <p:cNvPr id="3" name="Content Placeholder 2"/>
          <p:cNvSpPr>
            <a:spLocks noGrp="1"/>
          </p:cNvSpPr>
          <p:nvPr>
            <p:ph sz="quarter" idx="1"/>
          </p:nvPr>
        </p:nvSpPr>
        <p:spPr>
          <a:xfrm>
            <a:off x="612648" y="1600200"/>
            <a:ext cx="8153400" cy="5029200"/>
          </a:xfrm>
        </p:spPr>
        <p:txBody>
          <a:bodyPr>
            <a:noAutofit/>
          </a:bodyPr>
          <a:lstStyle/>
          <a:p>
            <a:r>
              <a:rPr lang="en-US" sz="2800" dirty="0" smtClean="0"/>
              <a:t>Synonyms </a:t>
            </a:r>
            <a:r>
              <a:rPr lang="en-US" sz="2800" dirty="0" smtClean="0"/>
              <a:t>- elegy</a:t>
            </a:r>
            <a:r>
              <a:rPr lang="en-US" sz="2800" dirty="0"/>
              <a:t>, lament, burial </a:t>
            </a:r>
            <a:r>
              <a:rPr lang="en-US" sz="2800" dirty="0" smtClean="0"/>
              <a:t>hymn</a:t>
            </a:r>
          </a:p>
          <a:p>
            <a:r>
              <a:rPr lang="en-US" sz="2800" dirty="0" smtClean="0"/>
              <a:t>The dirge speaks of the fall of Jerusalem and the sufferings the resulted from it</a:t>
            </a:r>
          </a:p>
          <a:p>
            <a:r>
              <a:rPr lang="en-US" sz="2800" dirty="0" smtClean="0"/>
              <a:t>Jeremiah and Jesus both wept over Jerusalem </a:t>
            </a:r>
          </a:p>
          <a:p>
            <a:pPr lvl="1"/>
            <a:r>
              <a:rPr lang="en-US" sz="2800" dirty="0" smtClean="0"/>
              <a:t>“O Jerusalem, Jerusalem”</a:t>
            </a:r>
          </a:p>
          <a:p>
            <a:r>
              <a:rPr lang="en-US" sz="2800" dirty="0" smtClean="0"/>
              <a:t>They even thought Jesus was Jeremiah risen from the dead</a:t>
            </a:r>
          </a:p>
          <a:p>
            <a:pPr lvl="1"/>
            <a:r>
              <a:rPr lang="en-US" sz="2800" dirty="0">
                <a:solidFill>
                  <a:srgbClr val="0070C0"/>
                </a:solidFill>
              </a:rPr>
              <a:t>(Mat 16:14)  And they said, Some say that thou art John the Baptist: some, Elias; and others, </a:t>
            </a:r>
            <a:r>
              <a:rPr lang="en-US" sz="2800" dirty="0" err="1">
                <a:solidFill>
                  <a:srgbClr val="0070C0"/>
                </a:solidFill>
              </a:rPr>
              <a:t>Jeremias</a:t>
            </a:r>
            <a:r>
              <a:rPr lang="en-US" sz="2800" dirty="0">
                <a:solidFill>
                  <a:srgbClr val="0070C0"/>
                </a:solidFill>
              </a:rPr>
              <a:t>, or one of the prophets.</a:t>
            </a:r>
          </a:p>
          <a:p>
            <a:pPr marL="365760" lvl="1" indent="0">
              <a:buNone/>
            </a:pPr>
            <a:endParaRPr lang="en-US" sz="2100" dirty="0" smtClean="0"/>
          </a:p>
          <a:p>
            <a:endParaRPr lang="en-US" sz="2400" dirty="0" smtClean="0"/>
          </a:p>
        </p:txBody>
      </p:sp>
    </p:spTree>
    <p:extLst>
      <p:ext uri="{BB962C8B-B14F-4D97-AF65-F5344CB8AC3E}">
        <p14:creationId xmlns:p14="http://schemas.microsoft.com/office/powerpoint/2010/main" val="1972432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2962</TotalTime>
  <Words>1467</Words>
  <Application>Microsoft Office PowerPoint</Application>
  <PresentationFormat>On-screen Show (4:3)</PresentationFormat>
  <Paragraphs>115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Lamentations </vt:lpstr>
      <vt:lpstr>Facts About Lamentations</vt:lpstr>
      <vt:lpstr>PowerPoint Presentation</vt:lpstr>
      <vt:lpstr>Facts About Lamentations</vt:lpstr>
      <vt:lpstr>Facts About Lamentations</vt:lpstr>
      <vt:lpstr>Facts About Lamentations</vt:lpstr>
      <vt:lpstr>Facts About Lamentations</vt:lpstr>
      <vt:lpstr>Facts About Lamentations</vt:lpstr>
      <vt:lpstr>Facts About Lamentations</vt:lpstr>
      <vt:lpstr>Acrostic Poetry</vt:lpstr>
      <vt:lpstr>Acrostic Poetry</vt:lpstr>
      <vt:lpstr>Acrostic Poetry</vt:lpstr>
      <vt:lpstr>Lamentations Acrostic Format</vt:lpstr>
      <vt:lpstr>Outline</vt:lpstr>
      <vt:lpstr>The Pain of Zion’s Fall – A mourning widow </vt:lpstr>
      <vt:lpstr>The Plight of Zion’s Fall – a weeping daughter</vt:lpstr>
      <vt:lpstr>The Purpose of Zion’s Fall – an afflicted man</vt:lpstr>
      <vt:lpstr>The Purpose of Zion’s Fall – an afflicted man</vt:lpstr>
      <vt:lpstr>Pondering Zion’s Fall – tarnished gold</vt:lpstr>
      <vt:lpstr>Pondering Zion’s Fall – tarnished gold</vt:lpstr>
      <vt:lpstr>Plea on behalf of Zion’s fall – a fatherless child</vt:lpstr>
      <vt:lpstr>Plea on behalf of Zion’s fall – a fatherless child</vt:lpstr>
      <vt:lpstr>Getting out of babylon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Lamentations </dc:title>
  <dc:creator>Jason Sparks </dc:creator>
  <cp:lastModifiedBy>Jason Sparks </cp:lastModifiedBy>
  <cp:revision>37</cp:revision>
  <dcterms:created xsi:type="dcterms:W3CDTF">2014-03-05T00:28:13Z</dcterms:created>
  <dcterms:modified xsi:type="dcterms:W3CDTF">2017-03-15T17:24:31Z</dcterms:modified>
</cp:coreProperties>
</file>