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5" r:id="rId4"/>
    <p:sldId id="266" r:id="rId5"/>
    <p:sldId id="274" r:id="rId6"/>
    <p:sldId id="273" r:id="rId7"/>
    <p:sldId id="271" r:id="rId8"/>
    <p:sldId id="275" r:id="rId9"/>
    <p:sldId id="278" r:id="rId10"/>
    <p:sldId id="279" r:id="rId11"/>
    <p:sldId id="280" r:id="rId12"/>
    <p:sldId id="292" r:id="rId13"/>
    <p:sldId id="294" r:id="rId14"/>
    <p:sldId id="295" r:id="rId15"/>
    <p:sldId id="296" r:id="rId16"/>
    <p:sldId id="297" r:id="rId17"/>
    <p:sldId id="298" r:id="rId18"/>
    <p:sldId id="281" r:id="rId19"/>
    <p:sldId id="282"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283" r:id="rId33"/>
    <p:sldId id="311" r:id="rId34"/>
    <p:sldId id="312" r:id="rId35"/>
    <p:sldId id="313" r:id="rId36"/>
    <p:sldId id="284" r:id="rId37"/>
    <p:sldId id="285" r:id="rId38"/>
    <p:sldId id="286" r:id="rId39"/>
    <p:sldId id="31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DF1383-0C33-43AF-9A4B-4A8FC993876E}" type="datetimeFigureOut">
              <a:rPr lang="en-US" smtClean="0"/>
              <a:t>3/1/2017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DC08B7E-8023-48E8-924E-F3BE451ECBF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F1383-0C33-43AF-9A4B-4A8FC993876E}"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08B7E-8023-48E8-924E-F3BE451ECB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F1383-0C33-43AF-9A4B-4A8FC993876E}"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08B7E-8023-48E8-924E-F3BE451ECB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DF1383-0C33-43AF-9A4B-4A8FC993876E}" type="datetimeFigureOut">
              <a:rPr lang="en-US" smtClean="0"/>
              <a:t>3/1/2017</a:t>
            </a:fld>
            <a:endParaRPr lang="en-US"/>
          </a:p>
        </p:txBody>
      </p:sp>
      <p:sp>
        <p:nvSpPr>
          <p:cNvPr id="9" name="Slide Number Placeholder 8"/>
          <p:cNvSpPr>
            <a:spLocks noGrp="1"/>
          </p:cNvSpPr>
          <p:nvPr>
            <p:ph type="sldNum" sz="quarter" idx="15"/>
          </p:nvPr>
        </p:nvSpPr>
        <p:spPr/>
        <p:txBody>
          <a:bodyPr rtlCol="0"/>
          <a:lstStyle/>
          <a:p>
            <a:fld id="{6DC08B7E-8023-48E8-924E-F3BE451ECBF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DF1383-0C33-43AF-9A4B-4A8FC993876E}" type="datetimeFigureOut">
              <a:rPr lang="en-US" smtClean="0"/>
              <a:t>3/1/2017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DC08B7E-8023-48E8-924E-F3BE451ECBF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DF1383-0C33-43AF-9A4B-4A8FC993876E}"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08B7E-8023-48E8-924E-F3BE451ECBF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DF1383-0C33-43AF-9A4B-4A8FC993876E}"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C08B7E-8023-48E8-924E-F3BE451ECBF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DF1383-0C33-43AF-9A4B-4A8FC993876E}" type="datetimeFigureOut">
              <a:rPr lang="en-US" smtClean="0"/>
              <a:t>3/1/2017</a:t>
            </a:fld>
            <a:endParaRPr lang="en-US"/>
          </a:p>
        </p:txBody>
      </p:sp>
      <p:sp>
        <p:nvSpPr>
          <p:cNvPr id="7" name="Slide Number Placeholder 6"/>
          <p:cNvSpPr>
            <a:spLocks noGrp="1"/>
          </p:cNvSpPr>
          <p:nvPr>
            <p:ph type="sldNum" sz="quarter" idx="11"/>
          </p:nvPr>
        </p:nvSpPr>
        <p:spPr/>
        <p:txBody>
          <a:bodyPr rtlCol="0"/>
          <a:lstStyle/>
          <a:p>
            <a:fld id="{6DC08B7E-8023-48E8-924E-F3BE451ECBF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F1383-0C33-43AF-9A4B-4A8FC993876E}"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C08B7E-8023-48E8-924E-F3BE451ECB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DF1383-0C33-43AF-9A4B-4A8FC993876E}" type="datetimeFigureOut">
              <a:rPr lang="en-US" smtClean="0"/>
              <a:t>3/1/2017</a:t>
            </a:fld>
            <a:endParaRPr lang="en-US"/>
          </a:p>
        </p:txBody>
      </p:sp>
      <p:sp>
        <p:nvSpPr>
          <p:cNvPr id="22" name="Slide Number Placeholder 21"/>
          <p:cNvSpPr>
            <a:spLocks noGrp="1"/>
          </p:cNvSpPr>
          <p:nvPr>
            <p:ph type="sldNum" sz="quarter" idx="15"/>
          </p:nvPr>
        </p:nvSpPr>
        <p:spPr/>
        <p:txBody>
          <a:bodyPr rtlCol="0"/>
          <a:lstStyle/>
          <a:p>
            <a:fld id="{6DC08B7E-8023-48E8-924E-F3BE451ECBF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DF1383-0C33-43AF-9A4B-4A8FC993876E}" type="datetimeFigureOut">
              <a:rPr lang="en-US" smtClean="0"/>
              <a:t>3/1/2017</a:t>
            </a:fld>
            <a:endParaRPr lang="en-US"/>
          </a:p>
        </p:txBody>
      </p:sp>
      <p:sp>
        <p:nvSpPr>
          <p:cNvPr id="18" name="Slide Number Placeholder 17"/>
          <p:cNvSpPr>
            <a:spLocks noGrp="1"/>
          </p:cNvSpPr>
          <p:nvPr>
            <p:ph type="sldNum" sz="quarter" idx="11"/>
          </p:nvPr>
        </p:nvSpPr>
        <p:spPr/>
        <p:txBody>
          <a:bodyPr rtlCol="0"/>
          <a:lstStyle/>
          <a:p>
            <a:fld id="{6DC08B7E-8023-48E8-924E-F3BE451ECBF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DF1383-0C33-43AF-9A4B-4A8FC993876E}" type="datetimeFigureOut">
              <a:rPr lang="en-US" smtClean="0"/>
              <a:t>3/1/2017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DC08B7E-8023-48E8-924E-F3BE451ECB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r>
            <a:br>
              <a:rPr lang="en-US" dirty="0"/>
            </a:br>
            <a:r>
              <a:rPr lang="en-US" sz="6000" dirty="0" smtClean="0"/>
              <a:t>The Prophets </a:t>
            </a:r>
            <a:endParaRPr lang="en-US" sz="6000" dirty="0"/>
          </a:p>
        </p:txBody>
      </p:sp>
      <p:sp>
        <p:nvSpPr>
          <p:cNvPr id="3" name="Subtitle 2"/>
          <p:cNvSpPr>
            <a:spLocks noGrp="1"/>
          </p:cNvSpPr>
          <p:nvPr>
            <p:ph type="subTitle" idx="1"/>
          </p:nvPr>
        </p:nvSpPr>
        <p:spPr/>
        <p:txBody>
          <a:bodyPr/>
          <a:lstStyle/>
          <a:p>
            <a:r>
              <a:rPr lang="en-US" dirty="0" smtClean="0"/>
              <a:t>Men Sent From God </a:t>
            </a:r>
            <a:endParaRPr lang="en-US" dirty="0"/>
          </a:p>
        </p:txBody>
      </p:sp>
    </p:spTree>
    <p:extLst>
      <p:ext uri="{BB962C8B-B14F-4D97-AF65-F5344CB8AC3E}">
        <p14:creationId xmlns:p14="http://schemas.microsoft.com/office/powerpoint/2010/main" val="3386877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p:txBody>
          <a:bodyPr/>
          <a:lstStyle/>
          <a:p>
            <a:r>
              <a:rPr lang="en-US" dirty="0" smtClean="0">
                <a:solidFill>
                  <a:srgbClr val="00B050"/>
                </a:solidFill>
              </a:rPr>
              <a:t>“Isaiah lived through a stormy era</a:t>
            </a:r>
            <a:r>
              <a:rPr lang="en-US" dirty="0" smtClean="0">
                <a:solidFill>
                  <a:srgbClr val="00B050"/>
                </a:solidFill>
              </a:rPr>
              <a:t>”</a:t>
            </a:r>
          </a:p>
          <a:p>
            <a:r>
              <a:rPr lang="en-US" dirty="0" smtClean="0"/>
              <a:t>He lived to see his sister kingdom of Israel over-thrown by the Assyrians </a:t>
            </a:r>
            <a:endParaRPr lang="en-US" dirty="0" smtClean="0"/>
          </a:p>
          <a:p>
            <a:r>
              <a:rPr lang="en-US" dirty="0" smtClean="0"/>
              <a:t>Amos and Hosea had proceeded him giving warning to the northern 10 tribes</a:t>
            </a:r>
          </a:p>
          <a:p>
            <a:r>
              <a:rPr lang="en-US" dirty="0" smtClean="0"/>
              <a:t>In later years Micah joined him in preaching against the sin and follies of Judah</a:t>
            </a:r>
          </a:p>
          <a:p>
            <a:r>
              <a:rPr lang="en-US" dirty="0" smtClean="0"/>
              <a:t>He prophesied through the reigns of 4 of Judah's Kings</a:t>
            </a:r>
            <a:r>
              <a:rPr lang="en-US" dirty="0"/>
              <a:t> </a:t>
            </a:r>
            <a:r>
              <a:rPr lang="en-US" dirty="0" smtClean="0"/>
              <a:t>and was martyred in the reign of the 5</a:t>
            </a:r>
            <a:r>
              <a:rPr lang="en-US" baseline="30000" dirty="0" smtClean="0"/>
              <a:t>th</a:t>
            </a:r>
            <a:endParaRPr lang="en-US" dirty="0" smtClean="0"/>
          </a:p>
          <a:p>
            <a:r>
              <a:rPr lang="en-US" dirty="0" smtClean="0">
                <a:solidFill>
                  <a:srgbClr val="00B050"/>
                </a:solidFill>
              </a:rPr>
              <a:t>“during the days of Isaiah the great Assyrian Empire dominated the stage of history”</a:t>
            </a:r>
            <a:endParaRPr lang="en-US" dirty="0" smtClean="0">
              <a:solidFill>
                <a:srgbClr val="00B050"/>
              </a:solidFill>
            </a:endParaRPr>
          </a:p>
        </p:txBody>
      </p:sp>
    </p:spTree>
    <p:extLst>
      <p:ext uri="{BB962C8B-B14F-4D97-AF65-F5344CB8AC3E}">
        <p14:creationId xmlns:p14="http://schemas.microsoft.com/office/powerpoint/2010/main" val="524061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p:txBody>
          <a:bodyPr/>
          <a:lstStyle/>
          <a:p>
            <a:r>
              <a:rPr lang="en-US" dirty="0" smtClean="0"/>
              <a:t>Many of Isaiah’s prophecies were to warn the surrounding nations what to expect at the hands of the </a:t>
            </a:r>
            <a:r>
              <a:rPr lang="en-US" dirty="0" smtClean="0"/>
              <a:t>Assyrian’s</a:t>
            </a:r>
            <a:endParaRPr lang="en-US" dirty="0"/>
          </a:p>
          <a:p>
            <a:r>
              <a:rPr lang="en-US" dirty="0" smtClean="0"/>
              <a:t>During the Assyrian’s reign Isaiah prophesied of the Babylonians</a:t>
            </a:r>
            <a:r>
              <a:rPr lang="en-US" dirty="0"/>
              <a:t> </a:t>
            </a:r>
            <a:r>
              <a:rPr lang="en-US" dirty="0" smtClean="0"/>
              <a:t>who </a:t>
            </a:r>
            <a:r>
              <a:rPr lang="en-US" dirty="0" smtClean="0"/>
              <a:t>would come later and defeat </a:t>
            </a:r>
            <a:r>
              <a:rPr lang="en-US" dirty="0" smtClean="0"/>
              <a:t>Judah</a:t>
            </a:r>
          </a:p>
          <a:p>
            <a:r>
              <a:rPr lang="en-US" dirty="0" smtClean="0"/>
              <a:t>Assyria came in and captured </a:t>
            </a:r>
            <a:r>
              <a:rPr lang="en-US" dirty="0" smtClean="0"/>
              <a:t>Samaria, capital of Israel, and deported 2/3</a:t>
            </a:r>
            <a:r>
              <a:rPr lang="en-US" baseline="30000" dirty="0" smtClean="0"/>
              <a:t>rd</a:t>
            </a:r>
            <a:r>
              <a:rPr lang="en-US" dirty="0" smtClean="0"/>
              <a:t> of </a:t>
            </a:r>
            <a:r>
              <a:rPr lang="en-US" dirty="0" smtClean="0"/>
              <a:t>the Jews</a:t>
            </a:r>
          </a:p>
          <a:p>
            <a:r>
              <a:rPr lang="en-US" dirty="0" smtClean="0"/>
              <a:t>After several attempted alliances by Judah the Assyrian's then infiltrated Judah</a:t>
            </a:r>
          </a:p>
          <a:p>
            <a:r>
              <a:rPr lang="en-US" dirty="0" smtClean="0"/>
              <a:t>It is against this background that much Isaiah’s prophecy comes </a:t>
            </a:r>
          </a:p>
          <a:p>
            <a:endParaRPr lang="en-US" dirty="0" smtClean="0"/>
          </a:p>
        </p:txBody>
      </p:sp>
    </p:spTree>
    <p:extLst>
      <p:ext uri="{BB962C8B-B14F-4D97-AF65-F5344CB8AC3E}">
        <p14:creationId xmlns:p14="http://schemas.microsoft.com/office/powerpoint/2010/main" val="1040064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a:xfrm>
            <a:off x="457200" y="1600200"/>
            <a:ext cx="7467600" cy="4953000"/>
          </a:xfrm>
        </p:spPr>
        <p:txBody>
          <a:bodyPr>
            <a:noAutofit/>
          </a:bodyPr>
          <a:lstStyle/>
          <a:p>
            <a:r>
              <a:rPr lang="en-US" sz="2800" dirty="0" smtClean="0"/>
              <a:t>It is one of the most often quoted books in NT</a:t>
            </a:r>
          </a:p>
          <a:p>
            <a:r>
              <a:rPr lang="en-US" sz="2800" dirty="0" smtClean="0"/>
              <a:t>The name Isaiah means “Jehovah is salvation”</a:t>
            </a:r>
          </a:p>
          <a:p>
            <a:r>
              <a:rPr lang="en-US" sz="2800" dirty="0" smtClean="0"/>
              <a:t>Isaiah 53 is what Philip the evangelist used to lead the Ethiopian to the Lord </a:t>
            </a:r>
          </a:p>
          <a:p>
            <a:r>
              <a:rPr lang="en-US" sz="2800" dirty="0">
                <a:solidFill>
                  <a:srgbClr val="0070C0"/>
                </a:solidFill>
              </a:rPr>
              <a:t>(Act 8:32)  The place of the scripture which he read was this, He was led as a sheep to the slaughter; and like a lamb dumb before his shearer, so opened he not his mouth:</a:t>
            </a:r>
            <a:endParaRPr lang="en-US" sz="2800" dirty="0" smtClean="0">
              <a:solidFill>
                <a:srgbClr val="0070C0"/>
              </a:solidFill>
            </a:endParaRPr>
          </a:p>
        </p:txBody>
      </p:sp>
    </p:spTree>
    <p:extLst>
      <p:ext uri="{BB962C8B-B14F-4D97-AF65-F5344CB8AC3E}">
        <p14:creationId xmlns:p14="http://schemas.microsoft.com/office/powerpoint/2010/main" val="2961088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a:xfrm>
            <a:off x="457200" y="1600200"/>
            <a:ext cx="7467600" cy="4953000"/>
          </a:xfrm>
        </p:spPr>
        <p:txBody>
          <a:bodyPr>
            <a:normAutofit/>
          </a:bodyPr>
          <a:lstStyle/>
          <a:p>
            <a:r>
              <a:rPr lang="en-US" sz="2800" dirty="0" smtClean="0"/>
              <a:t>Isaiah is like a miniature Bible </a:t>
            </a:r>
          </a:p>
          <a:p>
            <a:r>
              <a:rPr lang="en-US" sz="2800" dirty="0" smtClean="0"/>
              <a:t>66 chapters and 66 books </a:t>
            </a:r>
          </a:p>
          <a:p>
            <a:r>
              <a:rPr lang="en-US" sz="2800" dirty="0" smtClean="0"/>
              <a:t>The 1</a:t>
            </a:r>
            <a:r>
              <a:rPr lang="en-US" sz="2800" baseline="30000" dirty="0" smtClean="0"/>
              <a:t>st</a:t>
            </a:r>
            <a:r>
              <a:rPr lang="en-US" sz="2800" dirty="0" smtClean="0"/>
              <a:t> 39 chapters correspond to the OT and speak largely of Israel before the coming Messiah </a:t>
            </a:r>
          </a:p>
          <a:p>
            <a:r>
              <a:rPr lang="en-US" sz="2800" dirty="0" smtClean="0"/>
              <a:t>The last 27 speak largely about the messiah and His coming Kingdom </a:t>
            </a:r>
          </a:p>
          <a:p>
            <a:r>
              <a:rPr lang="en-US" sz="2800" dirty="0" smtClean="0"/>
              <a:t>It is a beautiful picture of the entire bible </a:t>
            </a:r>
          </a:p>
          <a:p>
            <a:endParaRPr lang="en-US" sz="2600" dirty="0" smtClean="0"/>
          </a:p>
        </p:txBody>
      </p:sp>
    </p:spTree>
    <p:extLst>
      <p:ext uri="{BB962C8B-B14F-4D97-AF65-F5344CB8AC3E}">
        <p14:creationId xmlns:p14="http://schemas.microsoft.com/office/powerpoint/2010/main" val="1543568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a:xfrm>
            <a:off x="457200" y="1600200"/>
            <a:ext cx="7467600" cy="4953000"/>
          </a:xfrm>
        </p:spPr>
        <p:txBody>
          <a:bodyPr>
            <a:normAutofit fontScale="92500" lnSpcReduction="10000"/>
          </a:bodyPr>
          <a:lstStyle/>
          <a:p>
            <a:r>
              <a:rPr lang="en-US" sz="2600" dirty="0" smtClean="0"/>
              <a:t>Isaiah is the author if his book </a:t>
            </a:r>
          </a:p>
          <a:p>
            <a:r>
              <a:rPr lang="en-US" sz="2600" dirty="0" smtClean="0">
                <a:solidFill>
                  <a:srgbClr val="00B050"/>
                </a:solidFill>
              </a:rPr>
              <a:t>“he was no doubt the greatest of the writing prophets </a:t>
            </a:r>
            <a:r>
              <a:rPr lang="en-US" sz="2600" dirty="0">
                <a:solidFill>
                  <a:srgbClr val="00B050"/>
                </a:solidFill>
              </a:rPr>
              <a:t>b</a:t>
            </a:r>
            <a:r>
              <a:rPr lang="en-US" sz="2600" dirty="0" smtClean="0">
                <a:solidFill>
                  <a:srgbClr val="00B050"/>
                </a:solidFill>
              </a:rPr>
              <a:t>oth in the extent and comprehensiveness of his message and in his ability to communicate”</a:t>
            </a:r>
          </a:p>
          <a:p>
            <a:r>
              <a:rPr lang="en-US" sz="2600" dirty="0" smtClean="0"/>
              <a:t>Isaiah prophesied mostly to the southern kingdom of Judah </a:t>
            </a:r>
          </a:p>
          <a:p>
            <a:r>
              <a:rPr lang="en-US" sz="2600" dirty="0" smtClean="0"/>
              <a:t>he was sent of God to warn Judah of the sins that lead to Israel's downfall</a:t>
            </a:r>
          </a:p>
          <a:p>
            <a:r>
              <a:rPr lang="en-US" sz="2600" dirty="0" smtClean="0">
                <a:solidFill>
                  <a:srgbClr val="00B050"/>
                </a:solidFill>
              </a:rPr>
              <a:t>“He is warning them that God will bring condemnation on their nations through other nations but that God will provide salvation through Israel and Judah to other nations”</a:t>
            </a:r>
          </a:p>
          <a:p>
            <a:endParaRPr lang="en-US" sz="2600" dirty="0" smtClean="0"/>
          </a:p>
          <a:p>
            <a:endParaRPr lang="en-US" sz="2600" dirty="0" smtClean="0">
              <a:solidFill>
                <a:srgbClr val="00B050"/>
              </a:solidFill>
            </a:endParaRPr>
          </a:p>
        </p:txBody>
      </p:sp>
    </p:spTree>
    <p:extLst>
      <p:ext uri="{BB962C8B-B14F-4D97-AF65-F5344CB8AC3E}">
        <p14:creationId xmlns:p14="http://schemas.microsoft.com/office/powerpoint/2010/main" val="245750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a:xfrm>
            <a:off x="457200" y="1600200"/>
            <a:ext cx="7467600" cy="4953000"/>
          </a:xfrm>
        </p:spPr>
        <p:txBody>
          <a:bodyPr>
            <a:normAutofit/>
          </a:bodyPr>
          <a:lstStyle/>
          <a:p>
            <a:r>
              <a:rPr lang="en-US" sz="2600" dirty="0" smtClean="0">
                <a:solidFill>
                  <a:srgbClr val="00B050"/>
                </a:solidFill>
              </a:rPr>
              <a:t>“Isaiah is the most </a:t>
            </a:r>
            <a:r>
              <a:rPr lang="en-US" sz="2600" dirty="0">
                <a:solidFill>
                  <a:srgbClr val="00B050"/>
                </a:solidFill>
              </a:rPr>
              <a:t>complete and comprehensive </a:t>
            </a:r>
            <a:r>
              <a:rPr lang="en-US" sz="2600" dirty="0" smtClean="0">
                <a:solidFill>
                  <a:srgbClr val="00B050"/>
                </a:solidFill>
              </a:rPr>
              <a:t>description </a:t>
            </a:r>
            <a:r>
              <a:rPr lang="en-US" sz="2600" dirty="0">
                <a:solidFill>
                  <a:srgbClr val="00B050"/>
                </a:solidFill>
              </a:rPr>
              <a:t>of Christ found in the OT”</a:t>
            </a:r>
          </a:p>
          <a:p>
            <a:r>
              <a:rPr lang="en-US" sz="2600" dirty="0">
                <a:solidFill>
                  <a:srgbClr val="0070C0"/>
                </a:solidFill>
              </a:rPr>
              <a:t>(Isa 6:1)  In the year that king </a:t>
            </a:r>
            <a:r>
              <a:rPr lang="en-US" sz="2600" dirty="0" err="1">
                <a:solidFill>
                  <a:srgbClr val="0070C0"/>
                </a:solidFill>
              </a:rPr>
              <a:t>Uzziah</a:t>
            </a:r>
            <a:r>
              <a:rPr lang="en-US" sz="2600" dirty="0">
                <a:solidFill>
                  <a:srgbClr val="0070C0"/>
                </a:solidFill>
              </a:rPr>
              <a:t> died </a:t>
            </a:r>
            <a:r>
              <a:rPr lang="en-US" sz="2600" b="1" dirty="0">
                <a:solidFill>
                  <a:srgbClr val="0070C0"/>
                </a:solidFill>
              </a:rPr>
              <a:t>I saw also the Lord sitting upon a throne, high and lifted up</a:t>
            </a:r>
            <a:r>
              <a:rPr lang="en-US" sz="2600" dirty="0">
                <a:solidFill>
                  <a:srgbClr val="0070C0"/>
                </a:solidFill>
              </a:rPr>
              <a:t>, and his train filled the temple</a:t>
            </a:r>
            <a:r>
              <a:rPr lang="en-US" sz="2600" dirty="0" smtClean="0">
                <a:solidFill>
                  <a:srgbClr val="0070C0"/>
                </a:solidFill>
              </a:rPr>
              <a:t>.</a:t>
            </a:r>
          </a:p>
          <a:p>
            <a:r>
              <a:rPr lang="en-US" sz="2600" dirty="0">
                <a:solidFill>
                  <a:srgbClr val="0070C0"/>
                </a:solidFill>
              </a:rPr>
              <a:t>(Isa 7:14)  Therefore the Lord himself shall give you a sign; </a:t>
            </a:r>
            <a:r>
              <a:rPr lang="en-US" sz="2600" b="1" dirty="0">
                <a:solidFill>
                  <a:srgbClr val="0070C0"/>
                </a:solidFill>
              </a:rPr>
              <a:t>Behold, a virgin shall conceive, and bear a son, and shall call his name Immanuel.</a:t>
            </a:r>
            <a:endParaRPr lang="en-US" sz="2600" b="1" dirty="0" smtClean="0">
              <a:solidFill>
                <a:srgbClr val="0070C0"/>
              </a:solidFill>
            </a:endParaRPr>
          </a:p>
          <a:p>
            <a:endParaRPr lang="en-US" sz="2600" dirty="0" smtClean="0">
              <a:solidFill>
                <a:srgbClr val="00B050"/>
              </a:solidFill>
            </a:endParaRPr>
          </a:p>
        </p:txBody>
      </p:sp>
    </p:spTree>
    <p:extLst>
      <p:ext uri="{BB962C8B-B14F-4D97-AF65-F5344CB8AC3E}">
        <p14:creationId xmlns:p14="http://schemas.microsoft.com/office/powerpoint/2010/main" val="3984615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a:xfrm>
            <a:off x="457200" y="1600200"/>
            <a:ext cx="7467600" cy="4953000"/>
          </a:xfrm>
        </p:spPr>
        <p:txBody>
          <a:bodyPr>
            <a:normAutofit fontScale="92500" lnSpcReduction="10000"/>
          </a:bodyPr>
          <a:lstStyle/>
          <a:p>
            <a:r>
              <a:rPr lang="en-US" sz="2600" dirty="0">
                <a:solidFill>
                  <a:srgbClr val="0070C0"/>
                </a:solidFill>
              </a:rPr>
              <a:t>(Isa 9:6) </a:t>
            </a:r>
            <a:r>
              <a:rPr lang="en-US" sz="2600" b="1" dirty="0">
                <a:solidFill>
                  <a:srgbClr val="0070C0"/>
                </a:solidFill>
              </a:rPr>
              <a:t> For unto us a child is born, unto us a son is given: and the government shall be upon his shoulder: and his name shall be called Wonderful, Counsellor, The mighty God, The everlasting Father, The Prince of Peace</a:t>
            </a:r>
            <a:r>
              <a:rPr lang="en-US" sz="2600" b="1" dirty="0" smtClean="0">
                <a:solidFill>
                  <a:srgbClr val="0070C0"/>
                </a:solidFill>
              </a:rPr>
              <a:t>.</a:t>
            </a:r>
          </a:p>
          <a:p>
            <a:r>
              <a:rPr lang="en-US" sz="2600" dirty="0">
                <a:solidFill>
                  <a:srgbClr val="0070C0"/>
                </a:solidFill>
              </a:rPr>
              <a:t>(Isa 11:1)  </a:t>
            </a:r>
            <a:r>
              <a:rPr lang="en-US" sz="2600" b="1" dirty="0">
                <a:solidFill>
                  <a:srgbClr val="0070C0"/>
                </a:solidFill>
              </a:rPr>
              <a:t>And there shall come forth a rod out of the stem of Jesse, </a:t>
            </a:r>
            <a:r>
              <a:rPr lang="en-US" sz="2600" dirty="0">
                <a:solidFill>
                  <a:srgbClr val="0070C0"/>
                </a:solidFill>
              </a:rPr>
              <a:t>and a Branch shall grow out of his roots</a:t>
            </a:r>
            <a:r>
              <a:rPr lang="en-US" sz="2600" dirty="0" smtClean="0">
                <a:solidFill>
                  <a:srgbClr val="0070C0"/>
                </a:solidFill>
              </a:rPr>
              <a:t>:</a:t>
            </a:r>
          </a:p>
          <a:p>
            <a:r>
              <a:rPr lang="en-US" sz="2600" dirty="0" smtClean="0">
                <a:solidFill>
                  <a:srgbClr val="0070C0"/>
                </a:solidFill>
              </a:rPr>
              <a:t>(</a:t>
            </a:r>
            <a:r>
              <a:rPr lang="en-US" sz="2600" dirty="0">
                <a:solidFill>
                  <a:srgbClr val="0070C0"/>
                </a:solidFill>
              </a:rPr>
              <a:t>Isa 11:2) </a:t>
            </a:r>
            <a:r>
              <a:rPr lang="en-US" sz="2600" b="1" dirty="0">
                <a:solidFill>
                  <a:srgbClr val="0070C0"/>
                </a:solidFill>
              </a:rPr>
              <a:t> And the spirit of the LORD shall rest upon him</a:t>
            </a:r>
            <a:r>
              <a:rPr lang="en-US" sz="2600" dirty="0">
                <a:solidFill>
                  <a:srgbClr val="0070C0"/>
                </a:solidFill>
              </a:rPr>
              <a:t>, the spirit of wisdom and understanding, the spirit of counsel and might, the spirit of knowledge and of the fear of the LORD;</a:t>
            </a:r>
            <a:endParaRPr lang="en-US" sz="2600" dirty="0" smtClean="0">
              <a:solidFill>
                <a:srgbClr val="0070C0"/>
              </a:solidFill>
            </a:endParaRPr>
          </a:p>
        </p:txBody>
      </p:sp>
    </p:spTree>
    <p:extLst>
      <p:ext uri="{BB962C8B-B14F-4D97-AF65-F5344CB8AC3E}">
        <p14:creationId xmlns:p14="http://schemas.microsoft.com/office/powerpoint/2010/main" val="4042449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Interesting Facts</a:t>
            </a:r>
            <a:endParaRPr lang="en-US" dirty="0"/>
          </a:p>
        </p:txBody>
      </p:sp>
      <p:sp>
        <p:nvSpPr>
          <p:cNvPr id="5" name="Content Placeholder 4"/>
          <p:cNvSpPr>
            <a:spLocks noGrp="1"/>
          </p:cNvSpPr>
          <p:nvPr>
            <p:ph sz="quarter" idx="1"/>
          </p:nvPr>
        </p:nvSpPr>
        <p:spPr>
          <a:xfrm>
            <a:off x="457200" y="1600200"/>
            <a:ext cx="7467600" cy="4953000"/>
          </a:xfrm>
        </p:spPr>
        <p:txBody>
          <a:bodyPr>
            <a:normAutofit/>
          </a:bodyPr>
          <a:lstStyle/>
          <a:p>
            <a:r>
              <a:rPr lang="en-US" sz="2600" dirty="0" smtClean="0">
                <a:solidFill>
                  <a:srgbClr val="0070C0"/>
                </a:solidFill>
              </a:rPr>
              <a:t>(</a:t>
            </a:r>
            <a:r>
              <a:rPr lang="en-US" sz="2600" dirty="0">
                <a:solidFill>
                  <a:srgbClr val="0070C0"/>
                </a:solidFill>
              </a:rPr>
              <a:t>Isa 43:14)  Thus </a:t>
            </a:r>
            <a:r>
              <a:rPr lang="en-US" sz="2600" dirty="0" err="1">
                <a:solidFill>
                  <a:srgbClr val="0070C0"/>
                </a:solidFill>
              </a:rPr>
              <a:t>saith</a:t>
            </a:r>
            <a:r>
              <a:rPr lang="en-US" sz="2600" dirty="0">
                <a:solidFill>
                  <a:srgbClr val="0070C0"/>
                </a:solidFill>
              </a:rPr>
              <a:t> the LORD, </a:t>
            </a:r>
            <a:r>
              <a:rPr lang="en-US" sz="2600" b="1" dirty="0">
                <a:solidFill>
                  <a:srgbClr val="0070C0"/>
                </a:solidFill>
              </a:rPr>
              <a:t>your redeemer, the Holy One of Israel;</a:t>
            </a:r>
            <a:r>
              <a:rPr lang="en-US" sz="2600" dirty="0">
                <a:solidFill>
                  <a:srgbClr val="0070C0"/>
                </a:solidFill>
              </a:rPr>
              <a:t> For your sake I have sent to Babylon, and have brought down all their nobles, and the Chaldeans, whose cry is in the ships</a:t>
            </a:r>
            <a:r>
              <a:rPr lang="en-US" sz="2600" dirty="0" smtClean="0">
                <a:solidFill>
                  <a:srgbClr val="0070C0"/>
                </a:solidFill>
              </a:rPr>
              <a:t>.</a:t>
            </a:r>
          </a:p>
          <a:p>
            <a:r>
              <a:rPr lang="en-US" sz="2600" dirty="0">
                <a:solidFill>
                  <a:srgbClr val="0070C0"/>
                </a:solidFill>
              </a:rPr>
              <a:t>(Isa 61:1)  The Spirit of the Lord GOD is upon me; because the LORD hath anointed me to preach good tidings unto the meek; </a:t>
            </a:r>
            <a:r>
              <a:rPr lang="en-US" sz="2600" b="1" dirty="0">
                <a:solidFill>
                  <a:srgbClr val="0070C0"/>
                </a:solidFill>
              </a:rPr>
              <a:t>he hath sent me to bind up the brokenhearted, to proclaim liberty to the captives, and the opening of the prison to them that are bound</a:t>
            </a:r>
            <a:r>
              <a:rPr lang="en-US" sz="2600" dirty="0">
                <a:solidFill>
                  <a:srgbClr val="0070C0"/>
                </a:solidFill>
              </a:rPr>
              <a:t>;</a:t>
            </a:r>
            <a:endParaRPr lang="en-US" sz="2600" dirty="0" smtClean="0">
              <a:solidFill>
                <a:srgbClr val="0070C0"/>
              </a:solidFill>
            </a:endParaRPr>
          </a:p>
        </p:txBody>
      </p:sp>
    </p:spTree>
    <p:extLst>
      <p:ext uri="{BB962C8B-B14F-4D97-AF65-F5344CB8AC3E}">
        <p14:creationId xmlns:p14="http://schemas.microsoft.com/office/powerpoint/2010/main" val="1787862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sz="quarter" idx="1"/>
          </p:nvPr>
        </p:nvSpPr>
        <p:spPr/>
        <p:txBody>
          <a:bodyPr>
            <a:normAutofit/>
          </a:bodyPr>
          <a:lstStyle/>
          <a:p>
            <a:r>
              <a:rPr lang="en-US" sz="3200" dirty="0" smtClean="0"/>
              <a:t>3 main divisions – 2 prophetical and 1 historical</a:t>
            </a:r>
          </a:p>
          <a:p>
            <a:pPr marL="514350" indent="-514350">
              <a:buFont typeface="+mj-lt"/>
              <a:buAutoNum type="romanUcPeriod"/>
            </a:pPr>
            <a:r>
              <a:rPr lang="en-US" sz="3200" dirty="0" smtClean="0"/>
              <a:t>Isaiah’s Predictive Statements (Ch.1-35)</a:t>
            </a:r>
          </a:p>
          <a:p>
            <a:pPr marL="514350" indent="-514350">
              <a:buFont typeface="+mj-lt"/>
              <a:buAutoNum type="romanUcPeriod"/>
            </a:pPr>
            <a:r>
              <a:rPr lang="en-US" sz="3200" dirty="0" smtClean="0"/>
              <a:t>Isaiah’s Practical Statesmanship (Ch.36-39)</a:t>
            </a:r>
          </a:p>
          <a:p>
            <a:pPr marL="514350" indent="-514350">
              <a:buFont typeface="+mj-lt"/>
              <a:buAutoNum type="romanUcPeriod"/>
            </a:pPr>
            <a:r>
              <a:rPr lang="en-US" sz="3200" dirty="0" smtClean="0"/>
              <a:t>Isaiah’s Prophetic Stature (40-66)</a:t>
            </a:r>
            <a:endParaRPr lang="en-US" sz="3200" dirty="0"/>
          </a:p>
        </p:txBody>
      </p:sp>
    </p:spTree>
    <p:extLst>
      <p:ext uri="{BB962C8B-B14F-4D97-AF65-F5344CB8AC3E}">
        <p14:creationId xmlns:p14="http://schemas.microsoft.com/office/powerpoint/2010/main" val="2308240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sz="2600" dirty="0" smtClean="0"/>
              <a:t>Most of the prophecies in this section are arranged chronologically</a:t>
            </a:r>
          </a:p>
          <a:p>
            <a:r>
              <a:rPr lang="en-US" sz="2600" dirty="0" smtClean="0"/>
              <a:t>He goes down the list of most of the kings during the time in which he prophesied</a:t>
            </a:r>
          </a:p>
          <a:p>
            <a:pPr lvl="1"/>
            <a:r>
              <a:rPr lang="en-US" sz="2600" dirty="0" smtClean="0"/>
              <a:t>In the year that king </a:t>
            </a:r>
            <a:r>
              <a:rPr lang="en-US" sz="2600" dirty="0" err="1" smtClean="0"/>
              <a:t>Uzziah</a:t>
            </a:r>
            <a:r>
              <a:rPr lang="en-US" sz="2600" dirty="0" smtClean="0"/>
              <a:t> died…(6:1)</a:t>
            </a:r>
          </a:p>
          <a:p>
            <a:pPr lvl="1"/>
            <a:r>
              <a:rPr lang="en-US" sz="2600" dirty="0" smtClean="0"/>
              <a:t>In the days of </a:t>
            </a:r>
            <a:r>
              <a:rPr lang="en-US" sz="2600" dirty="0" err="1" smtClean="0"/>
              <a:t>Ahaz</a:t>
            </a:r>
            <a:r>
              <a:rPr lang="en-US" sz="2600" dirty="0" smtClean="0"/>
              <a:t>…(7:1)</a:t>
            </a:r>
          </a:p>
          <a:p>
            <a:pPr lvl="1"/>
            <a:r>
              <a:rPr lang="en-US" sz="2600" dirty="0" smtClean="0"/>
              <a:t>In the year that king </a:t>
            </a:r>
            <a:r>
              <a:rPr lang="en-US" sz="2600" dirty="0" err="1" smtClean="0"/>
              <a:t>Ahaz</a:t>
            </a:r>
            <a:r>
              <a:rPr lang="en-US" sz="2600" dirty="0" smtClean="0"/>
              <a:t> died…(14:28)</a:t>
            </a:r>
          </a:p>
          <a:p>
            <a:pPr lvl="1"/>
            <a:r>
              <a:rPr lang="en-US" sz="2600" dirty="0" smtClean="0"/>
              <a:t>In the year that Tartan came unto Ashdod, (when Sargon the king of Assyria sent him,)…(20:1)</a:t>
            </a:r>
          </a:p>
          <a:p>
            <a:pPr lvl="1"/>
            <a:r>
              <a:rPr lang="en-US" sz="2600" dirty="0" smtClean="0"/>
              <a:t>In the fourteenth year of king </a:t>
            </a:r>
            <a:r>
              <a:rPr lang="en-US" sz="2600" dirty="0" err="1" smtClean="0"/>
              <a:t>Hezzekiah</a:t>
            </a:r>
            <a:r>
              <a:rPr lang="en-US" sz="2600" dirty="0" smtClean="0"/>
              <a:t>…(36:1)</a:t>
            </a:r>
          </a:p>
          <a:p>
            <a:endParaRPr lang="en-US" dirty="0"/>
          </a:p>
        </p:txBody>
      </p:sp>
    </p:spTree>
    <p:extLst>
      <p:ext uri="{BB962C8B-B14F-4D97-AF65-F5344CB8AC3E}">
        <p14:creationId xmlns:p14="http://schemas.microsoft.com/office/powerpoint/2010/main" val="4207130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The Bibliographical Sketch</a:t>
            </a:r>
            <a:endParaRPr lang="en-US" dirty="0"/>
          </a:p>
        </p:txBody>
      </p:sp>
      <p:pic>
        <p:nvPicPr>
          <p:cNvPr id="6" name="Content Placeholder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54369" y="0"/>
            <a:ext cx="9174556" cy="6891337"/>
          </a:xfrm>
        </p:spPr>
      </p:pic>
    </p:spTree>
    <p:extLst>
      <p:ext uri="{BB962C8B-B14F-4D97-AF65-F5344CB8AC3E}">
        <p14:creationId xmlns:p14="http://schemas.microsoft.com/office/powerpoint/2010/main" val="3260899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Isaiah's day the religious climate was deceptive </a:t>
            </a:r>
          </a:p>
          <a:p>
            <a:r>
              <a:rPr lang="en-US" dirty="0" smtClean="0"/>
              <a:t>People were attending the place of worship but the numbers were deceptive </a:t>
            </a:r>
          </a:p>
          <a:p>
            <a:r>
              <a:rPr lang="en-US" dirty="0" smtClean="0">
                <a:solidFill>
                  <a:srgbClr val="00B050"/>
                </a:solidFill>
              </a:rPr>
              <a:t>“as we check off the list of national inconsistencies, we can think of the condition in the US and the west today”</a:t>
            </a:r>
          </a:p>
          <a:p>
            <a:r>
              <a:rPr lang="en-US" dirty="0" smtClean="0"/>
              <a:t>Isaiah immediately strips away the outward façade to show their insides</a:t>
            </a:r>
          </a:p>
          <a:p>
            <a:r>
              <a:rPr lang="en-US" dirty="0">
                <a:solidFill>
                  <a:srgbClr val="0070C0"/>
                </a:solidFill>
              </a:rPr>
              <a:t>(Isa 1:2)  Hear, O heavens, and give ear, O earth: for the LORD hath spoken, I have nourished and brought up children, and they have rebelled against me.</a:t>
            </a:r>
            <a:endParaRPr lang="en-US" dirty="0" smtClean="0">
              <a:solidFill>
                <a:srgbClr val="0070C0"/>
              </a:solidFill>
            </a:endParaRPr>
          </a:p>
        </p:txBody>
      </p:sp>
    </p:spTree>
    <p:extLst>
      <p:ext uri="{BB962C8B-B14F-4D97-AF65-F5344CB8AC3E}">
        <p14:creationId xmlns:p14="http://schemas.microsoft.com/office/powerpoint/2010/main" val="3329156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00B050"/>
                </a:solidFill>
              </a:rPr>
              <a:t>“he hammers away at the basic truth that a living, meaningful, dynamic faith in God is a nation’s only hope for a healthy society and defense from the enemy”</a:t>
            </a:r>
          </a:p>
          <a:p>
            <a:r>
              <a:rPr lang="en-US" dirty="0" smtClean="0"/>
              <a:t>Spiritism had become a national danger and Isaiah warns against the “soothsayers”</a:t>
            </a:r>
          </a:p>
          <a:p>
            <a:r>
              <a:rPr lang="en-US" dirty="0" smtClean="0"/>
              <a:t>That is your modern day psychics </a:t>
            </a:r>
          </a:p>
          <a:p>
            <a:r>
              <a:rPr lang="en-US" dirty="0">
                <a:solidFill>
                  <a:srgbClr val="0070C0"/>
                </a:solidFill>
              </a:rPr>
              <a:t>(Isa 2:6)  Therefore thou hast forsaken thy people the house of Jacob, because they be replenished from the east, and are soothsayers like the Philistines, and they please themselves in the children of strangers.</a:t>
            </a:r>
            <a:endParaRPr lang="en-US" dirty="0" smtClean="0">
              <a:solidFill>
                <a:srgbClr val="0070C0"/>
              </a:solidFill>
            </a:endParaRPr>
          </a:p>
        </p:txBody>
      </p:sp>
    </p:spTree>
    <p:extLst>
      <p:ext uri="{BB962C8B-B14F-4D97-AF65-F5344CB8AC3E}">
        <p14:creationId xmlns:p14="http://schemas.microsoft.com/office/powerpoint/2010/main" val="857222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sz="2600" dirty="0" smtClean="0"/>
              <a:t>Materialism was destroying the nation as well </a:t>
            </a:r>
          </a:p>
          <a:p>
            <a:r>
              <a:rPr lang="en-US" sz="2600" dirty="0">
                <a:solidFill>
                  <a:srgbClr val="0070C0"/>
                </a:solidFill>
              </a:rPr>
              <a:t>(Isa 2:7)  </a:t>
            </a:r>
            <a:r>
              <a:rPr lang="en-US" sz="2600" b="1" dirty="0">
                <a:solidFill>
                  <a:srgbClr val="0070C0"/>
                </a:solidFill>
              </a:rPr>
              <a:t>Their land also is full of silver and gold, neither is there any end of their treasures</a:t>
            </a:r>
            <a:r>
              <a:rPr lang="en-US" sz="2600" dirty="0">
                <a:solidFill>
                  <a:srgbClr val="0070C0"/>
                </a:solidFill>
              </a:rPr>
              <a:t>; their land is also full of horses, neither is there any end of their chariots</a:t>
            </a:r>
            <a:r>
              <a:rPr lang="en-US" sz="2600" dirty="0" smtClean="0">
                <a:solidFill>
                  <a:srgbClr val="0070C0"/>
                </a:solidFill>
              </a:rPr>
              <a:t>:</a:t>
            </a:r>
          </a:p>
          <a:p>
            <a:r>
              <a:rPr lang="en-US" sz="2600" dirty="0" smtClean="0">
                <a:solidFill>
                  <a:srgbClr val="00B050"/>
                </a:solidFill>
              </a:rPr>
              <a:t>“when a country becomes prosperous it usually becomes complacent and independent of God” </a:t>
            </a:r>
          </a:p>
          <a:p>
            <a:r>
              <a:rPr lang="en-US" sz="2600" dirty="0" smtClean="0"/>
              <a:t>If that is not true of America I don’t know what it </a:t>
            </a:r>
          </a:p>
        </p:txBody>
      </p:sp>
    </p:spTree>
    <p:extLst>
      <p:ext uri="{BB962C8B-B14F-4D97-AF65-F5344CB8AC3E}">
        <p14:creationId xmlns:p14="http://schemas.microsoft.com/office/powerpoint/2010/main" val="3297266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2600" dirty="0" smtClean="0"/>
              <a:t>The worship of idols</a:t>
            </a:r>
          </a:p>
          <a:p>
            <a:r>
              <a:rPr lang="en-US" sz="2600" dirty="0">
                <a:solidFill>
                  <a:srgbClr val="0070C0"/>
                </a:solidFill>
              </a:rPr>
              <a:t>(Isa 2:8)  Their land also is full of idols; they worship the work of their own hands, that which their own fingers have made</a:t>
            </a:r>
            <a:r>
              <a:rPr lang="en-US" sz="2600" dirty="0" smtClean="0">
                <a:solidFill>
                  <a:srgbClr val="0070C0"/>
                </a:solidFill>
              </a:rPr>
              <a:t>:</a:t>
            </a:r>
          </a:p>
          <a:p>
            <a:r>
              <a:rPr lang="en-US" sz="2600" dirty="0" smtClean="0"/>
              <a:t>They trusted their military more than God </a:t>
            </a:r>
          </a:p>
          <a:p>
            <a:r>
              <a:rPr lang="en-US" sz="2600" dirty="0">
                <a:solidFill>
                  <a:srgbClr val="0070C0"/>
                </a:solidFill>
              </a:rPr>
              <a:t>(Isa 2:7)  Their land also is full of silver and gold, neither is there any end of their treasures; </a:t>
            </a:r>
            <a:r>
              <a:rPr lang="en-US" sz="2600" b="1" dirty="0">
                <a:solidFill>
                  <a:srgbClr val="0070C0"/>
                </a:solidFill>
              </a:rPr>
              <a:t>their land is also full of horses, neither is there any end of their chariots</a:t>
            </a:r>
            <a:r>
              <a:rPr lang="en-US" sz="2600" dirty="0">
                <a:solidFill>
                  <a:srgbClr val="0070C0"/>
                </a:solidFill>
              </a:rPr>
              <a:t>:</a:t>
            </a:r>
            <a:endParaRPr lang="en-US" sz="2600" dirty="0" smtClean="0">
              <a:solidFill>
                <a:srgbClr val="0070C0"/>
              </a:solidFill>
            </a:endParaRPr>
          </a:p>
        </p:txBody>
      </p:sp>
    </p:spTree>
    <p:extLst>
      <p:ext uri="{BB962C8B-B14F-4D97-AF65-F5344CB8AC3E}">
        <p14:creationId xmlns:p14="http://schemas.microsoft.com/office/powerpoint/2010/main" val="1993251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2800" dirty="0" smtClean="0"/>
              <a:t>And the leading men became very wicked and corrupt – Drain the swamp</a:t>
            </a:r>
          </a:p>
          <a:p>
            <a:r>
              <a:rPr lang="en-US" sz="2800" dirty="0" smtClean="0"/>
              <a:t>All this wickedness and the fact that Assyria was right next door was not good for Judah </a:t>
            </a:r>
          </a:p>
          <a:p>
            <a:r>
              <a:rPr lang="en-US" sz="2800" dirty="0" smtClean="0"/>
              <a:t>Isaiah is convinced now that God is going to judge them by an armed invasion</a:t>
            </a:r>
          </a:p>
          <a:p>
            <a:r>
              <a:rPr lang="en-US" sz="2800" dirty="0" smtClean="0"/>
              <a:t>And he begins to pronounce “woes” on the nation  </a:t>
            </a:r>
          </a:p>
          <a:p>
            <a:endParaRPr lang="en-US" sz="2600" dirty="0" smtClean="0">
              <a:solidFill>
                <a:srgbClr val="0070C0"/>
              </a:solidFill>
            </a:endParaRPr>
          </a:p>
        </p:txBody>
      </p:sp>
    </p:spTree>
    <p:extLst>
      <p:ext uri="{BB962C8B-B14F-4D97-AF65-F5344CB8AC3E}">
        <p14:creationId xmlns:p14="http://schemas.microsoft.com/office/powerpoint/2010/main" val="4088314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2800" i="1" dirty="0" smtClean="0">
                <a:solidFill>
                  <a:srgbClr val="FF0000"/>
                </a:solidFill>
              </a:rPr>
              <a:t>Woe to the slumlord </a:t>
            </a:r>
            <a:endParaRPr lang="en-US" sz="2800" dirty="0" smtClean="0"/>
          </a:p>
          <a:p>
            <a:r>
              <a:rPr lang="en-US" sz="2800" dirty="0">
                <a:solidFill>
                  <a:srgbClr val="0070C0"/>
                </a:solidFill>
              </a:rPr>
              <a:t>(Isa 5:8)  Woe unto them that join house to house, that lay field to field, till there be no place, that they may be placed alone in the midst </a:t>
            </a:r>
            <a:r>
              <a:rPr lang="en-US" sz="2800" dirty="0" smtClean="0">
                <a:solidFill>
                  <a:srgbClr val="0070C0"/>
                </a:solidFill>
              </a:rPr>
              <a:t>of </a:t>
            </a:r>
            <a:r>
              <a:rPr lang="en-US" sz="2800" dirty="0">
                <a:solidFill>
                  <a:srgbClr val="0070C0"/>
                </a:solidFill>
              </a:rPr>
              <a:t>the earth</a:t>
            </a:r>
            <a:r>
              <a:rPr lang="en-US" sz="2800" dirty="0" smtClean="0">
                <a:solidFill>
                  <a:srgbClr val="0070C0"/>
                </a:solidFill>
              </a:rPr>
              <a:t>!</a:t>
            </a:r>
          </a:p>
          <a:p>
            <a:r>
              <a:rPr lang="en-US" sz="2800" dirty="0" smtClean="0">
                <a:solidFill>
                  <a:srgbClr val="00B050"/>
                </a:solidFill>
              </a:rPr>
              <a:t>“this was the kind of man who, in the </a:t>
            </a:r>
            <a:r>
              <a:rPr lang="en-US" sz="2800" dirty="0">
                <a:solidFill>
                  <a:srgbClr val="00B050"/>
                </a:solidFill>
              </a:rPr>
              <a:t>c</a:t>
            </a:r>
            <a:r>
              <a:rPr lang="en-US" sz="2800" dirty="0" smtClean="0">
                <a:solidFill>
                  <a:srgbClr val="00B050"/>
                </a:solidFill>
              </a:rPr>
              <a:t>ity, was building what we would call tenement property and exploiting the poor”</a:t>
            </a:r>
          </a:p>
          <a:p>
            <a:endParaRPr lang="en-US" sz="2600" dirty="0" smtClean="0">
              <a:solidFill>
                <a:srgbClr val="00B050"/>
              </a:solidFill>
            </a:endParaRPr>
          </a:p>
        </p:txBody>
      </p:sp>
    </p:spTree>
    <p:extLst>
      <p:ext uri="{BB962C8B-B14F-4D97-AF65-F5344CB8AC3E}">
        <p14:creationId xmlns:p14="http://schemas.microsoft.com/office/powerpoint/2010/main" val="3563729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2800" i="1" dirty="0" smtClean="0">
                <a:solidFill>
                  <a:srgbClr val="FF0000"/>
                </a:solidFill>
              </a:rPr>
              <a:t>Woe to the giddy playboy </a:t>
            </a:r>
          </a:p>
          <a:p>
            <a:r>
              <a:rPr lang="en-US" sz="2800" dirty="0">
                <a:solidFill>
                  <a:srgbClr val="0070C0"/>
                </a:solidFill>
              </a:rPr>
              <a:t>(Isa 5:11)  Woe unto them that rise up early in the morning, that they may follow strong drink; that continue until night, till wine inflame them</a:t>
            </a:r>
            <a:r>
              <a:rPr lang="en-US" sz="2800" dirty="0" smtClean="0">
                <a:solidFill>
                  <a:srgbClr val="0070C0"/>
                </a:solidFill>
              </a:rPr>
              <a:t>!</a:t>
            </a:r>
          </a:p>
          <a:p>
            <a:r>
              <a:rPr lang="en-US" sz="2800" dirty="0" smtClean="0">
                <a:solidFill>
                  <a:srgbClr val="00B050"/>
                </a:solidFill>
              </a:rPr>
              <a:t>“this was the kind of person, from morning to night, had only one thought – to wring as much pleasure as he could out of every moment”</a:t>
            </a:r>
          </a:p>
          <a:p>
            <a:endParaRPr lang="en-US" sz="2600" dirty="0" smtClean="0">
              <a:solidFill>
                <a:srgbClr val="00B050"/>
              </a:solidFill>
            </a:endParaRPr>
          </a:p>
        </p:txBody>
      </p:sp>
    </p:spTree>
    <p:extLst>
      <p:ext uri="{BB962C8B-B14F-4D97-AF65-F5344CB8AC3E}">
        <p14:creationId xmlns:p14="http://schemas.microsoft.com/office/powerpoint/2010/main" val="3054490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sz="2800" i="1" dirty="0" smtClean="0">
                <a:solidFill>
                  <a:srgbClr val="FF0000"/>
                </a:solidFill>
              </a:rPr>
              <a:t>Woe to the syndicated crime </a:t>
            </a:r>
          </a:p>
          <a:p>
            <a:r>
              <a:rPr lang="en-US" sz="2800" dirty="0">
                <a:solidFill>
                  <a:srgbClr val="0070C0"/>
                </a:solidFill>
              </a:rPr>
              <a:t>(Isa 5:18)  Woe unto them that draw iniquity with cords of vanity, and sin as it were with a cart rope:(Isa 5:19)  That say, Let him make speed, and hasten his work, that we may see it: and let the counsel of the Holy One of Israel draw nigh and come, that we may know it</a:t>
            </a:r>
            <a:r>
              <a:rPr lang="en-US" sz="2800" dirty="0" smtClean="0">
                <a:solidFill>
                  <a:srgbClr val="0070C0"/>
                </a:solidFill>
              </a:rPr>
              <a:t>!</a:t>
            </a:r>
          </a:p>
          <a:p>
            <a:r>
              <a:rPr lang="en-US" sz="2800" dirty="0" smtClean="0">
                <a:solidFill>
                  <a:srgbClr val="00B050"/>
                </a:solidFill>
              </a:rPr>
              <a:t>“this was the man who made a vice profession and whose whole life was the professional exploitation of sin” </a:t>
            </a:r>
          </a:p>
          <a:p>
            <a:endParaRPr lang="en-US" sz="2600" dirty="0" smtClean="0">
              <a:solidFill>
                <a:srgbClr val="00B050"/>
              </a:solidFill>
            </a:endParaRPr>
          </a:p>
        </p:txBody>
      </p:sp>
    </p:spTree>
    <p:extLst>
      <p:ext uri="{BB962C8B-B14F-4D97-AF65-F5344CB8AC3E}">
        <p14:creationId xmlns:p14="http://schemas.microsoft.com/office/powerpoint/2010/main" val="2540194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2800" i="1" dirty="0" smtClean="0">
                <a:solidFill>
                  <a:srgbClr val="FF0000"/>
                </a:solidFill>
              </a:rPr>
              <a:t>Woe to the humanist </a:t>
            </a:r>
          </a:p>
          <a:p>
            <a:r>
              <a:rPr lang="en-US" sz="2600" dirty="0">
                <a:solidFill>
                  <a:srgbClr val="0070C0"/>
                </a:solidFill>
              </a:rPr>
              <a:t>(Isa 5:20)  Woe unto them that call evil good, and good evil; that put darkness for light, and light for darkness; that put bitter for sweet, and sweet for bitter</a:t>
            </a:r>
            <a:r>
              <a:rPr lang="en-US" sz="2600" dirty="0" smtClean="0">
                <a:solidFill>
                  <a:srgbClr val="0070C0"/>
                </a:solidFill>
              </a:rPr>
              <a:t>!</a:t>
            </a:r>
          </a:p>
          <a:p>
            <a:r>
              <a:rPr lang="en-US" sz="2600" dirty="0" smtClean="0">
                <a:solidFill>
                  <a:srgbClr val="00B050"/>
                </a:solidFill>
              </a:rPr>
              <a:t>“this kind of people tells us that an alcoholic is sick and that a homosexual simply has an alternative lifestyle…(they) excuse criminal behavior, blaming society for the lawless behavior of criminals”</a:t>
            </a:r>
          </a:p>
        </p:txBody>
      </p:sp>
    </p:spTree>
    <p:extLst>
      <p:ext uri="{BB962C8B-B14F-4D97-AF65-F5344CB8AC3E}">
        <p14:creationId xmlns:p14="http://schemas.microsoft.com/office/powerpoint/2010/main" val="986389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3000" i="1" dirty="0" smtClean="0">
                <a:solidFill>
                  <a:srgbClr val="FF0000"/>
                </a:solidFill>
              </a:rPr>
              <a:t>Woe to the conceited philosopher </a:t>
            </a:r>
          </a:p>
          <a:p>
            <a:r>
              <a:rPr lang="en-US" sz="3000" dirty="0">
                <a:solidFill>
                  <a:srgbClr val="0070C0"/>
                </a:solidFill>
              </a:rPr>
              <a:t>(Isa 5:21)  Woe unto them that are wise in their own eyes, and prudent in their own sight</a:t>
            </a:r>
            <a:r>
              <a:rPr lang="en-US" sz="3000" dirty="0" smtClean="0">
                <a:solidFill>
                  <a:srgbClr val="0070C0"/>
                </a:solidFill>
              </a:rPr>
              <a:t>!</a:t>
            </a:r>
          </a:p>
          <a:p>
            <a:r>
              <a:rPr lang="en-US" sz="3000" dirty="0" smtClean="0">
                <a:solidFill>
                  <a:srgbClr val="00B050"/>
                </a:solidFill>
              </a:rPr>
              <a:t>“this is the person who is wise in his own eyes and prudent in his own sight”</a:t>
            </a:r>
          </a:p>
          <a:p>
            <a:r>
              <a:rPr lang="en-US" sz="3000" dirty="0" smtClean="0">
                <a:solidFill>
                  <a:srgbClr val="00B050"/>
                </a:solidFill>
              </a:rPr>
              <a:t>Bill Nye </a:t>
            </a:r>
          </a:p>
        </p:txBody>
      </p:sp>
    </p:spTree>
    <p:extLst>
      <p:ext uri="{BB962C8B-B14F-4D97-AF65-F5344CB8AC3E}">
        <p14:creationId xmlns:p14="http://schemas.microsoft.com/office/powerpoint/2010/main" val="3370572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Meaning of Prophecy </a:t>
            </a:r>
            <a:endParaRPr lang="en-US" dirty="0"/>
          </a:p>
        </p:txBody>
      </p:sp>
      <p:sp>
        <p:nvSpPr>
          <p:cNvPr id="4" name="Content Placeholder 3"/>
          <p:cNvSpPr>
            <a:spLocks noGrp="1"/>
          </p:cNvSpPr>
          <p:nvPr>
            <p:ph sz="quarter" idx="1"/>
          </p:nvPr>
        </p:nvSpPr>
        <p:spPr/>
        <p:txBody>
          <a:bodyPr/>
          <a:lstStyle/>
          <a:p>
            <a:r>
              <a:rPr lang="en-US" dirty="0" smtClean="0"/>
              <a:t>Meaning – comes from the word meaning “to announce”</a:t>
            </a:r>
          </a:p>
          <a:p>
            <a:r>
              <a:rPr lang="en-US" dirty="0" smtClean="0"/>
              <a:t>God’s mouthpiece</a:t>
            </a:r>
          </a:p>
          <a:p>
            <a:r>
              <a:rPr lang="en-US" dirty="0" smtClean="0"/>
              <a:t>Broad meaning is to forth-tell (used </a:t>
            </a:r>
            <a:r>
              <a:rPr lang="en-US" dirty="0" smtClean="0"/>
              <a:t>bible/today)</a:t>
            </a:r>
            <a:endParaRPr lang="en-US" dirty="0" smtClean="0"/>
          </a:p>
          <a:p>
            <a:r>
              <a:rPr lang="en-US" dirty="0" smtClean="0"/>
              <a:t>Narrow meaning is to fore-tell (used </a:t>
            </a:r>
            <a:r>
              <a:rPr lang="en-US" dirty="0" smtClean="0"/>
              <a:t>Bible)</a:t>
            </a:r>
            <a:endParaRPr lang="en-US" dirty="0" smtClean="0"/>
          </a:p>
          <a:p>
            <a:pPr lvl="1"/>
            <a:r>
              <a:rPr lang="en-US" sz="2400" dirty="0" smtClean="0"/>
              <a:t>In </a:t>
            </a:r>
            <a:r>
              <a:rPr lang="en-US" sz="2400" b="1" dirty="0" smtClean="0"/>
              <a:t>forth-telling</a:t>
            </a:r>
            <a:r>
              <a:rPr lang="en-US" sz="2400" dirty="0" smtClean="0"/>
              <a:t> Gods’ message to his day the prophet would often foretell what God was going to do in the future</a:t>
            </a:r>
          </a:p>
          <a:p>
            <a:pPr lvl="1"/>
            <a:r>
              <a:rPr lang="en-US" sz="2400" dirty="0" smtClean="0"/>
              <a:t>These supernatural predictions are some of the strongest evidence that the Bible is the Word of God </a:t>
            </a:r>
          </a:p>
          <a:p>
            <a:pPr marL="365760" lvl="1" indent="0">
              <a:buNone/>
            </a:pPr>
            <a:r>
              <a:rPr lang="en-US" dirty="0" smtClean="0"/>
              <a:t> </a:t>
            </a:r>
            <a:endParaRPr lang="en-US" dirty="0"/>
          </a:p>
        </p:txBody>
      </p:sp>
    </p:spTree>
    <p:extLst>
      <p:ext uri="{BB962C8B-B14F-4D97-AF65-F5344CB8AC3E}">
        <p14:creationId xmlns:p14="http://schemas.microsoft.com/office/powerpoint/2010/main" val="3578195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sz="3000" i="1" dirty="0" smtClean="0">
                <a:solidFill>
                  <a:srgbClr val="FF0000"/>
                </a:solidFill>
              </a:rPr>
              <a:t>Woe to the besotted judge</a:t>
            </a:r>
          </a:p>
          <a:p>
            <a:r>
              <a:rPr lang="en-US" sz="3000" dirty="0">
                <a:solidFill>
                  <a:srgbClr val="0070C0"/>
                </a:solidFill>
              </a:rPr>
              <a:t>(Isa 5:22)  Woe unto them that are mighty to drink wine, and men of strength to mingle strong drink</a:t>
            </a:r>
            <a:r>
              <a:rPr lang="en-US" sz="3000" dirty="0" smtClean="0">
                <a:solidFill>
                  <a:srgbClr val="0070C0"/>
                </a:solidFill>
              </a:rPr>
              <a:t>:</a:t>
            </a:r>
          </a:p>
          <a:p>
            <a:r>
              <a:rPr lang="en-US" sz="3000" dirty="0" smtClean="0">
                <a:solidFill>
                  <a:srgbClr val="0070C0"/>
                </a:solidFill>
              </a:rPr>
              <a:t>(</a:t>
            </a:r>
            <a:r>
              <a:rPr lang="en-US" sz="3000" dirty="0">
                <a:solidFill>
                  <a:srgbClr val="0070C0"/>
                </a:solidFill>
              </a:rPr>
              <a:t>Isa 5:23)  Which justify the wicked for reward, and take away the righteousness of the righteous from him</a:t>
            </a:r>
            <a:r>
              <a:rPr lang="en-US" sz="3000" dirty="0" smtClean="0">
                <a:solidFill>
                  <a:srgbClr val="0070C0"/>
                </a:solidFill>
              </a:rPr>
              <a:t>!</a:t>
            </a:r>
          </a:p>
          <a:p>
            <a:r>
              <a:rPr lang="en-US" sz="3000" dirty="0" smtClean="0">
                <a:solidFill>
                  <a:srgbClr val="00B050"/>
                </a:solidFill>
              </a:rPr>
              <a:t>This was the man who was not only a habitual drunk but also an evil judge who justified the wicked for reward</a:t>
            </a:r>
          </a:p>
        </p:txBody>
      </p:sp>
    </p:spTree>
    <p:extLst>
      <p:ext uri="{BB962C8B-B14F-4D97-AF65-F5344CB8AC3E}">
        <p14:creationId xmlns:p14="http://schemas.microsoft.com/office/powerpoint/2010/main" val="24043153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r>
              <a:rPr lang="en-US" sz="3000" dirty="0" smtClean="0"/>
              <a:t>These different sins made judgment inevitable for Judah</a:t>
            </a:r>
          </a:p>
          <a:p>
            <a:r>
              <a:rPr lang="en-US" sz="3000" dirty="0" smtClean="0">
                <a:solidFill>
                  <a:srgbClr val="00B050"/>
                </a:solidFill>
              </a:rPr>
              <a:t>“but ever and again he lifted up his eyes and looked far down the ages unborn” </a:t>
            </a:r>
          </a:p>
          <a:p>
            <a:r>
              <a:rPr lang="en-US" sz="3000" dirty="0"/>
              <a:t> He saw past the rise and fall Assyria, Babylon, Persia, Greece, and Rome and he saw God’s son arrive on the scene</a:t>
            </a:r>
          </a:p>
          <a:p>
            <a:endParaRPr lang="en-US" sz="3000" dirty="0" smtClean="0"/>
          </a:p>
          <a:p>
            <a:endParaRPr lang="en-US" sz="3000" dirty="0" smtClean="0"/>
          </a:p>
        </p:txBody>
      </p:sp>
    </p:spTree>
    <p:extLst>
      <p:ext uri="{BB962C8B-B14F-4D97-AF65-F5344CB8AC3E}">
        <p14:creationId xmlns:p14="http://schemas.microsoft.com/office/powerpoint/2010/main" val="296912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p:txBody>
          <a:bodyPr>
            <a:normAutofit/>
          </a:bodyPr>
          <a:lstStyle/>
          <a:p>
            <a:pPr lvl="1"/>
            <a:r>
              <a:rPr lang="en-US" sz="2800" dirty="0" smtClean="0">
                <a:solidFill>
                  <a:srgbClr val="0070C0"/>
                </a:solidFill>
              </a:rPr>
              <a:t>(</a:t>
            </a:r>
            <a:r>
              <a:rPr lang="en-US" sz="2800" dirty="0">
                <a:solidFill>
                  <a:srgbClr val="0070C0"/>
                </a:solidFill>
              </a:rPr>
              <a:t>Isa 11:1)  And there shall come forth a rod out of the stem of Jesse, and a Branch shall grow out of his roots</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(Isa 11:2)  And the spirit of the LORD shall rest upon him, the spirit of wisdom and understanding, the spirit of counsel and might, the spirit of knowledge and of the fear of the LORD</a:t>
            </a:r>
            <a:r>
              <a:rPr lang="en-US" sz="2800" dirty="0" smtClean="0">
                <a:solidFill>
                  <a:srgbClr val="0070C0"/>
                </a:solidFill>
              </a:rPr>
              <a:t>;</a:t>
            </a:r>
          </a:p>
          <a:p>
            <a:r>
              <a:rPr lang="en-US" sz="3100" dirty="0" smtClean="0"/>
              <a:t>Jesus always has and always will be the answer </a:t>
            </a:r>
            <a:endParaRPr lang="en-US" sz="3100" dirty="0" smtClean="0"/>
          </a:p>
          <a:p>
            <a:endParaRPr lang="en-US" dirty="0"/>
          </a:p>
        </p:txBody>
      </p:sp>
    </p:spTree>
    <p:extLst>
      <p:ext uri="{BB962C8B-B14F-4D97-AF65-F5344CB8AC3E}">
        <p14:creationId xmlns:p14="http://schemas.microsoft.com/office/powerpoint/2010/main" val="2437670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a:xfrm>
            <a:off x="457200" y="1295400"/>
            <a:ext cx="7467600" cy="5105400"/>
          </a:xfrm>
        </p:spPr>
        <p:txBody>
          <a:bodyPr>
            <a:noAutofit/>
          </a:bodyPr>
          <a:lstStyle/>
          <a:p>
            <a:r>
              <a:rPr lang="en-US" sz="2600" dirty="0" smtClean="0"/>
              <a:t>In </a:t>
            </a:r>
            <a:r>
              <a:rPr lang="en-US" sz="2600" dirty="0" smtClean="0"/>
              <a:t>that same chapter he sees the Jews scattered throughout the </a:t>
            </a:r>
            <a:r>
              <a:rPr lang="en-US" sz="2600" dirty="0" smtClean="0"/>
              <a:t>Earth</a:t>
            </a:r>
          </a:p>
          <a:p>
            <a:r>
              <a:rPr lang="en-US" sz="2600" dirty="0" smtClean="0"/>
              <a:t>And he saw Israel regathered </a:t>
            </a:r>
            <a:endParaRPr lang="en-US" sz="2600" dirty="0"/>
          </a:p>
          <a:p>
            <a:r>
              <a:rPr lang="en-US" sz="2600" dirty="0">
                <a:solidFill>
                  <a:srgbClr val="0070C0"/>
                </a:solidFill>
              </a:rPr>
              <a:t>(Isa 11:11)  And it shall come to pass in that day, that the Lord shall set his hand again the second time to recover the remnant of his </a:t>
            </a:r>
            <a:r>
              <a:rPr lang="en-US" sz="2600" dirty="0" smtClean="0">
                <a:solidFill>
                  <a:srgbClr val="0070C0"/>
                </a:solidFill>
              </a:rPr>
              <a:t>people…</a:t>
            </a:r>
          </a:p>
          <a:p>
            <a:r>
              <a:rPr lang="en-US" sz="2600" dirty="0">
                <a:solidFill>
                  <a:srgbClr val="0070C0"/>
                </a:solidFill>
              </a:rPr>
              <a:t>(Isa 11:12)  And he shall set up an ensign for the nations, and shall assemble the outcasts of Israel, and gather together the dispersed of Judah from the four corners of the earth</a:t>
            </a:r>
            <a:r>
              <a:rPr lang="en-US" sz="2600" dirty="0" smtClean="0">
                <a:solidFill>
                  <a:srgbClr val="0070C0"/>
                </a:solidFill>
              </a:rPr>
              <a:t>.</a:t>
            </a:r>
          </a:p>
          <a:p>
            <a:r>
              <a:rPr lang="en-US" sz="2600" dirty="0" smtClean="0"/>
              <a:t>He saw what we see today!!!</a:t>
            </a:r>
            <a:endParaRPr lang="en-US" sz="2600" dirty="0"/>
          </a:p>
        </p:txBody>
      </p:sp>
    </p:spTree>
    <p:extLst>
      <p:ext uri="{BB962C8B-B14F-4D97-AF65-F5344CB8AC3E}">
        <p14:creationId xmlns:p14="http://schemas.microsoft.com/office/powerpoint/2010/main" val="26202636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a:xfrm>
            <a:off x="457200" y="1295400"/>
            <a:ext cx="7467600" cy="5105400"/>
          </a:xfrm>
        </p:spPr>
        <p:txBody>
          <a:bodyPr>
            <a:noAutofit/>
          </a:bodyPr>
          <a:lstStyle/>
          <a:p>
            <a:r>
              <a:rPr lang="en-US" sz="2600" dirty="0" smtClean="0"/>
              <a:t>When he wrote that the nations of Israel and Judah were still intact – neither displaced</a:t>
            </a:r>
          </a:p>
          <a:p>
            <a:r>
              <a:rPr lang="en-US" sz="2600" dirty="0" smtClean="0"/>
              <a:t>He then sees even further down the road </a:t>
            </a:r>
          </a:p>
          <a:p>
            <a:r>
              <a:rPr lang="en-US" sz="2600" dirty="0" smtClean="0"/>
              <a:t>There are 3 comings of the nation of Israel into the promised land </a:t>
            </a:r>
          </a:p>
          <a:p>
            <a:r>
              <a:rPr lang="en-US" sz="2600" dirty="0" smtClean="0"/>
              <a:t>Came from Egypt – gave us the bible </a:t>
            </a:r>
          </a:p>
          <a:p>
            <a:r>
              <a:rPr lang="en-US" sz="2600" dirty="0" smtClean="0"/>
              <a:t>Came from Babylon – gave us the savior </a:t>
            </a:r>
          </a:p>
          <a:p>
            <a:r>
              <a:rPr lang="en-US" sz="2600" dirty="0" smtClean="0"/>
              <a:t>The third time – they will give us the millennium </a:t>
            </a:r>
          </a:p>
          <a:p>
            <a:r>
              <a:rPr lang="en-US" sz="2600" dirty="0" smtClean="0">
                <a:solidFill>
                  <a:srgbClr val="00B050"/>
                </a:solidFill>
              </a:rPr>
              <a:t>“after the purging of the nation in the fires of the great tribulation”</a:t>
            </a:r>
          </a:p>
        </p:txBody>
      </p:sp>
    </p:spTree>
    <p:extLst>
      <p:ext uri="{BB962C8B-B14F-4D97-AF65-F5344CB8AC3E}">
        <p14:creationId xmlns:p14="http://schemas.microsoft.com/office/powerpoint/2010/main" val="1249021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sz="2800" dirty="0"/>
              <a:t>Isaiah’s Predictive Statements (Ch.1-35</a:t>
            </a:r>
            <a:r>
              <a:rPr lang="en-US" sz="2800" dirty="0" smtClean="0"/>
              <a:t>)</a:t>
            </a:r>
            <a:endParaRPr lang="en-US" dirty="0"/>
          </a:p>
        </p:txBody>
      </p:sp>
      <p:sp>
        <p:nvSpPr>
          <p:cNvPr id="3" name="Content Placeholder 2"/>
          <p:cNvSpPr>
            <a:spLocks noGrp="1"/>
          </p:cNvSpPr>
          <p:nvPr>
            <p:ph sz="quarter" idx="1"/>
          </p:nvPr>
        </p:nvSpPr>
        <p:spPr>
          <a:xfrm>
            <a:off x="457200" y="1295400"/>
            <a:ext cx="7467600" cy="5105400"/>
          </a:xfrm>
        </p:spPr>
        <p:txBody>
          <a:bodyPr>
            <a:noAutofit/>
          </a:bodyPr>
          <a:lstStyle/>
          <a:p>
            <a:r>
              <a:rPr lang="en-US" sz="3000" dirty="0">
                <a:solidFill>
                  <a:srgbClr val="0070C0"/>
                </a:solidFill>
              </a:rPr>
              <a:t>(Isa 11:6)  The wolf also shall dwell with the lamb, and the leopard shall lie down with the kid; and the calf and the young lion and the fatling together; and a little child shall lead them</a:t>
            </a:r>
            <a:r>
              <a:rPr lang="en-US" sz="3000" dirty="0" smtClean="0">
                <a:solidFill>
                  <a:srgbClr val="0070C0"/>
                </a:solidFill>
              </a:rPr>
              <a:t>.</a:t>
            </a:r>
          </a:p>
          <a:p>
            <a:r>
              <a:rPr lang="en-US" sz="3000" dirty="0" smtClean="0">
                <a:solidFill>
                  <a:srgbClr val="0070C0"/>
                </a:solidFill>
              </a:rPr>
              <a:t>(</a:t>
            </a:r>
            <a:r>
              <a:rPr lang="en-US" sz="3000" dirty="0">
                <a:solidFill>
                  <a:srgbClr val="0070C0"/>
                </a:solidFill>
              </a:rPr>
              <a:t>Isa 11:7)  And the cow and the bear shall feed; their young ones shall lie down together: and the lion shall eat straw like the ox.</a:t>
            </a:r>
            <a:endParaRPr lang="en-US" sz="3000" dirty="0" smtClean="0">
              <a:solidFill>
                <a:srgbClr val="0070C0"/>
              </a:solidFill>
            </a:endParaRPr>
          </a:p>
        </p:txBody>
      </p:sp>
    </p:spTree>
    <p:extLst>
      <p:ext uri="{BB962C8B-B14F-4D97-AF65-F5344CB8AC3E}">
        <p14:creationId xmlns:p14="http://schemas.microsoft.com/office/powerpoint/2010/main" val="25639557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Isaiah’s Practical Statesmanship (Ch.36-39</a:t>
            </a:r>
            <a:r>
              <a:rPr lang="en-US" dirty="0" smtClean="0"/>
              <a:t>)</a:t>
            </a:r>
            <a:endParaRPr lang="en-US" dirty="0"/>
          </a:p>
        </p:txBody>
      </p:sp>
      <p:sp>
        <p:nvSpPr>
          <p:cNvPr id="3" name="Content Placeholder 2"/>
          <p:cNvSpPr>
            <a:spLocks noGrp="1"/>
          </p:cNvSpPr>
          <p:nvPr>
            <p:ph sz="quarter" idx="1"/>
          </p:nvPr>
        </p:nvSpPr>
        <p:spPr/>
        <p:txBody>
          <a:bodyPr>
            <a:normAutofit fontScale="92500"/>
          </a:bodyPr>
          <a:lstStyle/>
          <a:p>
            <a:r>
              <a:rPr lang="en-US" sz="2800" dirty="0" smtClean="0"/>
              <a:t>Sennacherib had taken the Assyrian throne and had sent a large detachment against Jerusalem with a letter demanding Hezekiah’s immediate surrender </a:t>
            </a:r>
          </a:p>
          <a:p>
            <a:r>
              <a:rPr lang="en-US" sz="2800" dirty="0" smtClean="0"/>
              <a:t>Isaiah prevailed upon Hezekiah not to submit</a:t>
            </a:r>
            <a:endParaRPr lang="en-US" sz="2800" dirty="0"/>
          </a:p>
          <a:p>
            <a:r>
              <a:rPr lang="en-US" sz="2800" dirty="0" smtClean="0"/>
              <a:t>With his obedience God steps in and gives them a miraculous victory over the world power</a:t>
            </a:r>
          </a:p>
          <a:p>
            <a:r>
              <a:rPr lang="en-US" sz="2800" dirty="0" smtClean="0"/>
              <a:t>Now Isaiah </a:t>
            </a:r>
            <a:r>
              <a:rPr lang="en-US" sz="2800" dirty="0"/>
              <a:t>is no longer addressing a people facing the Assyrian invasion but he turns his prophecy to </a:t>
            </a:r>
            <a:r>
              <a:rPr lang="en-US" sz="2800" dirty="0" smtClean="0"/>
              <a:t>Babylon (100 years in future)</a:t>
            </a:r>
            <a:endParaRPr lang="en-US" sz="2800" dirty="0" smtClean="0"/>
          </a:p>
          <a:p>
            <a:pPr marL="0" indent="0">
              <a:buNone/>
            </a:pPr>
            <a:endParaRPr lang="en-US" dirty="0" smtClean="0"/>
          </a:p>
        </p:txBody>
      </p:sp>
    </p:spTree>
    <p:extLst>
      <p:ext uri="{BB962C8B-B14F-4D97-AF65-F5344CB8AC3E}">
        <p14:creationId xmlns:p14="http://schemas.microsoft.com/office/powerpoint/2010/main" val="4027774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Isaiah’s Prophetic Stature (40-66</a:t>
            </a:r>
            <a:r>
              <a:rPr lang="en-US"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dirty="0" smtClean="0"/>
              <a:t>Isaiah </a:t>
            </a:r>
            <a:r>
              <a:rPr lang="en-US" sz="2800" dirty="0" smtClean="0"/>
              <a:t>shows us a picture of both advents of Christ</a:t>
            </a:r>
          </a:p>
          <a:p>
            <a:r>
              <a:rPr lang="en-US" sz="2800" dirty="0" smtClean="0"/>
              <a:t>These last 27 chapter are in 3 </a:t>
            </a:r>
            <a:r>
              <a:rPr lang="en-US" sz="2800" dirty="0" smtClean="0"/>
              <a:t>sections </a:t>
            </a:r>
            <a:endParaRPr lang="en-US" sz="2800" dirty="0" smtClean="0"/>
          </a:p>
          <a:p>
            <a:pPr lvl="1"/>
            <a:r>
              <a:rPr lang="en-US" sz="2800" dirty="0" smtClean="0"/>
              <a:t>Judah’s </a:t>
            </a:r>
            <a:r>
              <a:rPr lang="en-US" sz="2800" dirty="0" smtClean="0"/>
              <a:t>miseries (40-48), messiah (49-57), </a:t>
            </a:r>
            <a:r>
              <a:rPr lang="en-US" sz="2800" dirty="0" smtClean="0"/>
              <a:t>and </a:t>
            </a:r>
            <a:r>
              <a:rPr lang="en-US" sz="2800" dirty="0" smtClean="0"/>
              <a:t>millennium (58-66)</a:t>
            </a:r>
            <a:endParaRPr lang="en-US" sz="2800" dirty="0" smtClean="0"/>
          </a:p>
          <a:p>
            <a:r>
              <a:rPr lang="en-US" sz="2800" dirty="0" smtClean="0"/>
              <a:t>Isaiah is like a mini bible </a:t>
            </a:r>
          </a:p>
          <a:p>
            <a:pPr lvl="1"/>
            <a:r>
              <a:rPr lang="en-US" sz="2800" dirty="0" smtClean="0"/>
              <a:t>66 chapters </a:t>
            </a:r>
          </a:p>
          <a:p>
            <a:pPr lvl="2"/>
            <a:r>
              <a:rPr lang="en-US" sz="2800" dirty="0" smtClean="0"/>
              <a:t>1</a:t>
            </a:r>
            <a:r>
              <a:rPr lang="en-US" sz="2800" baseline="30000" dirty="0" smtClean="0"/>
              <a:t>st</a:t>
            </a:r>
            <a:r>
              <a:rPr lang="en-US" sz="2800" dirty="0" smtClean="0"/>
              <a:t> 39 chapters speak largely about Israel before the coming Messiah and parallels the Old Testament</a:t>
            </a:r>
          </a:p>
          <a:p>
            <a:pPr lvl="2"/>
            <a:r>
              <a:rPr lang="en-US" sz="2800" dirty="0" smtClean="0"/>
              <a:t>Last 27 chapters speaks largely about the messiah and his coming kingdom and parallels the New Testament</a:t>
            </a:r>
          </a:p>
          <a:p>
            <a:endParaRPr lang="en-US" dirty="0"/>
          </a:p>
        </p:txBody>
      </p:sp>
    </p:spTree>
    <p:extLst>
      <p:ext uri="{BB962C8B-B14F-4D97-AF65-F5344CB8AC3E}">
        <p14:creationId xmlns:p14="http://schemas.microsoft.com/office/powerpoint/2010/main" val="3779044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Isaiah’s Prophetic Stature (40-66</a:t>
            </a:r>
            <a:r>
              <a:rPr lang="en-US" dirty="0" smtClean="0"/>
              <a:t>)</a:t>
            </a:r>
            <a:endParaRPr lang="en-US" dirty="0"/>
          </a:p>
        </p:txBody>
      </p:sp>
      <p:sp>
        <p:nvSpPr>
          <p:cNvPr id="3" name="Content Placeholder 2"/>
          <p:cNvSpPr>
            <a:spLocks noGrp="1"/>
          </p:cNvSpPr>
          <p:nvPr>
            <p:ph sz="quarter" idx="1"/>
          </p:nvPr>
        </p:nvSpPr>
        <p:spPr/>
        <p:txBody>
          <a:bodyPr>
            <a:noAutofit/>
          </a:bodyPr>
          <a:lstStyle/>
          <a:p>
            <a:r>
              <a:rPr lang="en-US" sz="2600" dirty="0" smtClean="0"/>
              <a:t>A finally he sees a picture of the cross </a:t>
            </a:r>
          </a:p>
          <a:p>
            <a:r>
              <a:rPr lang="en-US" sz="2600" dirty="0" smtClean="0"/>
              <a:t>Dead center in the middle of the section on the messiah in Ch. 53 we see the crucifixion </a:t>
            </a:r>
          </a:p>
          <a:p>
            <a:r>
              <a:rPr lang="en-US" sz="2600" dirty="0" smtClean="0">
                <a:solidFill>
                  <a:srgbClr val="00B050"/>
                </a:solidFill>
              </a:rPr>
              <a:t> “indeed, so clear, so unmistakable, so utterly embarrassing to the Christ-rejecting Jews is this Chapter that they leave out of their liturgies”</a:t>
            </a:r>
            <a:endParaRPr lang="en-US" sz="2600" dirty="0" smtClean="0"/>
          </a:p>
          <a:p>
            <a:r>
              <a:rPr lang="en-US" sz="2600" dirty="0" smtClean="0">
                <a:solidFill>
                  <a:srgbClr val="0070C0"/>
                </a:solidFill>
              </a:rPr>
              <a:t>(Isa 53:6)  All we like sheep have gone astray; we have turned every one to his own way; and the LORD hath laid on him the iniquity of us all.</a:t>
            </a:r>
          </a:p>
        </p:txBody>
      </p:sp>
    </p:spTree>
    <p:extLst>
      <p:ext uri="{BB962C8B-B14F-4D97-AF65-F5344CB8AC3E}">
        <p14:creationId xmlns:p14="http://schemas.microsoft.com/office/powerpoint/2010/main" val="23484003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Isaiah’s Prophetic Stature (40-66</a:t>
            </a:r>
            <a:r>
              <a:rPr lang="en-US" dirty="0" smtClean="0"/>
              <a:t>)</a:t>
            </a:r>
            <a:endParaRPr lang="en-US" dirty="0"/>
          </a:p>
        </p:txBody>
      </p:sp>
      <p:sp>
        <p:nvSpPr>
          <p:cNvPr id="3" name="Content Placeholder 2"/>
          <p:cNvSpPr>
            <a:spLocks noGrp="1"/>
          </p:cNvSpPr>
          <p:nvPr>
            <p:ph sz="quarter" idx="1"/>
          </p:nvPr>
        </p:nvSpPr>
        <p:spPr/>
        <p:txBody>
          <a:bodyPr>
            <a:noAutofit/>
          </a:bodyPr>
          <a:lstStyle/>
          <a:p>
            <a:r>
              <a:rPr lang="en-US" sz="2800" dirty="0" smtClean="0">
                <a:solidFill>
                  <a:srgbClr val="0070C0"/>
                </a:solidFill>
              </a:rPr>
              <a:t>(Isa 53:7)  He was oppressed, and he was afflicted, yet he opened not his mouth: he is brought as a lamb to the slaughter, and as a sheep before her shearers is dumb, so he </a:t>
            </a:r>
            <a:r>
              <a:rPr lang="en-US" sz="2800" dirty="0" err="1" smtClean="0">
                <a:solidFill>
                  <a:srgbClr val="0070C0"/>
                </a:solidFill>
              </a:rPr>
              <a:t>openeth</a:t>
            </a:r>
            <a:r>
              <a:rPr lang="en-US" sz="2800" dirty="0" smtClean="0">
                <a:solidFill>
                  <a:srgbClr val="0070C0"/>
                </a:solidFill>
              </a:rPr>
              <a:t> not his mouth.</a:t>
            </a:r>
          </a:p>
          <a:p>
            <a:r>
              <a:rPr lang="en-US" sz="2800" dirty="0" smtClean="0">
                <a:solidFill>
                  <a:srgbClr val="00B050"/>
                </a:solidFill>
              </a:rPr>
              <a:t>“Isaiah brings us step by step to Calvary and leaves us standing as guilty sinners before the One who loved us enough to die for us” </a:t>
            </a:r>
          </a:p>
          <a:p>
            <a:r>
              <a:rPr lang="en-US" sz="2800" dirty="0" smtClean="0"/>
              <a:t>What a beautiful picture of Christ </a:t>
            </a:r>
            <a:endParaRPr lang="en-US" sz="2800" dirty="0"/>
          </a:p>
        </p:txBody>
      </p:sp>
    </p:spTree>
    <p:extLst>
      <p:ext uri="{BB962C8B-B14F-4D97-AF65-F5344CB8AC3E}">
        <p14:creationId xmlns:p14="http://schemas.microsoft.com/office/powerpoint/2010/main" val="2923248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Meaning of Prophecy </a:t>
            </a:r>
            <a:endParaRPr lang="en-US" dirty="0"/>
          </a:p>
        </p:txBody>
      </p:sp>
      <p:sp>
        <p:nvSpPr>
          <p:cNvPr id="4" name="Content Placeholder 3"/>
          <p:cNvSpPr>
            <a:spLocks noGrp="1"/>
          </p:cNvSpPr>
          <p:nvPr>
            <p:ph sz="quarter" idx="1"/>
          </p:nvPr>
        </p:nvSpPr>
        <p:spPr/>
        <p:txBody>
          <a:bodyPr>
            <a:normAutofit/>
          </a:bodyPr>
          <a:lstStyle/>
          <a:p>
            <a:pPr lvl="1"/>
            <a:r>
              <a:rPr lang="en-US" sz="2800" b="1" dirty="0" smtClean="0"/>
              <a:t>Forth-telling </a:t>
            </a:r>
            <a:r>
              <a:rPr lang="en-US" sz="2800" dirty="0" smtClean="0"/>
              <a:t>involved insight into the will of God </a:t>
            </a:r>
          </a:p>
          <a:p>
            <a:pPr lvl="1"/>
            <a:r>
              <a:rPr lang="en-US" sz="2800" b="1" dirty="0"/>
              <a:t>Forth-telling</a:t>
            </a:r>
            <a:r>
              <a:rPr lang="en-US" sz="2800" dirty="0"/>
              <a:t> is </a:t>
            </a:r>
            <a:r>
              <a:rPr lang="en-US" sz="2800" dirty="0" err="1"/>
              <a:t>exhortive</a:t>
            </a:r>
            <a:r>
              <a:rPr lang="en-US" sz="2800" dirty="0"/>
              <a:t> – challenging men to higher moral </a:t>
            </a:r>
            <a:r>
              <a:rPr lang="en-US" sz="2800" dirty="0" smtClean="0"/>
              <a:t>conduct</a:t>
            </a:r>
          </a:p>
          <a:p>
            <a:pPr lvl="1"/>
            <a:r>
              <a:rPr lang="en-US" sz="2800" b="1" dirty="0" smtClean="0"/>
              <a:t>Fore-telling</a:t>
            </a:r>
            <a:r>
              <a:rPr lang="en-US" sz="2800" dirty="0" smtClean="0"/>
              <a:t> involved foresight into the plan of God </a:t>
            </a:r>
          </a:p>
          <a:p>
            <a:pPr lvl="1"/>
            <a:r>
              <a:rPr lang="en-US" sz="2800" b="1" dirty="0" smtClean="0"/>
              <a:t>Fore-telling</a:t>
            </a:r>
            <a:r>
              <a:rPr lang="en-US" sz="2800" dirty="0" smtClean="0"/>
              <a:t> is predictive, encouraging the righteous</a:t>
            </a:r>
          </a:p>
        </p:txBody>
      </p:sp>
    </p:spTree>
    <p:extLst>
      <p:ext uri="{BB962C8B-B14F-4D97-AF65-F5344CB8AC3E}">
        <p14:creationId xmlns:p14="http://schemas.microsoft.com/office/powerpoint/2010/main" val="151339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Prophecy</a:t>
            </a:r>
            <a:endParaRPr lang="en-US" dirty="0"/>
          </a:p>
        </p:txBody>
      </p:sp>
      <p:sp>
        <p:nvSpPr>
          <p:cNvPr id="3" name="Content Placeholder 2"/>
          <p:cNvSpPr>
            <a:spLocks noGrp="1"/>
          </p:cNvSpPr>
          <p:nvPr>
            <p:ph sz="quarter" idx="1"/>
          </p:nvPr>
        </p:nvSpPr>
        <p:spPr/>
        <p:txBody>
          <a:bodyPr/>
          <a:lstStyle/>
          <a:p>
            <a:r>
              <a:rPr lang="en-US" dirty="0"/>
              <a:t>A prophets job is not just to foretell the future but he is also a man with a message from God to his own generation, a “</a:t>
            </a:r>
            <a:r>
              <a:rPr lang="en-US" dirty="0" err="1"/>
              <a:t>forthteller</a:t>
            </a:r>
            <a:r>
              <a:rPr lang="en-US" dirty="0" smtClean="0"/>
              <a:t>”</a:t>
            </a:r>
          </a:p>
          <a:p>
            <a:r>
              <a:rPr lang="en-US" dirty="0" smtClean="0"/>
              <a:t>The appearance of a prophet was always a sign that apostasy and rebellion were predominant in Israel</a:t>
            </a:r>
          </a:p>
          <a:p>
            <a:r>
              <a:rPr lang="en-US" dirty="0" smtClean="0"/>
              <a:t>Sometimes he did not understand his own utterances</a:t>
            </a:r>
          </a:p>
          <a:p>
            <a:r>
              <a:rPr lang="en-US" dirty="0" smtClean="0"/>
              <a:t>Primarily focus on 2 events – 1</a:t>
            </a:r>
            <a:r>
              <a:rPr lang="en-US" baseline="30000" dirty="0" smtClean="0"/>
              <a:t>st</a:t>
            </a:r>
            <a:r>
              <a:rPr lang="en-US" dirty="0" smtClean="0"/>
              <a:t> and 2</a:t>
            </a:r>
            <a:r>
              <a:rPr lang="en-US" baseline="30000" dirty="0" smtClean="0"/>
              <a:t>nd</a:t>
            </a:r>
            <a:r>
              <a:rPr lang="en-US" dirty="0" smtClean="0"/>
              <a:t> comings of Christ</a:t>
            </a:r>
          </a:p>
          <a:p>
            <a:pPr marL="0" indent="0">
              <a:buNone/>
            </a:pPr>
            <a:endParaRPr lang="en-US" dirty="0"/>
          </a:p>
        </p:txBody>
      </p:sp>
    </p:spTree>
    <p:extLst>
      <p:ext uri="{BB962C8B-B14F-4D97-AF65-F5344CB8AC3E}">
        <p14:creationId xmlns:p14="http://schemas.microsoft.com/office/powerpoint/2010/main" val="2112925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Prophecy</a:t>
            </a:r>
            <a:endParaRPr lang="en-US" dirty="0"/>
          </a:p>
        </p:txBody>
      </p:sp>
      <p:sp>
        <p:nvSpPr>
          <p:cNvPr id="3" name="Content Placeholder 2"/>
          <p:cNvSpPr>
            <a:spLocks noGrp="1"/>
          </p:cNvSpPr>
          <p:nvPr>
            <p:ph sz="quarter" idx="1"/>
          </p:nvPr>
        </p:nvSpPr>
        <p:spPr/>
        <p:txBody>
          <a:bodyPr/>
          <a:lstStyle/>
          <a:p>
            <a:r>
              <a:rPr lang="en-US" dirty="0" smtClean="0"/>
              <a:t>Political and religious conditions are constantly reflected in the writings of the prophets</a:t>
            </a:r>
          </a:p>
          <a:p>
            <a:r>
              <a:rPr lang="en-US" dirty="0" smtClean="0"/>
              <a:t>The books of prophecy can be better understood if aware of these conditions</a:t>
            </a:r>
          </a:p>
          <a:p>
            <a:r>
              <a:rPr lang="en-US" dirty="0" smtClean="0"/>
              <a:t>They are mostly concerned with the empires </a:t>
            </a:r>
            <a:r>
              <a:rPr lang="en-US" smtClean="0"/>
              <a:t>of Egypt, Assyria</a:t>
            </a:r>
            <a:r>
              <a:rPr lang="en-US" dirty="0" smtClean="0"/>
              <a:t>, Babylon, and Persia</a:t>
            </a:r>
          </a:p>
          <a:p>
            <a:pPr lvl="1"/>
            <a:r>
              <a:rPr lang="en-US" dirty="0" smtClean="0"/>
              <a:t>Assyria and Babylon ended the monarchies of Israel and Judah</a:t>
            </a:r>
          </a:p>
          <a:p>
            <a:pPr lvl="1"/>
            <a:r>
              <a:rPr lang="en-US" dirty="0" smtClean="0"/>
              <a:t>Persia brought about the restoration of the Jews to their homeland</a:t>
            </a:r>
            <a:endParaRPr lang="en-US" dirty="0"/>
          </a:p>
        </p:txBody>
      </p:sp>
    </p:spTree>
    <p:extLst>
      <p:ext uri="{BB962C8B-B14F-4D97-AF65-F5344CB8AC3E}">
        <p14:creationId xmlns:p14="http://schemas.microsoft.com/office/powerpoint/2010/main" val="2523884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926"/>
            <a:ext cx="9101513" cy="6774874"/>
          </a:xfrm>
          <a:prstGeom prst="rect">
            <a:avLst/>
          </a:prstGeom>
        </p:spPr>
      </p:pic>
    </p:spTree>
    <p:extLst>
      <p:ext uri="{BB962C8B-B14F-4D97-AF65-F5344CB8AC3E}">
        <p14:creationId xmlns:p14="http://schemas.microsoft.com/office/powerpoint/2010/main" val="255640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Assyria </a:t>
            </a:r>
            <a:endParaRPr lang="en-US" dirty="0"/>
          </a:p>
        </p:txBody>
      </p:sp>
      <p:sp>
        <p:nvSpPr>
          <p:cNvPr id="3" name="Content Placeholder 2"/>
          <p:cNvSpPr>
            <a:spLocks noGrp="1"/>
          </p:cNvSpPr>
          <p:nvPr>
            <p:ph sz="quarter" idx="1"/>
          </p:nvPr>
        </p:nvSpPr>
        <p:spPr/>
        <p:txBody>
          <a:bodyPr>
            <a:normAutofit/>
          </a:bodyPr>
          <a:lstStyle/>
          <a:p>
            <a:r>
              <a:rPr lang="en-US" sz="2600" dirty="0" smtClean="0"/>
              <a:t>From the reign of Sennacherib on, Nineveh was the capital city of the Assyrian Empire</a:t>
            </a:r>
          </a:p>
          <a:p>
            <a:r>
              <a:rPr lang="en-US" sz="2600" dirty="0" smtClean="0"/>
              <a:t>They were extremely cruel</a:t>
            </a:r>
          </a:p>
          <a:p>
            <a:r>
              <a:rPr lang="en-US" sz="2600" dirty="0" smtClean="0"/>
              <a:t>They inflicted torture on the people they conquered</a:t>
            </a:r>
          </a:p>
          <a:p>
            <a:r>
              <a:rPr lang="en-US" sz="2600" dirty="0" smtClean="0"/>
              <a:t>They would uproot entire populations and deport them to remote parts of the empire</a:t>
            </a:r>
          </a:p>
          <a:p>
            <a:r>
              <a:rPr lang="en-US" sz="2600" dirty="0" smtClean="0"/>
              <a:t>The leading men of the conquered lands were </a:t>
            </a:r>
            <a:r>
              <a:rPr lang="en-US" sz="2600" dirty="0" smtClean="0"/>
              <a:t>tortured </a:t>
            </a:r>
            <a:r>
              <a:rPr lang="en-US" sz="2600" dirty="0" smtClean="0"/>
              <a:t>and mutilated and then put to death</a:t>
            </a:r>
            <a:endParaRPr lang="en-US" sz="2600" dirty="0"/>
          </a:p>
        </p:txBody>
      </p:sp>
    </p:spTree>
    <p:extLst>
      <p:ext uri="{BB962C8B-B14F-4D97-AF65-F5344CB8AC3E}">
        <p14:creationId xmlns:p14="http://schemas.microsoft.com/office/powerpoint/2010/main" val="3543019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9600" dirty="0" smtClean="0"/>
              <a:t>Isaiah</a:t>
            </a:r>
            <a:endParaRPr lang="en-US" sz="9600" dirty="0"/>
          </a:p>
        </p:txBody>
      </p:sp>
      <p:sp>
        <p:nvSpPr>
          <p:cNvPr id="5" name="Subtitle 4"/>
          <p:cNvSpPr>
            <a:spLocks noGrp="1"/>
          </p:cNvSpPr>
          <p:nvPr>
            <p:ph type="subTitle" idx="1"/>
          </p:nvPr>
        </p:nvSpPr>
        <p:spPr/>
        <p:txBody>
          <a:bodyPr/>
          <a:lstStyle/>
          <a:p>
            <a:r>
              <a:rPr lang="en-US" dirty="0" smtClean="0"/>
              <a:t>The Evangelical Prophet</a:t>
            </a:r>
            <a:endParaRPr lang="en-US" dirty="0"/>
          </a:p>
        </p:txBody>
      </p:sp>
    </p:spTree>
    <p:extLst>
      <p:ext uri="{BB962C8B-B14F-4D97-AF65-F5344CB8AC3E}">
        <p14:creationId xmlns:p14="http://schemas.microsoft.com/office/powerpoint/2010/main" val="35029018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904</TotalTime>
  <Words>1728</Words>
  <Application>Microsoft Office PowerPoint</Application>
  <PresentationFormat>On-screen Show (4:3)</PresentationFormat>
  <Paragraphs>188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Oriel</vt:lpstr>
      <vt:lpstr> The Prophets </vt:lpstr>
      <vt:lpstr>2.  The Bibliographical Sketch</vt:lpstr>
      <vt:lpstr>Meaning of Prophecy </vt:lpstr>
      <vt:lpstr>Meaning of Prophecy </vt:lpstr>
      <vt:lpstr>Meaning of Prophecy</vt:lpstr>
      <vt:lpstr>Background of Prophecy</vt:lpstr>
      <vt:lpstr>PowerPoint Presentation</vt:lpstr>
      <vt:lpstr>Assyria </vt:lpstr>
      <vt:lpstr>Isaiah</vt:lpstr>
      <vt:lpstr>Interesting Facts</vt:lpstr>
      <vt:lpstr>Interesting Facts</vt:lpstr>
      <vt:lpstr>Interesting Facts</vt:lpstr>
      <vt:lpstr>Interesting Facts</vt:lpstr>
      <vt:lpstr>Interesting Facts</vt:lpstr>
      <vt:lpstr>Interesting Facts</vt:lpstr>
      <vt:lpstr>Interesting Facts</vt:lpstr>
      <vt:lpstr>Interesting Facts</vt:lpstr>
      <vt:lpstr>Outline </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Predictive Statements (Ch.1-35)</vt:lpstr>
      <vt:lpstr>Isaiah’s Practical Statesmanship (Ch.36-39)</vt:lpstr>
      <vt:lpstr>Isaiah’s Prophetic Stature (40-66)</vt:lpstr>
      <vt:lpstr>Isaiah’s Prophetic Stature (40-66)</vt:lpstr>
      <vt:lpstr>Isaiah’s Prophetic Stature (40-66)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Sparks </dc:creator>
  <cp:lastModifiedBy>Jason Sparks </cp:lastModifiedBy>
  <cp:revision>54</cp:revision>
  <dcterms:created xsi:type="dcterms:W3CDTF">2014-02-06T02:33:52Z</dcterms:created>
  <dcterms:modified xsi:type="dcterms:W3CDTF">2017-03-01T23:11:14Z</dcterms:modified>
</cp:coreProperties>
</file>