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57" r:id="rId5"/>
    <p:sldId id="258"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8" r:id="rId23"/>
    <p:sldId id="277" r:id="rId24"/>
    <p:sldId id="279" r:id="rId25"/>
    <p:sldId id="280" r:id="rId26"/>
    <p:sldId id="281" r:id="rId27"/>
    <p:sldId id="282" r:id="rId28"/>
    <p:sldId id="283" r:id="rId29"/>
    <p:sldId id="284" r:id="rId30"/>
    <p:sldId id="286" r:id="rId31"/>
    <p:sldId id="285"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5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42DD3C1-5918-4E44-941C-6FD1CD9969BC}" type="datetimeFigureOut">
              <a:rPr lang="en-US" smtClean="0"/>
              <a:t>4/12/2017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D0CD8AB-1D7E-47DA-B454-A1757C3EC7B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2DD3C1-5918-4E44-941C-6FD1CD9969BC}"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CD8AB-1D7E-47DA-B454-A1757C3EC7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2DD3C1-5918-4E44-941C-6FD1CD9969BC}"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CD8AB-1D7E-47DA-B454-A1757C3EC7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42DD3C1-5918-4E44-941C-6FD1CD9969BC}" type="datetimeFigureOut">
              <a:rPr lang="en-US" smtClean="0"/>
              <a:t>4/12/2017</a:t>
            </a:fld>
            <a:endParaRPr lang="en-US"/>
          </a:p>
        </p:txBody>
      </p:sp>
      <p:sp>
        <p:nvSpPr>
          <p:cNvPr id="9" name="Slide Number Placeholder 8"/>
          <p:cNvSpPr>
            <a:spLocks noGrp="1"/>
          </p:cNvSpPr>
          <p:nvPr>
            <p:ph type="sldNum" sz="quarter" idx="15"/>
          </p:nvPr>
        </p:nvSpPr>
        <p:spPr/>
        <p:txBody>
          <a:bodyPr rtlCol="0"/>
          <a:lstStyle/>
          <a:p>
            <a:fld id="{2D0CD8AB-1D7E-47DA-B454-A1757C3EC7B5}"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42DD3C1-5918-4E44-941C-6FD1CD9969BC}" type="datetimeFigureOut">
              <a:rPr lang="en-US" smtClean="0"/>
              <a:t>4/12/2017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D0CD8AB-1D7E-47DA-B454-A1757C3EC7B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42DD3C1-5918-4E44-941C-6FD1CD9969BC}"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CD8AB-1D7E-47DA-B454-A1757C3EC7B5}"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42DD3C1-5918-4E44-941C-6FD1CD9969BC}" type="datetimeFigureOut">
              <a:rPr lang="en-US" smtClean="0"/>
              <a:t>4/12/2017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0CD8AB-1D7E-47DA-B454-A1757C3EC7B5}"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42DD3C1-5918-4E44-941C-6FD1CD9969BC}" type="datetimeFigureOut">
              <a:rPr lang="en-US" smtClean="0"/>
              <a:t>4/12/2017</a:t>
            </a:fld>
            <a:endParaRPr lang="en-US"/>
          </a:p>
        </p:txBody>
      </p:sp>
      <p:sp>
        <p:nvSpPr>
          <p:cNvPr id="7" name="Slide Number Placeholder 6"/>
          <p:cNvSpPr>
            <a:spLocks noGrp="1"/>
          </p:cNvSpPr>
          <p:nvPr>
            <p:ph type="sldNum" sz="quarter" idx="11"/>
          </p:nvPr>
        </p:nvSpPr>
        <p:spPr/>
        <p:txBody>
          <a:bodyPr rtlCol="0"/>
          <a:lstStyle/>
          <a:p>
            <a:fld id="{2D0CD8AB-1D7E-47DA-B454-A1757C3EC7B5}"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2DD3C1-5918-4E44-941C-6FD1CD9969BC}" type="datetimeFigureOut">
              <a:rPr lang="en-US" smtClean="0"/>
              <a:t>4/12/2017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0CD8AB-1D7E-47DA-B454-A1757C3EC7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42DD3C1-5918-4E44-941C-6FD1CD9969BC}" type="datetimeFigureOut">
              <a:rPr lang="en-US" smtClean="0"/>
              <a:t>4/12/2017</a:t>
            </a:fld>
            <a:endParaRPr lang="en-US"/>
          </a:p>
        </p:txBody>
      </p:sp>
      <p:sp>
        <p:nvSpPr>
          <p:cNvPr id="22" name="Slide Number Placeholder 21"/>
          <p:cNvSpPr>
            <a:spLocks noGrp="1"/>
          </p:cNvSpPr>
          <p:nvPr>
            <p:ph type="sldNum" sz="quarter" idx="15"/>
          </p:nvPr>
        </p:nvSpPr>
        <p:spPr/>
        <p:txBody>
          <a:bodyPr rtlCol="0"/>
          <a:lstStyle/>
          <a:p>
            <a:fld id="{2D0CD8AB-1D7E-47DA-B454-A1757C3EC7B5}"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42DD3C1-5918-4E44-941C-6FD1CD9969BC}" type="datetimeFigureOut">
              <a:rPr lang="en-US" smtClean="0"/>
              <a:t>4/12/2017</a:t>
            </a:fld>
            <a:endParaRPr lang="en-US"/>
          </a:p>
        </p:txBody>
      </p:sp>
      <p:sp>
        <p:nvSpPr>
          <p:cNvPr id="18" name="Slide Number Placeholder 17"/>
          <p:cNvSpPr>
            <a:spLocks noGrp="1"/>
          </p:cNvSpPr>
          <p:nvPr>
            <p:ph type="sldNum" sz="quarter" idx="11"/>
          </p:nvPr>
        </p:nvSpPr>
        <p:spPr/>
        <p:txBody>
          <a:bodyPr rtlCol="0"/>
          <a:lstStyle/>
          <a:p>
            <a:fld id="{2D0CD8AB-1D7E-47DA-B454-A1757C3EC7B5}"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42DD3C1-5918-4E44-941C-6FD1CD9969BC}" type="datetimeFigureOut">
              <a:rPr lang="en-US" smtClean="0"/>
              <a:t>4/12/2017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D0CD8AB-1D7E-47DA-B454-A1757C3EC7B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dirty="0" smtClean="0"/>
              <a:t>HOSEA</a:t>
            </a:r>
            <a:endParaRPr lang="en-US" sz="9600" dirty="0"/>
          </a:p>
        </p:txBody>
      </p:sp>
      <p:sp>
        <p:nvSpPr>
          <p:cNvPr id="3" name="Subtitle 2"/>
          <p:cNvSpPr>
            <a:spLocks noGrp="1"/>
          </p:cNvSpPr>
          <p:nvPr>
            <p:ph type="subTitle" idx="1"/>
          </p:nvPr>
        </p:nvSpPr>
        <p:spPr/>
        <p:txBody>
          <a:bodyPr/>
          <a:lstStyle/>
          <a:p>
            <a:r>
              <a:rPr lang="en-US" dirty="0" smtClean="0"/>
              <a:t>A BROKEN HEART AND A BROKEN HOME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fontScale="90000"/>
          </a:bodyPr>
          <a:lstStyle/>
          <a:p>
            <a:r>
              <a:rPr lang="en-US" dirty="0" smtClean="0"/>
              <a:t/>
            </a:r>
            <a:br>
              <a:rPr lang="en-US" dirty="0" smtClean="0"/>
            </a:br>
            <a:r>
              <a:rPr lang="en-US" sz="4800" dirty="0" smtClean="0"/>
              <a:t>Interesting Facts </a:t>
            </a:r>
            <a:endParaRPr lang="en-US" sz="4800" dirty="0"/>
          </a:p>
        </p:txBody>
      </p:sp>
      <p:sp>
        <p:nvSpPr>
          <p:cNvPr id="3" name="Content Placeholder 2"/>
          <p:cNvSpPr>
            <a:spLocks noGrp="1"/>
          </p:cNvSpPr>
          <p:nvPr>
            <p:ph sz="quarter" idx="1"/>
          </p:nvPr>
        </p:nvSpPr>
        <p:spPr>
          <a:xfrm>
            <a:off x="457200" y="1219200"/>
            <a:ext cx="7467600" cy="5254752"/>
          </a:xfrm>
        </p:spPr>
        <p:txBody>
          <a:bodyPr>
            <a:normAutofit lnSpcReduction="10000"/>
          </a:bodyPr>
          <a:lstStyle/>
          <a:p>
            <a:r>
              <a:rPr lang="en-US" sz="2800" dirty="0" smtClean="0"/>
              <a:t>His preaching was a mixture of story, reflection, sarcasm, upbraiding, recollection, denunciation, promise, and appeal </a:t>
            </a:r>
          </a:p>
          <a:p>
            <a:r>
              <a:rPr lang="en-US" sz="2800" dirty="0" smtClean="0"/>
              <a:t>But no one listened </a:t>
            </a:r>
          </a:p>
          <a:p>
            <a:r>
              <a:rPr lang="en-US" sz="2800" dirty="0" smtClean="0">
                <a:solidFill>
                  <a:srgbClr val="00B050"/>
                </a:solidFill>
              </a:rPr>
              <a:t>“the land was filled with murder and bloodshed, adultery, and sexual perversion; drunkenness was widespread, accompanied by utter indifference to God.  Debauchery, lawlessness, and violence was rampant everywhere.  Adultery was consecrated as a religious right”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fontScale="90000"/>
          </a:bodyPr>
          <a:lstStyle/>
          <a:p>
            <a:r>
              <a:rPr lang="en-US" dirty="0" smtClean="0"/>
              <a:t/>
            </a:r>
            <a:br>
              <a:rPr lang="en-US" dirty="0" smtClean="0"/>
            </a:br>
            <a:r>
              <a:rPr lang="en-US" sz="4800" dirty="0" smtClean="0"/>
              <a:t>Interesting Facts </a:t>
            </a:r>
            <a:endParaRPr lang="en-US" sz="4800" dirty="0"/>
          </a:p>
        </p:txBody>
      </p:sp>
      <p:sp>
        <p:nvSpPr>
          <p:cNvPr id="3" name="Content Placeholder 2"/>
          <p:cNvSpPr>
            <a:spLocks noGrp="1"/>
          </p:cNvSpPr>
          <p:nvPr>
            <p:ph sz="quarter" idx="1"/>
          </p:nvPr>
        </p:nvSpPr>
        <p:spPr>
          <a:xfrm>
            <a:off x="457200" y="1219200"/>
            <a:ext cx="7467600" cy="5254752"/>
          </a:xfrm>
        </p:spPr>
        <p:txBody>
          <a:bodyPr>
            <a:normAutofit/>
          </a:bodyPr>
          <a:lstStyle/>
          <a:p>
            <a:r>
              <a:rPr lang="en-US" sz="2800" dirty="0" smtClean="0"/>
              <a:t>It all started when the kingdoms split and Jeroboam instituted new altars, consecrated new priest, and set up golden calves in Dan and Bethel </a:t>
            </a:r>
          </a:p>
          <a:p>
            <a:r>
              <a:rPr lang="en-US" sz="2800" dirty="0" smtClean="0"/>
              <a:t>To prevent them from having to make the annual pilgrimage to Jerusalem </a:t>
            </a:r>
          </a:p>
          <a:p>
            <a:r>
              <a:rPr lang="en-US" sz="2800" dirty="0" smtClean="0"/>
              <a:t>The idols where supposed to represent Jehovah but soon became the objects of the worship </a:t>
            </a:r>
          </a:p>
          <a:p>
            <a:r>
              <a:rPr lang="en-US" sz="2800" dirty="0" smtClean="0"/>
              <a:t>The god’s of other nations were incorporated soon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fontScale="90000"/>
          </a:bodyPr>
          <a:lstStyle/>
          <a:p>
            <a:r>
              <a:rPr lang="en-US" dirty="0" smtClean="0"/>
              <a:t/>
            </a:r>
            <a:br>
              <a:rPr lang="en-US" dirty="0" smtClean="0"/>
            </a:br>
            <a:r>
              <a:rPr lang="en-US" sz="4800" dirty="0" smtClean="0"/>
              <a:t>Interesting Facts </a:t>
            </a:r>
            <a:endParaRPr lang="en-US" sz="4800" dirty="0"/>
          </a:p>
        </p:txBody>
      </p:sp>
      <p:sp>
        <p:nvSpPr>
          <p:cNvPr id="3" name="Content Placeholder 2"/>
          <p:cNvSpPr>
            <a:spLocks noGrp="1"/>
          </p:cNvSpPr>
          <p:nvPr>
            <p:ph sz="quarter" idx="1"/>
          </p:nvPr>
        </p:nvSpPr>
        <p:spPr>
          <a:xfrm>
            <a:off x="457200" y="1219200"/>
            <a:ext cx="7467600" cy="5254752"/>
          </a:xfrm>
        </p:spPr>
        <p:txBody>
          <a:bodyPr>
            <a:normAutofit/>
          </a:bodyPr>
          <a:lstStyle/>
          <a:p>
            <a:r>
              <a:rPr lang="en-US" sz="2800" dirty="0" smtClean="0"/>
              <a:t>They instituted the vile immoralities and crude idolatries of Phoenicians</a:t>
            </a:r>
          </a:p>
          <a:p>
            <a:r>
              <a:rPr lang="en-US" sz="2800" dirty="0" smtClean="0"/>
              <a:t>And then was practicing child sacrifice and other rituals of the Canaanites </a:t>
            </a:r>
          </a:p>
          <a:p>
            <a:r>
              <a:rPr lang="en-US" sz="2800" dirty="0" smtClean="0"/>
              <a:t>Hosea’s prophesies are divided into two parts the </a:t>
            </a:r>
          </a:p>
          <a:p>
            <a:r>
              <a:rPr lang="en-US" sz="2800" dirty="0" smtClean="0"/>
              <a:t>the tragedy of Hosea’s home life</a:t>
            </a:r>
          </a:p>
          <a:p>
            <a:r>
              <a:rPr lang="en-US" sz="2800" dirty="0" smtClean="0"/>
              <a:t>the tragedy of Hosea’s homeland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fontScale="90000"/>
          </a:bodyPr>
          <a:lstStyle/>
          <a:p>
            <a:r>
              <a:rPr lang="en-US" dirty="0" smtClean="0"/>
              <a:t/>
            </a:r>
            <a:br>
              <a:rPr lang="en-US" dirty="0" smtClean="0"/>
            </a:br>
            <a:r>
              <a:rPr lang="en-US" sz="4800" dirty="0" smtClean="0"/>
              <a:t>outline</a:t>
            </a:r>
            <a:endParaRPr lang="en-US" sz="4800" dirty="0"/>
          </a:p>
        </p:txBody>
      </p:sp>
      <p:sp>
        <p:nvSpPr>
          <p:cNvPr id="3" name="Content Placeholder 2"/>
          <p:cNvSpPr>
            <a:spLocks noGrp="1"/>
          </p:cNvSpPr>
          <p:nvPr>
            <p:ph sz="quarter" idx="1"/>
          </p:nvPr>
        </p:nvSpPr>
        <p:spPr>
          <a:xfrm>
            <a:off x="457200" y="1219200"/>
            <a:ext cx="7467600" cy="5254752"/>
          </a:xfrm>
        </p:spPr>
        <p:txBody>
          <a:bodyPr>
            <a:normAutofit/>
          </a:bodyPr>
          <a:lstStyle/>
          <a:p>
            <a:pPr marL="571500" indent="-571500">
              <a:buFont typeface="+mj-lt"/>
              <a:buAutoNum type="romanUcPeriod"/>
            </a:pPr>
            <a:r>
              <a:rPr lang="en-US" sz="2800" b="1" u="sng" dirty="0" smtClean="0"/>
              <a:t>Tragedy in Hosea’s life (1-3)</a:t>
            </a:r>
          </a:p>
          <a:p>
            <a:pPr marL="937260" lvl="1" indent="-571500">
              <a:buFont typeface="+mj-lt"/>
              <a:buAutoNum type="alphaUcPeriod"/>
            </a:pPr>
            <a:r>
              <a:rPr lang="en-US" sz="2800" dirty="0" smtClean="0"/>
              <a:t>The signs (1)</a:t>
            </a:r>
          </a:p>
          <a:p>
            <a:pPr marL="937260" lvl="1" indent="-571500">
              <a:buFont typeface="+mj-lt"/>
              <a:buAutoNum type="alphaUcPeriod"/>
            </a:pPr>
            <a:r>
              <a:rPr lang="en-US" sz="2800" dirty="0" smtClean="0"/>
              <a:t>The sins (2)</a:t>
            </a:r>
          </a:p>
          <a:p>
            <a:pPr marL="937260" lvl="1" indent="-571500">
              <a:buFont typeface="+mj-lt"/>
              <a:buAutoNum type="alphaUcPeriod"/>
            </a:pPr>
            <a:r>
              <a:rPr lang="en-US" sz="2800" dirty="0" smtClean="0"/>
              <a:t>The savior (3)</a:t>
            </a:r>
          </a:p>
          <a:p>
            <a:pPr marL="571500" indent="-571500">
              <a:buFont typeface="+mj-lt"/>
              <a:buAutoNum type="romanUcPeriod"/>
            </a:pPr>
            <a:r>
              <a:rPr lang="en-US" sz="2800" b="1" u="sng" dirty="0" smtClean="0"/>
              <a:t>Tragedy in Hosea’s homeland (4-14)</a:t>
            </a:r>
          </a:p>
          <a:p>
            <a:pPr marL="937260" lvl="1" indent="-571500">
              <a:buFont typeface="+mj-lt"/>
              <a:buAutoNum type="alphaUcPeriod"/>
            </a:pPr>
            <a:r>
              <a:rPr lang="en-US" sz="2800" dirty="0" smtClean="0"/>
              <a:t>The polluted people (4-7)</a:t>
            </a:r>
          </a:p>
          <a:p>
            <a:pPr marL="937260" lvl="1" indent="-571500">
              <a:buFont typeface="+mj-lt"/>
              <a:buAutoNum type="alphaUcPeriod"/>
            </a:pPr>
            <a:r>
              <a:rPr lang="en-US" sz="2800" dirty="0" smtClean="0"/>
              <a:t>The punished people (8-10)</a:t>
            </a:r>
          </a:p>
          <a:p>
            <a:pPr marL="937260" lvl="1" indent="-571500">
              <a:buFont typeface="+mj-lt"/>
              <a:buAutoNum type="alphaUcPeriod"/>
            </a:pPr>
            <a:r>
              <a:rPr lang="en-US" sz="2800" dirty="0" smtClean="0"/>
              <a:t>The pardoned people (11-14)</a:t>
            </a:r>
          </a:p>
          <a:p>
            <a:endParaRPr lang="en-US"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fontScale="90000"/>
          </a:bodyPr>
          <a:lstStyle/>
          <a:p>
            <a:r>
              <a:rPr lang="en-US" dirty="0" smtClean="0"/>
              <a:t/>
            </a:r>
            <a:br>
              <a:rPr lang="en-US" dirty="0" smtClean="0"/>
            </a:br>
            <a:r>
              <a:rPr lang="en-US" dirty="0" smtClean="0"/>
              <a:t/>
            </a:r>
            <a:br>
              <a:rPr lang="en-US" dirty="0" smtClean="0"/>
            </a:br>
            <a:r>
              <a:rPr lang="en-US" sz="4300" b="1" u="sng" dirty="0" smtClean="0"/>
              <a:t/>
            </a:r>
            <a:br>
              <a:rPr lang="en-US" sz="4300" b="1" u="sng" dirty="0" smtClean="0"/>
            </a:br>
            <a:r>
              <a:rPr lang="en-US" sz="4300" dirty="0" smtClean="0"/>
              <a:t> Tragedy in Hosea’s life (1-3)</a:t>
            </a:r>
            <a:endParaRPr lang="en-US" sz="4300" dirty="0"/>
          </a:p>
        </p:txBody>
      </p:sp>
      <p:sp>
        <p:nvSpPr>
          <p:cNvPr id="3" name="Content Placeholder 2"/>
          <p:cNvSpPr>
            <a:spLocks noGrp="1"/>
          </p:cNvSpPr>
          <p:nvPr>
            <p:ph sz="quarter" idx="1"/>
          </p:nvPr>
        </p:nvSpPr>
        <p:spPr>
          <a:xfrm>
            <a:off x="457200" y="1219200"/>
            <a:ext cx="7467600" cy="5638800"/>
          </a:xfrm>
        </p:spPr>
        <p:txBody>
          <a:bodyPr>
            <a:normAutofit fontScale="92500" lnSpcReduction="20000"/>
          </a:bodyPr>
          <a:lstStyle/>
          <a:p>
            <a:pPr marL="514350" indent="-514350">
              <a:buFont typeface="+mj-lt"/>
              <a:buAutoNum type="alphaUcPeriod"/>
            </a:pPr>
            <a:r>
              <a:rPr lang="en-US" sz="2800" b="1" u="sng" dirty="0" smtClean="0"/>
              <a:t>The Signs (1)</a:t>
            </a:r>
          </a:p>
          <a:p>
            <a:pPr marL="880110" lvl="1" indent="-514350">
              <a:buFont typeface="+mj-lt"/>
              <a:buAutoNum type="arabicPeriod"/>
            </a:pPr>
            <a:r>
              <a:rPr lang="en-US" sz="2800" i="1" dirty="0" smtClean="0">
                <a:solidFill>
                  <a:srgbClr val="FF0000"/>
                </a:solidFill>
              </a:rPr>
              <a:t>The Challenge to the prophet (1:1-2)</a:t>
            </a:r>
          </a:p>
          <a:p>
            <a:pPr marL="880110" lvl="1" indent="-514350"/>
            <a:r>
              <a:rPr lang="en-US" sz="2800" dirty="0" smtClean="0"/>
              <a:t>The first chapter of the prophesy focus's on his children </a:t>
            </a:r>
          </a:p>
          <a:p>
            <a:pPr marL="880110" lvl="1" indent="-514350"/>
            <a:r>
              <a:rPr lang="en-US" sz="2800" dirty="0" smtClean="0"/>
              <a:t>He married woman he loved but she soon became unfaithful </a:t>
            </a:r>
          </a:p>
          <a:p>
            <a:pPr marL="880110" lvl="1" indent="-514350"/>
            <a:r>
              <a:rPr lang="en-US" sz="2800" dirty="0" smtClean="0"/>
              <a:t>By the time he wrote his prophesies she was nothing more than a </a:t>
            </a:r>
            <a:r>
              <a:rPr lang="en-US" sz="2800" dirty="0" smtClean="0">
                <a:solidFill>
                  <a:srgbClr val="00B050"/>
                </a:solidFill>
              </a:rPr>
              <a:t>“common harlot”</a:t>
            </a:r>
          </a:p>
          <a:p>
            <a:r>
              <a:rPr lang="en-US" sz="2800" dirty="0" smtClean="0">
                <a:solidFill>
                  <a:srgbClr val="0070C0"/>
                </a:solidFill>
              </a:rPr>
              <a:t>(</a:t>
            </a:r>
            <a:r>
              <a:rPr lang="en-US" sz="2800" dirty="0" err="1" smtClean="0">
                <a:solidFill>
                  <a:srgbClr val="0070C0"/>
                </a:solidFill>
              </a:rPr>
              <a:t>Hos</a:t>
            </a:r>
            <a:r>
              <a:rPr lang="en-US" sz="2800" dirty="0" smtClean="0">
                <a:solidFill>
                  <a:srgbClr val="0070C0"/>
                </a:solidFill>
              </a:rPr>
              <a:t> 1:2)  The beginning of the word of the LORD by Hosea. And the LORD said to Hosea, Go, take unto thee a wife of </a:t>
            </a:r>
            <a:r>
              <a:rPr lang="en-US" sz="2800" dirty="0" err="1" smtClean="0">
                <a:solidFill>
                  <a:srgbClr val="0070C0"/>
                </a:solidFill>
              </a:rPr>
              <a:t>whoredoms</a:t>
            </a:r>
            <a:r>
              <a:rPr lang="en-US" sz="2800" dirty="0" smtClean="0">
                <a:solidFill>
                  <a:srgbClr val="0070C0"/>
                </a:solidFill>
              </a:rPr>
              <a:t> and children of </a:t>
            </a:r>
            <a:r>
              <a:rPr lang="en-US" sz="2800" dirty="0" err="1" smtClean="0">
                <a:solidFill>
                  <a:srgbClr val="0070C0"/>
                </a:solidFill>
              </a:rPr>
              <a:t>whoredoms</a:t>
            </a:r>
            <a:r>
              <a:rPr lang="en-US" sz="2800" dirty="0" smtClean="0">
                <a:solidFill>
                  <a:srgbClr val="0070C0"/>
                </a:solidFill>
              </a:rPr>
              <a:t>: for the land hath committed great whoredom, </a:t>
            </a:r>
            <a:r>
              <a:rPr lang="en-US" sz="2800" i="1" dirty="0" smtClean="0">
                <a:solidFill>
                  <a:srgbClr val="0070C0"/>
                </a:solidFill>
              </a:rPr>
              <a:t>departing from the LORD.</a:t>
            </a:r>
          </a:p>
          <a:p>
            <a:endParaRPr lang="x-none" smtClean="0"/>
          </a:p>
          <a:p>
            <a:pPr marL="880110" lvl="1" indent="-514350"/>
            <a:endParaRPr lang="en-US" sz="25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1143000"/>
          </a:xfrm>
        </p:spPr>
        <p:txBody>
          <a:bodyPr>
            <a:normAutofit fontScale="90000"/>
          </a:bodyPr>
          <a:lstStyle/>
          <a:p>
            <a:r>
              <a:rPr lang="en-US" dirty="0" smtClean="0"/>
              <a:t/>
            </a:r>
            <a:br>
              <a:rPr lang="en-US" dirty="0" smtClean="0"/>
            </a:br>
            <a:r>
              <a:rPr lang="en-US" dirty="0" smtClean="0"/>
              <a:t/>
            </a:r>
            <a:br>
              <a:rPr lang="en-US" dirty="0" smtClean="0"/>
            </a:br>
            <a:r>
              <a:rPr lang="en-US" sz="4300" b="1" u="sng" dirty="0" smtClean="0"/>
              <a:t/>
            </a:r>
            <a:br>
              <a:rPr lang="en-US" sz="4300" b="1" u="sng" dirty="0" smtClean="0"/>
            </a:br>
            <a:r>
              <a:rPr lang="en-US" sz="4300" dirty="0" smtClean="0"/>
              <a:t> Tragedy in Hosea’s life (1-3)</a:t>
            </a:r>
            <a:endParaRPr lang="en-US" sz="4300" dirty="0"/>
          </a:p>
        </p:txBody>
      </p:sp>
      <p:sp>
        <p:nvSpPr>
          <p:cNvPr id="3" name="Content Placeholder 2"/>
          <p:cNvSpPr>
            <a:spLocks noGrp="1"/>
          </p:cNvSpPr>
          <p:nvPr>
            <p:ph sz="quarter" idx="1"/>
          </p:nvPr>
        </p:nvSpPr>
        <p:spPr>
          <a:xfrm>
            <a:off x="457200" y="990600"/>
            <a:ext cx="7467600" cy="5867400"/>
          </a:xfrm>
        </p:spPr>
        <p:txBody>
          <a:bodyPr>
            <a:normAutofit fontScale="92500" lnSpcReduction="10000"/>
          </a:bodyPr>
          <a:lstStyle/>
          <a:p>
            <a:pPr lvl="1"/>
            <a:r>
              <a:rPr lang="en-US" sz="2800" dirty="0" smtClean="0"/>
              <a:t>the relationship of the marriage is often used in the Bible to illustration a spiritual relationship[ </a:t>
            </a:r>
          </a:p>
          <a:p>
            <a:pPr lvl="1"/>
            <a:r>
              <a:rPr lang="en-US" sz="2800" dirty="0" smtClean="0"/>
              <a:t>NT:  The church is the bride of Christ </a:t>
            </a:r>
          </a:p>
          <a:p>
            <a:pPr lvl="1"/>
            <a:r>
              <a:rPr lang="en-US" sz="2800" dirty="0" smtClean="0"/>
              <a:t>The false church is a “scarlet woman”, the great Harlot </a:t>
            </a:r>
          </a:p>
          <a:p>
            <a:pPr lvl="1"/>
            <a:r>
              <a:rPr lang="en-US" sz="2800" dirty="0" smtClean="0"/>
              <a:t>OT:  Israel was the wife of Jehovah </a:t>
            </a:r>
          </a:p>
          <a:p>
            <a:pPr lvl="1"/>
            <a:r>
              <a:rPr lang="en-US" sz="2800" dirty="0" smtClean="0"/>
              <a:t>Israel was a nation brought into a special relationship unique among all nations </a:t>
            </a:r>
          </a:p>
          <a:p>
            <a:pPr lvl="1"/>
            <a:r>
              <a:rPr lang="en-US" sz="2800" dirty="0" smtClean="0">
                <a:solidFill>
                  <a:srgbClr val="00B050"/>
                </a:solidFill>
              </a:rPr>
              <a:t>“as adultery is a sin against the marriage union, so unfaithfulness to God is spiritual adultery.  When that unfaithfulness becomes a flagrant way of life, it is likened to harlotry”</a:t>
            </a:r>
          </a:p>
          <a:p>
            <a:pPr lvl="1"/>
            <a:endParaRPr lang="x-none" smtClean="0"/>
          </a:p>
          <a:p>
            <a:pPr marL="880110" lvl="1" indent="-514350"/>
            <a:endParaRPr lang="en-US" sz="25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1143000"/>
          </a:xfrm>
        </p:spPr>
        <p:txBody>
          <a:bodyPr>
            <a:normAutofit fontScale="90000"/>
          </a:bodyPr>
          <a:lstStyle/>
          <a:p>
            <a:r>
              <a:rPr lang="en-US" dirty="0" smtClean="0"/>
              <a:t/>
            </a:r>
            <a:br>
              <a:rPr lang="en-US" dirty="0" smtClean="0"/>
            </a:br>
            <a:r>
              <a:rPr lang="en-US" dirty="0" smtClean="0"/>
              <a:t/>
            </a:r>
            <a:br>
              <a:rPr lang="en-US" dirty="0" smtClean="0"/>
            </a:br>
            <a:r>
              <a:rPr lang="en-US" sz="4300" b="1" u="sng" dirty="0" smtClean="0"/>
              <a:t/>
            </a:r>
            <a:br>
              <a:rPr lang="en-US" sz="4300" b="1" u="sng" dirty="0" smtClean="0"/>
            </a:br>
            <a:r>
              <a:rPr lang="en-US" sz="4300" dirty="0" smtClean="0"/>
              <a:t> Tragedy in Hosea’s life (1-3)</a:t>
            </a:r>
            <a:endParaRPr lang="en-US" sz="4300" dirty="0"/>
          </a:p>
        </p:txBody>
      </p:sp>
      <p:sp>
        <p:nvSpPr>
          <p:cNvPr id="3" name="Content Placeholder 2"/>
          <p:cNvSpPr>
            <a:spLocks noGrp="1"/>
          </p:cNvSpPr>
          <p:nvPr>
            <p:ph sz="quarter" idx="1"/>
          </p:nvPr>
        </p:nvSpPr>
        <p:spPr>
          <a:xfrm>
            <a:off x="457200" y="990600"/>
            <a:ext cx="7467600" cy="5867400"/>
          </a:xfrm>
        </p:spPr>
        <p:txBody>
          <a:bodyPr>
            <a:normAutofit/>
          </a:bodyPr>
          <a:lstStyle/>
          <a:p>
            <a:pPr marL="880110" lvl="1" indent="-514350">
              <a:buAutoNum type="arabicPeriod" startAt="2"/>
            </a:pPr>
            <a:r>
              <a:rPr lang="en-US" sz="2800" i="1" dirty="0" smtClean="0">
                <a:solidFill>
                  <a:srgbClr val="FF0000"/>
                </a:solidFill>
              </a:rPr>
              <a:t>The Children of the Prophet (1:3-11)</a:t>
            </a:r>
          </a:p>
          <a:p>
            <a:pPr marL="880110" lvl="1" indent="-514350"/>
            <a:r>
              <a:rPr lang="en-US" sz="2800" dirty="0" smtClean="0"/>
              <a:t>There were 3 children born to </a:t>
            </a:r>
            <a:r>
              <a:rPr lang="en-US" sz="2800" dirty="0" err="1" smtClean="0"/>
              <a:t>Gomer</a:t>
            </a:r>
            <a:r>
              <a:rPr lang="en-US" sz="2800" dirty="0" smtClean="0"/>
              <a:t> an the first he acknowledged as his</a:t>
            </a:r>
          </a:p>
          <a:p>
            <a:pPr marL="880110" lvl="1" indent="-514350"/>
            <a:r>
              <a:rPr lang="en-US" sz="2800" dirty="0" smtClean="0"/>
              <a:t>The first child was </a:t>
            </a:r>
            <a:r>
              <a:rPr lang="en-US" sz="2800" dirty="0" err="1" smtClean="0"/>
              <a:t>Jezreel</a:t>
            </a:r>
            <a:r>
              <a:rPr lang="en-US" sz="2800" dirty="0" smtClean="0"/>
              <a:t> which mean “May God scatter; may God sow” and his name spoke of the nation of Israel </a:t>
            </a:r>
          </a:p>
          <a:p>
            <a:pPr marL="1154430" lvl="2" indent="-514350">
              <a:buFont typeface="+mj-lt"/>
              <a:buAutoNum type="alphaLcPeriod"/>
            </a:pPr>
            <a:r>
              <a:rPr lang="en-US" sz="2800" b="1" i="1" u="sng" dirty="0" smtClean="0"/>
              <a:t>The Nation Defeated (</a:t>
            </a:r>
            <a:r>
              <a:rPr lang="en-US" sz="2800" b="1" i="1" u="sng" dirty="0" err="1" smtClean="0"/>
              <a:t>Jezreel</a:t>
            </a:r>
            <a:r>
              <a:rPr lang="en-US" sz="2800" b="1" i="1" u="sng" dirty="0" smtClean="0"/>
              <a:t>)</a:t>
            </a:r>
          </a:p>
          <a:p>
            <a:r>
              <a:rPr lang="en-US" dirty="0" smtClean="0">
                <a:solidFill>
                  <a:srgbClr val="0070C0"/>
                </a:solidFill>
              </a:rPr>
              <a:t>(</a:t>
            </a:r>
            <a:r>
              <a:rPr lang="en-US" dirty="0" err="1" smtClean="0">
                <a:solidFill>
                  <a:srgbClr val="0070C0"/>
                </a:solidFill>
              </a:rPr>
              <a:t>Hos</a:t>
            </a:r>
            <a:r>
              <a:rPr lang="en-US" dirty="0" smtClean="0">
                <a:solidFill>
                  <a:srgbClr val="0070C0"/>
                </a:solidFill>
              </a:rPr>
              <a:t> 1:4)  And the LORD said unto him, Call his name </a:t>
            </a:r>
            <a:r>
              <a:rPr lang="en-US" dirty="0" err="1" smtClean="0">
                <a:solidFill>
                  <a:srgbClr val="0070C0"/>
                </a:solidFill>
              </a:rPr>
              <a:t>Jezreel</a:t>
            </a:r>
            <a:r>
              <a:rPr lang="en-US" dirty="0" smtClean="0">
                <a:solidFill>
                  <a:srgbClr val="0070C0"/>
                </a:solidFill>
              </a:rPr>
              <a:t>; for yet a little </a:t>
            </a:r>
            <a:r>
              <a:rPr lang="en-US" i="1" dirty="0" smtClean="0">
                <a:solidFill>
                  <a:srgbClr val="0070C0"/>
                </a:solidFill>
              </a:rPr>
              <a:t>while, and I will avenge the blood of </a:t>
            </a:r>
            <a:r>
              <a:rPr lang="en-US" i="1" dirty="0" err="1" smtClean="0">
                <a:solidFill>
                  <a:srgbClr val="0070C0"/>
                </a:solidFill>
              </a:rPr>
              <a:t>Jezreel</a:t>
            </a:r>
            <a:r>
              <a:rPr lang="en-US" i="1" dirty="0" smtClean="0">
                <a:solidFill>
                  <a:srgbClr val="0070C0"/>
                </a:solidFill>
              </a:rPr>
              <a:t> upon the house of Jehu, and will cause to cease the kingdom of the house of Israel.</a:t>
            </a:r>
          </a:p>
          <a:p>
            <a:endParaRPr lang="x-none" smtClean="0"/>
          </a:p>
          <a:p>
            <a:pPr marL="880110" lvl="1" indent="-514350"/>
            <a:endParaRPr lang="x-none" smtClean="0"/>
          </a:p>
          <a:p>
            <a:pPr marL="880110" lvl="1" indent="-514350"/>
            <a:endParaRPr lang="en-US" sz="25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1143000"/>
          </a:xfrm>
        </p:spPr>
        <p:txBody>
          <a:bodyPr>
            <a:normAutofit fontScale="90000"/>
          </a:bodyPr>
          <a:lstStyle/>
          <a:p>
            <a:r>
              <a:rPr lang="en-US" dirty="0" smtClean="0"/>
              <a:t/>
            </a:r>
            <a:br>
              <a:rPr lang="en-US" dirty="0" smtClean="0"/>
            </a:br>
            <a:r>
              <a:rPr lang="en-US" dirty="0" smtClean="0"/>
              <a:t/>
            </a:r>
            <a:br>
              <a:rPr lang="en-US" dirty="0" smtClean="0"/>
            </a:br>
            <a:r>
              <a:rPr lang="en-US" sz="4300" b="1" u="sng" dirty="0" smtClean="0"/>
              <a:t/>
            </a:r>
            <a:br>
              <a:rPr lang="en-US" sz="4300" b="1" u="sng" dirty="0" smtClean="0"/>
            </a:br>
            <a:r>
              <a:rPr lang="en-US" sz="4300" dirty="0" smtClean="0"/>
              <a:t> Tragedy in Hosea’s life (1-3)</a:t>
            </a:r>
            <a:endParaRPr lang="en-US" sz="4300" dirty="0"/>
          </a:p>
        </p:txBody>
      </p:sp>
      <p:sp>
        <p:nvSpPr>
          <p:cNvPr id="3" name="Content Placeholder 2"/>
          <p:cNvSpPr>
            <a:spLocks noGrp="1"/>
          </p:cNvSpPr>
          <p:nvPr>
            <p:ph sz="quarter" idx="1"/>
          </p:nvPr>
        </p:nvSpPr>
        <p:spPr>
          <a:xfrm>
            <a:off x="457200" y="990600"/>
            <a:ext cx="7467600" cy="5867400"/>
          </a:xfrm>
        </p:spPr>
        <p:txBody>
          <a:bodyPr>
            <a:normAutofit/>
          </a:bodyPr>
          <a:lstStyle/>
          <a:p>
            <a:pPr marL="1154430" lvl="2" indent="-514350"/>
            <a:r>
              <a:rPr lang="en-US" sz="2800" dirty="0" smtClean="0">
                <a:solidFill>
                  <a:srgbClr val="00B050"/>
                </a:solidFill>
              </a:rPr>
              <a:t>“The name of the first son…announced the defeat of the nation” </a:t>
            </a:r>
          </a:p>
          <a:p>
            <a:pPr marL="1154430" lvl="2" indent="-514350">
              <a:buAutoNum type="alphaLcPeriod" startAt="2"/>
            </a:pPr>
            <a:r>
              <a:rPr lang="en-US" sz="2800" b="1" i="1" u="sng" dirty="0" smtClean="0"/>
              <a:t>The Nation Deported (Lo-</a:t>
            </a:r>
            <a:r>
              <a:rPr lang="en-US" sz="2800" b="1" i="1" u="sng" dirty="0" err="1" smtClean="0"/>
              <a:t>Ruhamah</a:t>
            </a:r>
            <a:r>
              <a:rPr lang="en-US" sz="2800" b="1" i="1" u="sng" dirty="0" smtClean="0"/>
              <a:t>)</a:t>
            </a:r>
          </a:p>
          <a:p>
            <a:r>
              <a:rPr lang="en-US" sz="2800" dirty="0" smtClean="0">
                <a:solidFill>
                  <a:srgbClr val="0070C0"/>
                </a:solidFill>
              </a:rPr>
              <a:t>(</a:t>
            </a:r>
            <a:r>
              <a:rPr lang="en-US" sz="2800" dirty="0" err="1" smtClean="0">
                <a:solidFill>
                  <a:srgbClr val="0070C0"/>
                </a:solidFill>
              </a:rPr>
              <a:t>Hos</a:t>
            </a:r>
            <a:r>
              <a:rPr lang="en-US" sz="2800" dirty="0" smtClean="0">
                <a:solidFill>
                  <a:srgbClr val="0070C0"/>
                </a:solidFill>
              </a:rPr>
              <a:t> 1:6)  And she conceived again, and bare a daughter. And </a:t>
            </a:r>
            <a:r>
              <a:rPr lang="en-US" sz="2800" i="1" dirty="0" smtClean="0">
                <a:solidFill>
                  <a:srgbClr val="0070C0"/>
                </a:solidFill>
              </a:rPr>
              <a:t>God said unto him, Call her name </a:t>
            </a:r>
            <a:r>
              <a:rPr lang="en-US" sz="2800" i="1" dirty="0" err="1" smtClean="0">
                <a:solidFill>
                  <a:srgbClr val="0070C0"/>
                </a:solidFill>
              </a:rPr>
              <a:t>Loruhamah</a:t>
            </a:r>
            <a:r>
              <a:rPr lang="en-US" sz="2800" i="1" dirty="0" smtClean="0">
                <a:solidFill>
                  <a:srgbClr val="0070C0"/>
                </a:solidFill>
              </a:rPr>
              <a:t>: for I will no more have mercy upon the house of Israel; but I will utterly take them away.</a:t>
            </a:r>
          </a:p>
          <a:p>
            <a:pPr lvl="2"/>
            <a:r>
              <a:rPr lang="en-US" sz="2800" dirty="0" smtClean="0"/>
              <a:t>Her name mean “unloved” or “she who never knew a father’s love”</a:t>
            </a:r>
          </a:p>
          <a:p>
            <a:pPr lvl="2"/>
            <a:endParaRPr lang="x-none" sz="2800" smtClean="0"/>
          </a:p>
          <a:p>
            <a:pPr marL="1154430" lvl="2" indent="-514350">
              <a:buAutoNum type="alphaLcPeriod" startAt="2"/>
            </a:pPr>
            <a:endParaRPr lang="x-none" smtClean="0">
              <a:solidFill>
                <a:srgbClr val="00B050"/>
              </a:solidFill>
            </a:endParaRPr>
          </a:p>
          <a:p>
            <a:pPr marL="880110" lvl="1" indent="-514350"/>
            <a:endParaRPr lang="en-US" sz="25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1143000"/>
          </a:xfrm>
        </p:spPr>
        <p:txBody>
          <a:bodyPr>
            <a:normAutofit fontScale="90000"/>
          </a:bodyPr>
          <a:lstStyle/>
          <a:p>
            <a:r>
              <a:rPr lang="en-US" dirty="0" smtClean="0"/>
              <a:t/>
            </a:r>
            <a:br>
              <a:rPr lang="en-US" dirty="0" smtClean="0"/>
            </a:br>
            <a:r>
              <a:rPr lang="en-US" dirty="0" smtClean="0"/>
              <a:t/>
            </a:r>
            <a:br>
              <a:rPr lang="en-US" dirty="0" smtClean="0"/>
            </a:br>
            <a:r>
              <a:rPr lang="en-US" sz="4300" b="1" u="sng" dirty="0" smtClean="0"/>
              <a:t/>
            </a:r>
            <a:br>
              <a:rPr lang="en-US" sz="4300" b="1" u="sng" dirty="0" smtClean="0"/>
            </a:br>
            <a:r>
              <a:rPr lang="en-US" sz="4300" dirty="0" smtClean="0"/>
              <a:t> Tragedy in Hosea’s life (1-3)</a:t>
            </a:r>
            <a:endParaRPr lang="en-US" sz="4300" dirty="0"/>
          </a:p>
        </p:txBody>
      </p:sp>
      <p:sp>
        <p:nvSpPr>
          <p:cNvPr id="3" name="Content Placeholder 2"/>
          <p:cNvSpPr>
            <a:spLocks noGrp="1"/>
          </p:cNvSpPr>
          <p:nvPr>
            <p:ph sz="quarter" idx="1"/>
          </p:nvPr>
        </p:nvSpPr>
        <p:spPr>
          <a:xfrm>
            <a:off x="457200" y="990600"/>
            <a:ext cx="7467600" cy="5867400"/>
          </a:xfrm>
        </p:spPr>
        <p:txBody>
          <a:bodyPr>
            <a:normAutofit/>
          </a:bodyPr>
          <a:lstStyle/>
          <a:p>
            <a:pPr lvl="2"/>
            <a:r>
              <a:rPr lang="en-US" sz="3000" dirty="0" smtClean="0">
                <a:solidFill>
                  <a:srgbClr val="00B050"/>
                </a:solidFill>
              </a:rPr>
              <a:t>“by which Hosea disowned the little one as being any kin of his”</a:t>
            </a:r>
          </a:p>
          <a:p>
            <a:pPr lvl="2"/>
            <a:r>
              <a:rPr lang="en-US" sz="3000" dirty="0" smtClean="0"/>
              <a:t>She was the daughter of a nameless man who </a:t>
            </a:r>
            <a:r>
              <a:rPr lang="en-US" sz="3000" dirty="0" err="1" smtClean="0"/>
              <a:t>Gomer</a:t>
            </a:r>
            <a:r>
              <a:rPr lang="en-US" sz="3000" dirty="0" smtClean="0"/>
              <a:t> had committed adultery with </a:t>
            </a:r>
          </a:p>
          <a:p>
            <a:pPr lvl="2"/>
            <a:r>
              <a:rPr lang="en-US" sz="3000" dirty="0" smtClean="0">
                <a:solidFill>
                  <a:srgbClr val="00B050"/>
                </a:solidFill>
              </a:rPr>
              <a:t>“with the birth of the child the prophet announced the coming withdrawal of mercy from the house of Israel by the God the nation had betrayed”</a:t>
            </a:r>
          </a:p>
          <a:p>
            <a:pPr lvl="2"/>
            <a:endParaRPr lang="x-none" sz="2800" smtClean="0">
              <a:solidFill>
                <a:srgbClr val="00B050"/>
              </a:solidFill>
            </a:endParaRPr>
          </a:p>
          <a:p>
            <a:pPr marL="1154430" lvl="2" indent="-514350">
              <a:buAutoNum type="alphaLcPeriod" startAt="2"/>
            </a:pPr>
            <a:endParaRPr lang="x-none" smtClean="0">
              <a:solidFill>
                <a:srgbClr val="00B050"/>
              </a:solidFill>
            </a:endParaRPr>
          </a:p>
          <a:p>
            <a:pPr marL="880110" lvl="1" indent="-514350"/>
            <a:endParaRPr lang="en-US" sz="25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1143000"/>
          </a:xfrm>
        </p:spPr>
        <p:txBody>
          <a:bodyPr>
            <a:normAutofit fontScale="90000"/>
          </a:bodyPr>
          <a:lstStyle/>
          <a:p>
            <a:r>
              <a:rPr lang="en-US" dirty="0" smtClean="0"/>
              <a:t/>
            </a:r>
            <a:br>
              <a:rPr lang="en-US" dirty="0" smtClean="0"/>
            </a:br>
            <a:r>
              <a:rPr lang="en-US" dirty="0" smtClean="0"/>
              <a:t/>
            </a:r>
            <a:br>
              <a:rPr lang="en-US" dirty="0" smtClean="0"/>
            </a:br>
            <a:r>
              <a:rPr lang="en-US" sz="4300" b="1" u="sng" dirty="0" smtClean="0"/>
              <a:t/>
            </a:r>
            <a:br>
              <a:rPr lang="en-US" sz="4300" b="1" u="sng" dirty="0" smtClean="0"/>
            </a:br>
            <a:r>
              <a:rPr lang="en-US" sz="4300" dirty="0" smtClean="0"/>
              <a:t> Tragedy in Hosea’s life (1-3)</a:t>
            </a:r>
            <a:endParaRPr lang="en-US" sz="4300" dirty="0"/>
          </a:p>
        </p:txBody>
      </p:sp>
      <p:sp>
        <p:nvSpPr>
          <p:cNvPr id="3" name="Content Placeholder 2"/>
          <p:cNvSpPr>
            <a:spLocks noGrp="1"/>
          </p:cNvSpPr>
          <p:nvPr>
            <p:ph sz="quarter" idx="1"/>
          </p:nvPr>
        </p:nvSpPr>
        <p:spPr>
          <a:xfrm>
            <a:off x="457200" y="990600"/>
            <a:ext cx="7467600" cy="5867400"/>
          </a:xfrm>
        </p:spPr>
        <p:txBody>
          <a:bodyPr>
            <a:normAutofit fontScale="92500"/>
          </a:bodyPr>
          <a:lstStyle/>
          <a:p>
            <a:pPr marL="1245870" lvl="2" indent="-514350">
              <a:buAutoNum type="alphaLcPeriod" startAt="3"/>
            </a:pPr>
            <a:r>
              <a:rPr lang="en-US" sz="2800" b="1" i="1" u="sng" dirty="0" smtClean="0"/>
              <a:t>The Nation Discovered (Lo-</a:t>
            </a:r>
            <a:r>
              <a:rPr lang="en-US" sz="2800" b="1" i="1" u="sng" dirty="0" err="1" smtClean="0"/>
              <a:t>Ammi</a:t>
            </a:r>
            <a:r>
              <a:rPr lang="en-US" sz="2800" b="1" i="1" u="sng" dirty="0" smtClean="0"/>
              <a:t>)</a:t>
            </a:r>
          </a:p>
          <a:p>
            <a:pPr marL="1245870" lvl="2" indent="-514350"/>
            <a:r>
              <a:rPr lang="en-US" sz="2800" dirty="0" smtClean="0"/>
              <a:t>Probably about 2-3 years later another child was born </a:t>
            </a:r>
          </a:p>
          <a:p>
            <a:r>
              <a:rPr lang="en-US" sz="2800" dirty="0" smtClean="0">
                <a:solidFill>
                  <a:srgbClr val="0070C0"/>
                </a:solidFill>
              </a:rPr>
              <a:t>(</a:t>
            </a:r>
            <a:r>
              <a:rPr lang="en-US" sz="2800" dirty="0" err="1" smtClean="0">
                <a:solidFill>
                  <a:srgbClr val="0070C0"/>
                </a:solidFill>
              </a:rPr>
              <a:t>Hos</a:t>
            </a:r>
            <a:r>
              <a:rPr lang="en-US" sz="2800" dirty="0" smtClean="0">
                <a:solidFill>
                  <a:srgbClr val="0070C0"/>
                </a:solidFill>
              </a:rPr>
              <a:t> 1:9)  Then said </a:t>
            </a:r>
            <a:r>
              <a:rPr lang="en-US" sz="2800" i="1" dirty="0" smtClean="0">
                <a:solidFill>
                  <a:srgbClr val="0070C0"/>
                </a:solidFill>
              </a:rPr>
              <a:t>God, Call his name </a:t>
            </a:r>
            <a:r>
              <a:rPr lang="en-US" sz="2800" i="1" dirty="0" err="1" smtClean="0">
                <a:solidFill>
                  <a:srgbClr val="0070C0"/>
                </a:solidFill>
              </a:rPr>
              <a:t>Loammi</a:t>
            </a:r>
            <a:r>
              <a:rPr lang="en-US" sz="2800" i="1" dirty="0" smtClean="0">
                <a:solidFill>
                  <a:srgbClr val="0070C0"/>
                </a:solidFill>
              </a:rPr>
              <a:t>: for ye are not my people, and I will not be your God.</a:t>
            </a:r>
          </a:p>
          <a:p>
            <a:pPr lvl="2"/>
            <a:r>
              <a:rPr lang="en-US" sz="2800" dirty="0" smtClean="0"/>
              <a:t>The name means “not my people” or “no kin of mine”</a:t>
            </a:r>
          </a:p>
          <a:p>
            <a:pPr lvl="2"/>
            <a:r>
              <a:rPr lang="en-US" sz="2800" dirty="0" smtClean="0"/>
              <a:t>And he is disowning any relationship with the child </a:t>
            </a:r>
          </a:p>
          <a:p>
            <a:pPr lvl="2"/>
            <a:r>
              <a:rPr lang="en-US" sz="2800" dirty="0" smtClean="0">
                <a:solidFill>
                  <a:srgbClr val="00B050"/>
                </a:solidFill>
              </a:rPr>
              <a:t>“the name of this boy speaks of the nation discovered – discovered for what it was as seen in the lives of its people”</a:t>
            </a:r>
            <a:endParaRPr lang="x-none" sz="2800" smtClean="0">
              <a:solidFill>
                <a:srgbClr val="00B050"/>
              </a:solidFill>
            </a:endParaRPr>
          </a:p>
          <a:p>
            <a:pPr marL="1245870" lvl="2" indent="-514350"/>
            <a:endParaRPr lang="x-none" sz="2800" smtClean="0"/>
          </a:p>
          <a:p>
            <a:pPr marL="1154430" lvl="2" indent="-514350">
              <a:buAutoNum type="alphaLcPeriod" startAt="2"/>
            </a:pPr>
            <a:endParaRPr lang="x-none" smtClean="0">
              <a:solidFill>
                <a:srgbClr val="00B050"/>
              </a:solidFill>
            </a:endParaRPr>
          </a:p>
          <a:p>
            <a:pPr marL="880110" lvl="1" indent="-514350"/>
            <a:endParaRPr lang="en-US" sz="25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fontScale="90000"/>
          </a:bodyPr>
          <a:lstStyle/>
          <a:p>
            <a:r>
              <a:rPr lang="en-US" dirty="0" smtClean="0"/>
              <a:t/>
            </a:r>
            <a:br>
              <a:rPr lang="en-US" dirty="0" smtClean="0"/>
            </a:br>
            <a:r>
              <a:rPr lang="en-US" sz="4800" dirty="0" smtClean="0"/>
              <a:t>Interesting Facts </a:t>
            </a:r>
            <a:endParaRPr lang="en-US" sz="4800" dirty="0"/>
          </a:p>
        </p:txBody>
      </p:sp>
      <p:sp>
        <p:nvSpPr>
          <p:cNvPr id="3" name="Content Placeholder 2"/>
          <p:cNvSpPr>
            <a:spLocks noGrp="1"/>
          </p:cNvSpPr>
          <p:nvPr>
            <p:ph sz="quarter" idx="1"/>
          </p:nvPr>
        </p:nvSpPr>
        <p:spPr>
          <a:xfrm>
            <a:off x="457200" y="1219200"/>
            <a:ext cx="7467600" cy="5254752"/>
          </a:xfrm>
        </p:spPr>
        <p:txBody>
          <a:bodyPr/>
          <a:lstStyle/>
          <a:p>
            <a:r>
              <a:rPr lang="en-US" sz="2800" b="1" u="sng" dirty="0" smtClean="0"/>
              <a:t>Who wrote it </a:t>
            </a:r>
            <a:r>
              <a:rPr lang="en-US" sz="2800" dirty="0" smtClean="0"/>
              <a:t>– Hosea, the son </a:t>
            </a:r>
            <a:r>
              <a:rPr lang="en-US" sz="2800" dirty="0" err="1" smtClean="0"/>
              <a:t>Beeri</a:t>
            </a:r>
            <a:r>
              <a:rPr lang="en-US" sz="2800" dirty="0" smtClean="0"/>
              <a:t>, apparently a citizen of northern Israel </a:t>
            </a:r>
          </a:p>
          <a:p>
            <a:r>
              <a:rPr lang="en-US" sz="2800" dirty="0" smtClean="0">
                <a:solidFill>
                  <a:srgbClr val="0070C0"/>
                </a:solidFill>
              </a:rPr>
              <a:t>(</a:t>
            </a:r>
            <a:r>
              <a:rPr lang="en-US" sz="2800" dirty="0" err="1" smtClean="0">
                <a:solidFill>
                  <a:srgbClr val="0070C0"/>
                </a:solidFill>
              </a:rPr>
              <a:t>Hos</a:t>
            </a:r>
            <a:r>
              <a:rPr lang="en-US" sz="2800" dirty="0" smtClean="0">
                <a:solidFill>
                  <a:srgbClr val="0070C0"/>
                </a:solidFill>
              </a:rPr>
              <a:t> 1:1)  The word of the LORD that came unto Hosea, the son of </a:t>
            </a:r>
            <a:r>
              <a:rPr lang="en-US" sz="2800" dirty="0" err="1" smtClean="0">
                <a:solidFill>
                  <a:srgbClr val="0070C0"/>
                </a:solidFill>
              </a:rPr>
              <a:t>Beeri</a:t>
            </a:r>
            <a:r>
              <a:rPr lang="en-US" sz="2800" dirty="0" smtClean="0">
                <a:solidFill>
                  <a:srgbClr val="0070C0"/>
                </a:solidFill>
              </a:rPr>
              <a:t>, in the days of </a:t>
            </a:r>
            <a:r>
              <a:rPr lang="en-US" sz="2800" dirty="0" err="1" smtClean="0">
                <a:solidFill>
                  <a:srgbClr val="0070C0"/>
                </a:solidFill>
              </a:rPr>
              <a:t>Uzziah</a:t>
            </a:r>
            <a:r>
              <a:rPr lang="en-US" sz="2800" dirty="0" smtClean="0">
                <a:solidFill>
                  <a:srgbClr val="0070C0"/>
                </a:solidFill>
              </a:rPr>
              <a:t>, </a:t>
            </a:r>
            <a:r>
              <a:rPr lang="en-US" sz="2800" dirty="0" err="1" smtClean="0">
                <a:solidFill>
                  <a:srgbClr val="0070C0"/>
                </a:solidFill>
              </a:rPr>
              <a:t>Jotham</a:t>
            </a:r>
            <a:r>
              <a:rPr lang="en-US" sz="2800" dirty="0" smtClean="0">
                <a:solidFill>
                  <a:srgbClr val="0070C0"/>
                </a:solidFill>
              </a:rPr>
              <a:t>, </a:t>
            </a:r>
            <a:r>
              <a:rPr lang="en-US" sz="2800" dirty="0" err="1" smtClean="0">
                <a:solidFill>
                  <a:srgbClr val="0070C0"/>
                </a:solidFill>
              </a:rPr>
              <a:t>Ahaz</a:t>
            </a:r>
            <a:r>
              <a:rPr lang="en-US" sz="2800" dirty="0" smtClean="0">
                <a:solidFill>
                  <a:srgbClr val="0070C0"/>
                </a:solidFill>
              </a:rPr>
              <a:t>, </a:t>
            </a:r>
            <a:r>
              <a:rPr lang="en-US" sz="2800" i="1" dirty="0" smtClean="0">
                <a:solidFill>
                  <a:srgbClr val="0070C0"/>
                </a:solidFill>
              </a:rPr>
              <a:t>and Hezekiah, kings of Judah, and in the days of Jeroboam the son of </a:t>
            </a:r>
            <a:r>
              <a:rPr lang="en-US" sz="2800" i="1" dirty="0" err="1" smtClean="0">
                <a:solidFill>
                  <a:srgbClr val="0070C0"/>
                </a:solidFill>
              </a:rPr>
              <a:t>Joash</a:t>
            </a:r>
            <a:r>
              <a:rPr lang="en-US" sz="2800" i="1" dirty="0" smtClean="0">
                <a:solidFill>
                  <a:srgbClr val="0070C0"/>
                </a:solidFill>
              </a:rPr>
              <a:t>, king of Israel.</a:t>
            </a:r>
          </a:p>
          <a:p>
            <a:r>
              <a:rPr lang="en-US" sz="2800" b="1" u="sng" dirty="0" smtClean="0"/>
              <a:t>When was it written </a:t>
            </a:r>
            <a:r>
              <a:rPr lang="en-US" sz="2800" dirty="0" smtClean="0"/>
              <a:t>– some of it before the death of Jeroboam II (753BC), but the finished product probably 720BC</a:t>
            </a:r>
            <a:endParaRPr lang="x-none" sz="280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1143000"/>
          </a:xfrm>
        </p:spPr>
        <p:txBody>
          <a:bodyPr>
            <a:normAutofit fontScale="90000"/>
          </a:bodyPr>
          <a:lstStyle/>
          <a:p>
            <a:r>
              <a:rPr lang="en-US" dirty="0" smtClean="0"/>
              <a:t/>
            </a:r>
            <a:br>
              <a:rPr lang="en-US" dirty="0" smtClean="0"/>
            </a:br>
            <a:r>
              <a:rPr lang="en-US" dirty="0" smtClean="0"/>
              <a:t/>
            </a:r>
            <a:br>
              <a:rPr lang="en-US" dirty="0" smtClean="0"/>
            </a:br>
            <a:r>
              <a:rPr lang="en-US" sz="4300" b="1" u="sng" dirty="0" smtClean="0"/>
              <a:t/>
            </a:r>
            <a:br>
              <a:rPr lang="en-US" sz="4300" b="1" u="sng" dirty="0" smtClean="0"/>
            </a:br>
            <a:r>
              <a:rPr lang="en-US" sz="4300" dirty="0" smtClean="0"/>
              <a:t> Tragedy in Hosea’s life (1-3)</a:t>
            </a:r>
            <a:endParaRPr lang="en-US" sz="4300" dirty="0"/>
          </a:p>
        </p:txBody>
      </p:sp>
      <p:sp>
        <p:nvSpPr>
          <p:cNvPr id="3" name="Content Placeholder 2"/>
          <p:cNvSpPr>
            <a:spLocks noGrp="1"/>
          </p:cNvSpPr>
          <p:nvPr>
            <p:ph sz="quarter" idx="1"/>
          </p:nvPr>
        </p:nvSpPr>
        <p:spPr>
          <a:xfrm>
            <a:off x="457200" y="990600"/>
            <a:ext cx="7467600" cy="5867400"/>
          </a:xfrm>
        </p:spPr>
        <p:txBody>
          <a:bodyPr>
            <a:normAutofit/>
          </a:bodyPr>
          <a:lstStyle/>
          <a:p>
            <a:pPr lvl="1"/>
            <a:r>
              <a:rPr lang="en-US" sz="3100" dirty="0" smtClean="0"/>
              <a:t>His family was a sign of the nation of Israel </a:t>
            </a:r>
          </a:p>
          <a:p>
            <a:pPr lvl="1"/>
            <a:r>
              <a:rPr lang="en-US" sz="3100" dirty="0" smtClean="0">
                <a:solidFill>
                  <a:srgbClr val="00B050"/>
                </a:solidFill>
              </a:rPr>
              <a:t>“the nation of Israel, so loved of God, repaid Him with indifference and contempt.  It openly courted the pagan nations round about by embracing their vile religion s and by cleaving to them in devotion..the kind of devotion Israel denied the living God </a:t>
            </a:r>
            <a:endParaRPr lang="x-none" sz="3100" smtClean="0">
              <a:solidFill>
                <a:srgbClr val="00B050"/>
              </a:solidFill>
            </a:endParaRPr>
          </a:p>
          <a:p>
            <a:pPr marL="1245870" lvl="2" indent="-514350"/>
            <a:endParaRPr lang="x-none" sz="2800" smtClean="0"/>
          </a:p>
          <a:p>
            <a:pPr marL="1154430" lvl="2" indent="-514350">
              <a:buAutoNum type="alphaLcPeriod" startAt="2"/>
            </a:pPr>
            <a:endParaRPr lang="x-none" smtClean="0">
              <a:solidFill>
                <a:srgbClr val="00B050"/>
              </a:solidFill>
            </a:endParaRPr>
          </a:p>
          <a:p>
            <a:pPr marL="880110" lvl="1" indent="-514350"/>
            <a:endParaRPr lang="en-US" sz="25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1143000"/>
          </a:xfrm>
        </p:spPr>
        <p:txBody>
          <a:bodyPr>
            <a:normAutofit fontScale="90000"/>
          </a:bodyPr>
          <a:lstStyle/>
          <a:p>
            <a:r>
              <a:rPr lang="en-US" dirty="0" smtClean="0"/>
              <a:t/>
            </a:r>
            <a:br>
              <a:rPr lang="en-US" dirty="0" smtClean="0"/>
            </a:br>
            <a:r>
              <a:rPr lang="en-US" dirty="0" smtClean="0"/>
              <a:t/>
            </a:r>
            <a:br>
              <a:rPr lang="en-US" dirty="0" smtClean="0"/>
            </a:br>
            <a:r>
              <a:rPr lang="en-US" sz="4300" b="1" u="sng" dirty="0" smtClean="0"/>
              <a:t/>
            </a:r>
            <a:br>
              <a:rPr lang="en-US" sz="4300" b="1" u="sng" dirty="0" smtClean="0"/>
            </a:br>
            <a:r>
              <a:rPr lang="en-US" sz="4300" dirty="0" smtClean="0"/>
              <a:t> Tragedy in Hosea’s life (1-3)</a:t>
            </a:r>
            <a:endParaRPr lang="en-US" sz="4300" dirty="0"/>
          </a:p>
        </p:txBody>
      </p:sp>
      <p:sp>
        <p:nvSpPr>
          <p:cNvPr id="3" name="Content Placeholder 2"/>
          <p:cNvSpPr>
            <a:spLocks noGrp="1"/>
          </p:cNvSpPr>
          <p:nvPr>
            <p:ph sz="quarter" idx="1"/>
          </p:nvPr>
        </p:nvSpPr>
        <p:spPr>
          <a:xfrm>
            <a:off x="457200" y="990600"/>
            <a:ext cx="7467600" cy="5867400"/>
          </a:xfrm>
        </p:spPr>
        <p:txBody>
          <a:bodyPr>
            <a:normAutofit lnSpcReduction="10000"/>
          </a:bodyPr>
          <a:lstStyle/>
          <a:p>
            <a:pPr marL="514350" indent="-514350">
              <a:buAutoNum type="alphaUcPeriod" startAt="2"/>
            </a:pPr>
            <a:r>
              <a:rPr lang="en-US" sz="2800" b="1" u="sng" dirty="0" smtClean="0"/>
              <a:t>The Sins (2)</a:t>
            </a:r>
          </a:p>
          <a:p>
            <a:pPr marL="514350" indent="-514350"/>
            <a:r>
              <a:rPr lang="en-US" sz="2800" dirty="0" smtClean="0"/>
              <a:t>The second chapter is about his wife </a:t>
            </a:r>
            <a:r>
              <a:rPr lang="en-US" sz="2800" dirty="0" err="1" smtClean="0"/>
              <a:t>Gomer</a:t>
            </a:r>
            <a:r>
              <a:rPr lang="en-US" sz="2800" dirty="0" smtClean="0"/>
              <a:t> </a:t>
            </a:r>
          </a:p>
          <a:p>
            <a:pPr marL="514350" indent="-514350"/>
            <a:r>
              <a:rPr lang="en-US" sz="2800" dirty="0" smtClean="0"/>
              <a:t>We could imagine the emotions of the prophet as he looked around at his desecrated home  </a:t>
            </a:r>
          </a:p>
          <a:p>
            <a:pPr marL="514350" indent="-514350"/>
            <a:r>
              <a:rPr lang="en-US" sz="2800" dirty="0" smtClean="0"/>
              <a:t> he loved his wife and he forgave her over and over </a:t>
            </a:r>
            <a:r>
              <a:rPr lang="en-US" sz="2800" dirty="0" smtClean="0">
                <a:solidFill>
                  <a:srgbClr val="00B050"/>
                </a:solidFill>
              </a:rPr>
              <a:t>“he </a:t>
            </a:r>
            <a:r>
              <a:rPr lang="en-US" sz="2800" dirty="0" smtClean="0">
                <a:solidFill>
                  <a:srgbClr val="00B050"/>
                </a:solidFill>
              </a:rPr>
              <a:t>pleaded with her, warned her, but all to no </a:t>
            </a:r>
            <a:r>
              <a:rPr lang="en-US" sz="2800" dirty="0" smtClean="0">
                <a:solidFill>
                  <a:srgbClr val="00B050"/>
                </a:solidFill>
              </a:rPr>
              <a:t>avail”</a:t>
            </a:r>
            <a:endParaRPr lang="en-US" sz="2800" dirty="0" smtClean="0"/>
          </a:p>
          <a:p>
            <a:pPr marL="880110" lvl="1" indent="-514350">
              <a:buAutoNum type="arabicPeriod"/>
            </a:pPr>
            <a:r>
              <a:rPr lang="en-US" sz="2800" i="1" u="sng" dirty="0" smtClean="0">
                <a:solidFill>
                  <a:srgbClr val="FF0000"/>
                </a:solidFill>
              </a:rPr>
              <a:t>The personal note (2:1-4)</a:t>
            </a:r>
          </a:p>
          <a:p>
            <a:pPr marL="880110" lvl="1" indent="-514350"/>
            <a:r>
              <a:rPr lang="en-US" sz="2800" dirty="0" smtClean="0"/>
              <a:t>In defense of his own name he disowned her and refused to extend mercy to the children </a:t>
            </a:r>
            <a:endParaRPr lang="x-none" sz="2800" smtClean="0"/>
          </a:p>
          <a:p>
            <a:pPr marL="880110" lvl="1" indent="-514350"/>
            <a:endParaRPr lang="en-US" sz="25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1143000"/>
          </a:xfrm>
        </p:spPr>
        <p:txBody>
          <a:bodyPr>
            <a:normAutofit fontScale="90000"/>
          </a:bodyPr>
          <a:lstStyle/>
          <a:p>
            <a:r>
              <a:rPr lang="en-US" dirty="0" smtClean="0"/>
              <a:t/>
            </a:r>
            <a:br>
              <a:rPr lang="en-US" dirty="0" smtClean="0"/>
            </a:br>
            <a:r>
              <a:rPr lang="en-US" dirty="0" smtClean="0"/>
              <a:t/>
            </a:r>
            <a:br>
              <a:rPr lang="en-US" dirty="0" smtClean="0"/>
            </a:br>
            <a:r>
              <a:rPr lang="en-US" sz="4300" b="1" u="sng" dirty="0" smtClean="0"/>
              <a:t/>
            </a:r>
            <a:br>
              <a:rPr lang="en-US" sz="4300" b="1" u="sng" dirty="0" smtClean="0"/>
            </a:br>
            <a:r>
              <a:rPr lang="en-US" sz="4300" dirty="0" smtClean="0"/>
              <a:t> Tragedy in Hosea’s life (1-3)</a:t>
            </a:r>
            <a:endParaRPr lang="en-US" sz="4300" dirty="0"/>
          </a:p>
        </p:txBody>
      </p:sp>
      <p:sp>
        <p:nvSpPr>
          <p:cNvPr id="3" name="Content Placeholder 2"/>
          <p:cNvSpPr>
            <a:spLocks noGrp="1"/>
          </p:cNvSpPr>
          <p:nvPr>
            <p:ph sz="quarter" idx="1"/>
          </p:nvPr>
        </p:nvSpPr>
        <p:spPr>
          <a:xfrm>
            <a:off x="457200" y="990600"/>
            <a:ext cx="7467600" cy="5867400"/>
          </a:xfrm>
        </p:spPr>
        <p:txBody>
          <a:bodyPr>
            <a:normAutofit/>
          </a:bodyPr>
          <a:lstStyle/>
          <a:p>
            <a:r>
              <a:rPr lang="en-US" sz="2600" dirty="0" smtClean="0">
                <a:solidFill>
                  <a:srgbClr val="0070C0"/>
                </a:solidFill>
              </a:rPr>
              <a:t>(</a:t>
            </a:r>
            <a:r>
              <a:rPr lang="en-US" sz="2600" dirty="0" err="1" smtClean="0">
                <a:solidFill>
                  <a:srgbClr val="0070C0"/>
                </a:solidFill>
              </a:rPr>
              <a:t>Hos</a:t>
            </a:r>
            <a:r>
              <a:rPr lang="en-US" sz="2600" dirty="0" smtClean="0">
                <a:solidFill>
                  <a:srgbClr val="0070C0"/>
                </a:solidFill>
              </a:rPr>
              <a:t> 2:2)  Plead with your mother, plead: for she </a:t>
            </a:r>
            <a:r>
              <a:rPr lang="en-US" sz="2600" i="1" dirty="0" smtClean="0">
                <a:solidFill>
                  <a:srgbClr val="0070C0"/>
                </a:solidFill>
              </a:rPr>
              <a:t>is not my wife, neither am I her husband: let her therefore put away her </a:t>
            </a:r>
            <a:r>
              <a:rPr lang="en-US" sz="2600" i="1" dirty="0" err="1" smtClean="0">
                <a:solidFill>
                  <a:srgbClr val="0070C0"/>
                </a:solidFill>
              </a:rPr>
              <a:t>whoredoms</a:t>
            </a:r>
            <a:r>
              <a:rPr lang="en-US" sz="2600" i="1" dirty="0" smtClean="0">
                <a:solidFill>
                  <a:srgbClr val="0070C0"/>
                </a:solidFill>
              </a:rPr>
              <a:t> out of her sight, and her adulteries from between her breasts;</a:t>
            </a:r>
          </a:p>
          <a:p>
            <a:r>
              <a:rPr lang="en-US" sz="2600" dirty="0" smtClean="0">
                <a:solidFill>
                  <a:srgbClr val="0070C0"/>
                </a:solidFill>
              </a:rPr>
              <a:t>(</a:t>
            </a:r>
            <a:r>
              <a:rPr lang="en-US" sz="2600" dirty="0" err="1" smtClean="0">
                <a:solidFill>
                  <a:srgbClr val="0070C0"/>
                </a:solidFill>
              </a:rPr>
              <a:t>Hos</a:t>
            </a:r>
            <a:r>
              <a:rPr lang="en-US" sz="2600" dirty="0" smtClean="0">
                <a:solidFill>
                  <a:srgbClr val="0070C0"/>
                </a:solidFill>
              </a:rPr>
              <a:t> 2:3)  Lest I strip her naked, and set her as in the day that she was born, and make her as a wilderness, and set her like a dry land, and slay her with thirst.</a:t>
            </a:r>
          </a:p>
          <a:p>
            <a:r>
              <a:rPr lang="en-US" sz="2600" dirty="0" smtClean="0">
                <a:solidFill>
                  <a:srgbClr val="0070C0"/>
                </a:solidFill>
              </a:rPr>
              <a:t>(</a:t>
            </a:r>
            <a:r>
              <a:rPr lang="en-US" sz="2600" dirty="0" err="1" smtClean="0">
                <a:solidFill>
                  <a:srgbClr val="0070C0"/>
                </a:solidFill>
              </a:rPr>
              <a:t>Hos</a:t>
            </a:r>
            <a:r>
              <a:rPr lang="en-US" sz="2600" dirty="0" smtClean="0">
                <a:solidFill>
                  <a:srgbClr val="0070C0"/>
                </a:solidFill>
              </a:rPr>
              <a:t> 2:4)  And I will not have mercy upon her children; for they </a:t>
            </a:r>
            <a:r>
              <a:rPr lang="en-US" sz="2600" i="1" dirty="0" smtClean="0">
                <a:solidFill>
                  <a:srgbClr val="0070C0"/>
                </a:solidFill>
              </a:rPr>
              <a:t>be the children of </a:t>
            </a:r>
            <a:r>
              <a:rPr lang="en-US" sz="2600" i="1" dirty="0" err="1" smtClean="0">
                <a:solidFill>
                  <a:srgbClr val="0070C0"/>
                </a:solidFill>
              </a:rPr>
              <a:t>whoredoms</a:t>
            </a:r>
            <a:r>
              <a:rPr lang="en-US" sz="2600" i="1" dirty="0" smtClean="0">
                <a:solidFill>
                  <a:srgbClr val="0070C0"/>
                </a:solidFill>
              </a:rPr>
              <a:t>.</a:t>
            </a:r>
          </a:p>
          <a:p>
            <a:endParaRPr lang="x-none" smtClean="0"/>
          </a:p>
          <a:p>
            <a:pPr marL="880110" lvl="1" indent="-514350"/>
            <a:endParaRPr lang="en-US" sz="25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1143000"/>
          </a:xfrm>
        </p:spPr>
        <p:txBody>
          <a:bodyPr>
            <a:normAutofit fontScale="90000"/>
          </a:bodyPr>
          <a:lstStyle/>
          <a:p>
            <a:r>
              <a:rPr lang="en-US" dirty="0" smtClean="0"/>
              <a:t/>
            </a:r>
            <a:br>
              <a:rPr lang="en-US" dirty="0" smtClean="0"/>
            </a:br>
            <a:r>
              <a:rPr lang="en-US" dirty="0" smtClean="0"/>
              <a:t/>
            </a:r>
            <a:br>
              <a:rPr lang="en-US" dirty="0" smtClean="0"/>
            </a:br>
            <a:r>
              <a:rPr lang="en-US" sz="4300" b="1" u="sng" dirty="0" smtClean="0"/>
              <a:t/>
            </a:r>
            <a:br>
              <a:rPr lang="en-US" sz="4300" b="1" u="sng" dirty="0" smtClean="0"/>
            </a:br>
            <a:r>
              <a:rPr lang="en-US" sz="4300" dirty="0" smtClean="0"/>
              <a:t> Tragedy in Hosea’s life (1-3)</a:t>
            </a:r>
            <a:endParaRPr lang="en-US" sz="4300" dirty="0"/>
          </a:p>
        </p:txBody>
      </p:sp>
      <p:sp>
        <p:nvSpPr>
          <p:cNvPr id="3" name="Content Placeholder 2"/>
          <p:cNvSpPr>
            <a:spLocks noGrp="1"/>
          </p:cNvSpPr>
          <p:nvPr>
            <p:ph sz="quarter" idx="1"/>
          </p:nvPr>
        </p:nvSpPr>
        <p:spPr>
          <a:xfrm>
            <a:off x="457200" y="990600"/>
            <a:ext cx="7467600" cy="5867400"/>
          </a:xfrm>
        </p:spPr>
        <p:txBody>
          <a:bodyPr>
            <a:normAutofit/>
          </a:bodyPr>
          <a:lstStyle/>
          <a:p>
            <a:pPr marL="880110" lvl="1" indent="-514350"/>
            <a:r>
              <a:rPr lang="en-US" sz="3000" dirty="0" smtClean="0">
                <a:solidFill>
                  <a:srgbClr val="00B050"/>
                </a:solidFill>
              </a:rPr>
              <a:t>“the public shame that had come upon Hosea, and the deep, deep sorrow that was his, enable him to enter into the public shame of Israel's conduct and the unfathomable sorrow in the heart of God”</a:t>
            </a:r>
          </a:p>
          <a:p>
            <a:pPr marL="880110" lvl="1" indent="-514350"/>
            <a:r>
              <a:rPr lang="en-US" sz="3000" dirty="0" smtClean="0"/>
              <a:t>Hosea was learning the deep, deep sorrow that God must feel when His people have turned away from Him and put other things in front of Him </a:t>
            </a:r>
          </a:p>
          <a:p>
            <a:pPr marL="880110" lvl="1" indent="-514350">
              <a:buNone/>
            </a:pPr>
            <a:endParaRPr lang="en-US" sz="26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1143000"/>
          </a:xfrm>
        </p:spPr>
        <p:txBody>
          <a:bodyPr>
            <a:normAutofit fontScale="90000"/>
          </a:bodyPr>
          <a:lstStyle/>
          <a:p>
            <a:r>
              <a:rPr lang="en-US" dirty="0" smtClean="0"/>
              <a:t/>
            </a:r>
            <a:br>
              <a:rPr lang="en-US" dirty="0" smtClean="0"/>
            </a:br>
            <a:r>
              <a:rPr lang="en-US" dirty="0" smtClean="0"/>
              <a:t/>
            </a:r>
            <a:br>
              <a:rPr lang="en-US" dirty="0" smtClean="0"/>
            </a:br>
            <a:r>
              <a:rPr lang="en-US" sz="4300" b="1" u="sng" dirty="0" smtClean="0"/>
              <a:t/>
            </a:r>
            <a:br>
              <a:rPr lang="en-US" sz="4300" b="1" u="sng" dirty="0" smtClean="0"/>
            </a:br>
            <a:r>
              <a:rPr lang="en-US" sz="4300" dirty="0" smtClean="0"/>
              <a:t> Tragedy in Hosea’s life (1-3)</a:t>
            </a:r>
            <a:endParaRPr lang="en-US" sz="4300" dirty="0"/>
          </a:p>
        </p:txBody>
      </p:sp>
      <p:sp>
        <p:nvSpPr>
          <p:cNvPr id="3" name="Content Placeholder 2"/>
          <p:cNvSpPr>
            <a:spLocks noGrp="1"/>
          </p:cNvSpPr>
          <p:nvPr>
            <p:ph sz="quarter" idx="1"/>
          </p:nvPr>
        </p:nvSpPr>
        <p:spPr>
          <a:xfrm>
            <a:off x="457200" y="990600"/>
            <a:ext cx="7467600" cy="5867400"/>
          </a:xfrm>
        </p:spPr>
        <p:txBody>
          <a:bodyPr>
            <a:normAutofit/>
          </a:bodyPr>
          <a:lstStyle/>
          <a:p>
            <a:pPr marL="880110" lvl="1" indent="-514350">
              <a:buAutoNum type="arabicPeriod" startAt="2"/>
            </a:pPr>
            <a:r>
              <a:rPr lang="en-US" sz="2700" i="1" u="sng" dirty="0" smtClean="0">
                <a:solidFill>
                  <a:srgbClr val="FF0000"/>
                </a:solidFill>
              </a:rPr>
              <a:t>The Prophetic Note (2:5-23)</a:t>
            </a:r>
          </a:p>
          <a:p>
            <a:pPr marL="880110" lvl="1" indent="-514350"/>
            <a:r>
              <a:rPr lang="en-US" sz="2700" dirty="0" smtClean="0"/>
              <a:t>He had been forced at last to disown his wife just as God would disown Israel </a:t>
            </a:r>
          </a:p>
          <a:p>
            <a:pPr marL="880110" lvl="1" indent="-514350"/>
            <a:r>
              <a:rPr lang="en-US" sz="2700" dirty="0" smtClean="0">
                <a:solidFill>
                  <a:srgbClr val="00B050"/>
                </a:solidFill>
              </a:rPr>
              <a:t>“Israel, now an unblushing harlot, had declared her intention of perusing her lovers, that is, the idols of her pagan worship”</a:t>
            </a:r>
          </a:p>
          <a:p>
            <a:r>
              <a:rPr lang="en-US" sz="2700" dirty="0" smtClean="0">
                <a:solidFill>
                  <a:srgbClr val="0070C0"/>
                </a:solidFill>
              </a:rPr>
              <a:t>(</a:t>
            </a:r>
            <a:r>
              <a:rPr lang="en-US" sz="2700" dirty="0" err="1" smtClean="0">
                <a:solidFill>
                  <a:srgbClr val="0070C0"/>
                </a:solidFill>
              </a:rPr>
              <a:t>Hos</a:t>
            </a:r>
            <a:r>
              <a:rPr lang="en-US" sz="2700" dirty="0" smtClean="0">
                <a:solidFill>
                  <a:srgbClr val="0070C0"/>
                </a:solidFill>
              </a:rPr>
              <a:t> 2:5)  For their mother hath played the harlot: she that conceived them hath done shamefully: for she said, I will go after my lovers, that give </a:t>
            </a:r>
            <a:r>
              <a:rPr lang="en-US" sz="2700" i="1" dirty="0" smtClean="0">
                <a:solidFill>
                  <a:srgbClr val="0070C0"/>
                </a:solidFill>
              </a:rPr>
              <a:t>me my bread and my water, my wool and my flax, mine oil and my drink.</a:t>
            </a:r>
          </a:p>
          <a:p>
            <a:endParaRPr lang="x-none" smtClean="0"/>
          </a:p>
          <a:p>
            <a:pPr marL="880110" lvl="1" indent="-514350"/>
            <a:endParaRPr lang="en-US" sz="2800" dirty="0" smtClean="0">
              <a:solidFill>
                <a:srgbClr val="00B050"/>
              </a:solidFill>
            </a:endParaRPr>
          </a:p>
          <a:p>
            <a:pPr marL="880110" lvl="1" indent="-514350"/>
            <a:endParaRPr lang="en-US" sz="2800" dirty="0" smtClean="0">
              <a:solidFill>
                <a:srgbClr val="00B05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1143000"/>
          </a:xfrm>
        </p:spPr>
        <p:txBody>
          <a:bodyPr>
            <a:normAutofit fontScale="90000"/>
          </a:bodyPr>
          <a:lstStyle/>
          <a:p>
            <a:r>
              <a:rPr lang="en-US" dirty="0" smtClean="0"/>
              <a:t/>
            </a:r>
            <a:br>
              <a:rPr lang="en-US" dirty="0" smtClean="0"/>
            </a:br>
            <a:r>
              <a:rPr lang="en-US" dirty="0" smtClean="0"/>
              <a:t/>
            </a:r>
            <a:br>
              <a:rPr lang="en-US" dirty="0" smtClean="0"/>
            </a:br>
            <a:r>
              <a:rPr lang="en-US" sz="4300" b="1" u="sng" dirty="0" smtClean="0"/>
              <a:t/>
            </a:r>
            <a:br>
              <a:rPr lang="en-US" sz="4300" b="1" u="sng" dirty="0" smtClean="0"/>
            </a:br>
            <a:r>
              <a:rPr lang="en-US" sz="4300" dirty="0" smtClean="0"/>
              <a:t> Tragedy in Hosea’s life (1-3)</a:t>
            </a:r>
            <a:endParaRPr lang="en-US" sz="4300" dirty="0"/>
          </a:p>
        </p:txBody>
      </p:sp>
      <p:sp>
        <p:nvSpPr>
          <p:cNvPr id="3" name="Content Placeholder 2"/>
          <p:cNvSpPr>
            <a:spLocks noGrp="1"/>
          </p:cNvSpPr>
          <p:nvPr>
            <p:ph sz="quarter" idx="1"/>
          </p:nvPr>
        </p:nvSpPr>
        <p:spPr>
          <a:xfrm>
            <a:off x="457200" y="990600"/>
            <a:ext cx="7467600" cy="5867400"/>
          </a:xfrm>
        </p:spPr>
        <p:txBody>
          <a:bodyPr>
            <a:normAutofit lnSpcReduction="10000"/>
          </a:bodyPr>
          <a:lstStyle/>
          <a:p>
            <a:pPr marL="514350" indent="-514350">
              <a:buAutoNum type="alphaUcPeriod" startAt="3"/>
            </a:pPr>
            <a:r>
              <a:rPr lang="en-US" sz="3000" b="1" u="sng" dirty="0" smtClean="0"/>
              <a:t>The Savior (3)</a:t>
            </a:r>
          </a:p>
          <a:p>
            <a:pPr marL="514350" indent="-514350"/>
            <a:r>
              <a:rPr lang="en-US" sz="3000" dirty="0" smtClean="0"/>
              <a:t>The 3</a:t>
            </a:r>
            <a:r>
              <a:rPr lang="en-US" sz="3000" baseline="30000" dirty="0" smtClean="0"/>
              <a:t>rd</a:t>
            </a:r>
            <a:r>
              <a:rPr lang="en-US" sz="3000" dirty="0" smtClean="0"/>
              <a:t> chapter concentrates on the husband and is brief</a:t>
            </a:r>
          </a:p>
          <a:p>
            <a:pPr marL="514350" indent="-514350"/>
            <a:r>
              <a:rPr lang="en-US" sz="3000" dirty="0" smtClean="0">
                <a:solidFill>
                  <a:srgbClr val="00B050"/>
                </a:solidFill>
              </a:rPr>
              <a:t>“it is one of the greatest prophecies of the Bible” </a:t>
            </a:r>
          </a:p>
          <a:p>
            <a:r>
              <a:rPr lang="en-US" sz="3200" dirty="0" smtClean="0">
                <a:solidFill>
                  <a:srgbClr val="0070C0"/>
                </a:solidFill>
              </a:rPr>
              <a:t>(</a:t>
            </a:r>
            <a:r>
              <a:rPr lang="en-US" sz="3200" dirty="0" err="1" smtClean="0">
                <a:solidFill>
                  <a:srgbClr val="0070C0"/>
                </a:solidFill>
              </a:rPr>
              <a:t>Hos</a:t>
            </a:r>
            <a:r>
              <a:rPr lang="en-US" sz="3200" dirty="0" smtClean="0">
                <a:solidFill>
                  <a:srgbClr val="0070C0"/>
                </a:solidFill>
              </a:rPr>
              <a:t> 3:1)  Then said the LORD unto me, Go yet, love a woman beloved of </a:t>
            </a:r>
            <a:r>
              <a:rPr lang="en-US" sz="3200" i="1" dirty="0" smtClean="0">
                <a:solidFill>
                  <a:srgbClr val="0070C0"/>
                </a:solidFill>
              </a:rPr>
              <a:t>her friend, yet an adulteress, according to the love of the LORD toward the children of Israel, who look to other gods, and love flagons of wine.</a:t>
            </a:r>
          </a:p>
          <a:p>
            <a:endParaRPr lang="x-none" sz="3200" smtClean="0"/>
          </a:p>
          <a:p>
            <a:pPr marL="514350" indent="-514350"/>
            <a:endParaRPr lang="en-US" sz="3000" dirty="0" smtClean="0">
              <a:solidFill>
                <a:srgbClr val="00B050"/>
              </a:solidFill>
            </a:endParaRPr>
          </a:p>
          <a:p>
            <a:endParaRPr lang="x-none" smtClean="0"/>
          </a:p>
          <a:p>
            <a:pPr marL="880110" lvl="1" indent="-514350"/>
            <a:endParaRPr lang="en-US" sz="2800" dirty="0" smtClean="0">
              <a:solidFill>
                <a:srgbClr val="00B050"/>
              </a:solidFill>
            </a:endParaRPr>
          </a:p>
          <a:p>
            <a:pPr marL="880110" lvl="1" indent="-514350"/>
            <a:endParaRPr lang="en-US" sz="2800" dirty="0" smtClean="0">
              <a:solidFill>
                <a:srgbClr val="00B05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1143000"/>
          </a:xfrm>
        </p:spPr>
        <p:txBody>
          <a:bodyPr>
            <a:normAutofit fontScale="90000"/>
          </a:bodyPr>
          <a:lstStyle/>
          <a:p>
            <a:r>
              <a:rPr lang="en-US" dirty="0" smtClean="0"/>
              <a:t/>
            </a:r>
            <a:br>
              <a:rPr lang="en-US" dirty="0" smtClean="0"/>
            </a:br>
            <a:r>
              <a:rPr lang="en-US" dirty="0" smtClean="0"/>
              <a:t/>
            </a:r>
            <a:br>
              <a:rPr lang="en-US" dirty="0" smtClean="0"/>
            </a:br>
            <a:r>
              <a:rPr lang="en-US" sz="4300" b="1" u="sng" dirty="0" smtClean="0"/>
              <a:t/>
            </a:r>
            <a:br>
              <a:rPr lang="en-US" sz="4300" b="1" u="sng" dirty="0" smtClean="0"/>
            </a:br>
            <a:r>
              <a:rPr lang="en-US" sz="4300" dirty="0" smtClean="0"/>
              <a:t> Tragedy in Hosea’s life (1-3)</a:t>
            </a:r>
            <a:endParaRPr lang="en-US" sz="4300" dirty="0"/>
          </a:p>
        </p:txBody>
      </p:sp>
      <p:sp>
        <p:nvSpPr>
          <p:cNvPr id="3" name="Content Placeholder 2"/>
          <p:cNvSpPr>
            <a:spLocks noGrp="1"/>
          </p:cNvSpPr>
          <p:nvPr>
            <p:ph sz="quarter" idx="1"/>
          </p:nvPr>
        </p:nvSpPr>
        <p:spPr>
          <a:xfrm>
            <a:off x="457200" y="990600"/>
            <a:ext cx="7467600" cy="5867400"/>
          </a:xfrm>
        </p:spPr>
        <p:txBody>
          <a:bodyPr>
            <a:normAutofit/>
          </a:bodyPr>
          <a:lstStyle/>
          <a:p>
            <a:r>
              <a:rPr lang="en-US" sz="3200" dirty="0" smtClean="0">
                <a:solidFill>
                  <a:srgbClr val="00B050"/>
                </a:solidFill>
              </a:rPr>
              <a:t>“the command was a fresh revelation of God’s </a:t>
            </a:r>
            <a:r>
              <a:rPr lang="en-US" sz="3200" dirty="0" err="1" smtClean="0">
                <a:solidFill>
                  <a:srgbClr val="00B050"/>
                </a:solidFill>
              </a:rPr>
              <a:t>boundles</a:t>
            </a:r>
            <a:r>
              <a:rPr lang="en-US" sz="3200" dirty="0" smtClean="0">
                <a:solidFill>
                  <a:srgbClr val="00B050"/>
                </a:solidFill>
              </a:rPr>
              <a:t> love for Israel”</a:t>
            </a:r>
          </a:p>
          <a:p>
            <a:r>
              <a:rPr lang="en-US" sz="3200" dirty="0" smtClean="0"/>
              <a:t>Hosea is called the first prophet of grace </a:t>
            </a:r>
          </a:p>
          <a:p>
            <a:r>
              <a:rPr lang="en-US" sz="3200" dirty="0" smtClean="0"/>
              <a:t>Hosea did what he was told and went and found his wife </a:t>
            </a:r>
          </a:p>
          <a:p>
            <a:r>
              <a:rPr lang="en-US" sz="3200" dirty="0" smtClean="0"/>
              <a:t>She had sold herself into slavery and he bought her back and took the unhappy harlot home </a:t>
            </a:r>
          </a:p>
          <a:p>
            <a:endParaRPr lang="en-US" sz="3200" dirty="0" smtClean="0"/>
          </a:p>
          <a:p>
            <a:endParaRPr lang="x-none" sz="3200" smtClean="0"/>
          </a:p>
          <a:p>
            <a:pPr marL="514350" indent="-514350"/>
            <a:endParaRPr lang="en-US" sz="3000" dirty="0" smtClean="0">
              <a:solidFill>
                <a:srgbClr val="00B050"/>
              </a:solidFill>
            </a:endParaRPr>
          </a:p>
          <a:p>
            <a:endParaRPr lang="x-none" smtClean="0"/>
          </a:p>
          <a:p>
            <a:pPr marL="880110" lvl="1" indent="-514350"/>
            <a:endParaRPr lang="en-US" sz="2800" dirty="0" smtClean="0">
              <a:solidFill>
                <a:srgbClr val="00B050"/>
              </a:solidFill>
            </a:endParaRPr>
          </a:p>
          <a:p>
            <a:pPr marL="880110" lvl="1" indent="-514350"/>
            <a:endParaRPr lang="en-US" sz="2800" dirty="0" smtClean="0">
              <a:solidFill>
                <a:srgbClr val="00B05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1143000"/>
          </a:xfrm>
        </p:spPr>
        <p:txBody>
          <a:bodyPr>
            <a:normAutofit fontScale="90000"/>
          </a:bodyPr>
          <a:lstStyle/>
          <a:p>
            <a:r>
              <a:rPr lang="en-US" dirty="0" smtClean="0"/>
              <a:t/>
            </a:r>
            <a:br>
              <a:rPr lang="en-US" dirty="0" smtClean="0"/>
            </a:br>
            <a:r>
              <a:rPr lang="en-US" dirty="0" smtClean="0"/>
              <a:t/>
            </a:r>
            <a:br>
              <a:rPr lang="en-US" dirty="0" smtClean="0"/>
            </a:br>
            <a:r>
              <a:rPr lang="en-US" sz="4300" b="1" u="sng" dirty="0" smtClean="0"/>
              <a:t/>
            </a:r>
            <a:br>
              <a:rPr lang="en-US" sz="4300" b="1" u="sng" dirty="0" smtClean="0"/>
            </a:br>
            <a:r>
              <a:rPr lang="en-US" sz="4300" dirty="0" smtClean="0"/>
              <a:t> Tragedy in Hosea’s life (1-3)</a:t>
            </a:r>
            <a:endParaRPr lang="en-US" sz="4300" dirty="0"/>
          </a:p>
        </p:txBody>
      </p:sp>
      <p:sp>
        <p:nvSpPr>
          <p:cNvPr id="3" name="Content Placeholder 2"/>
          <p:cNvSpPr>
            <a:spLocks noGrp="1"/>
          </p:cNvSpPr>
          <p:nvPr>
            <p:ph sz="quarter" idx="1"/>
          </p:nvPr>
        </p:nvSpPr>
        <p:spPr>
          <a:xfrm>
            <a:off x="457200" y="990600"/>
            <a:ext cx="7467600" cy="5867400"/>
          </a:xfrm>
        </p:spPr>
        <p:txBody>
          <a:bodyPr>
            <a:normAutofit/>
          </a:bodyPr>
          <a:lstStyle/>
          <a:p>
            <a:r>
              <a:rPr lang="en-US" sz="2800" dirty="0" smtClean="0"/>
              <a:t>And he told her never again to play the harlot </a:t>
            </a:r>
          </a:p>
          <a:p>
            <a:r>
              <a:rPr lang="en-US" sz="2800" dirty="0" smtClean="0"/>
              <a:t>And before he could be a husband to her again she would need to go through a time of trial and preparation</a:t>
            </a:r>
          </a:p>
          <a:p>
            <a:r>
              <a:rPr lang="en-US" sz="2800" dirty="0" smtClean="0"/>
              <a:t>Then comes one of the greatest prophecies regarding Israel </a:t>
            </a:r>
          </a:p>
          <a:p>
            <a:r>
              <a:rPr lang="en-US" sz="2800" dirty="0" smtClean="0">
                <a:solidFill>
                  <a:srgbClr val="0070C0"/>
                </a:solidFill>
              </a:rPr>
              <a:t> </a:t>
            </a:r>
            <a:r>
              <a:rPr lang="en-US" sz="2800" dirty="0" smtClean="0">
                <a:solidFill>
                  <a:srgbClr val="0070C0"/>
                </a:solidFill>
              </a:rPr>
              <a:t>(</a:t>
            </a:r>
            <a:r>
              <a:rPr lang="en-US" sz="2800" dirty="0" err="1" smtClean="0">
                <a:solidFill>
                  <a:srgbClr val="0070C0"/>
                </a:solidFill>
              </a:rPr>
              <a:t>Hos</a:t>
            </a:r>
            <a:r>
              <a:rPr lang="en-US" sz="2800" dirty="0" smtClean="0">
                <a:solidFill>
                  <a:srgbClr val="0070C0"/>
                </a:solidFill>
              </a:rPr>
              <a:t> 3:4)  For the children of Israel shall abide many days without a king, and without a prince, and without a sacrifice, and without an image, and without an ephod, and </a:t>
            </a:r>
            <a:r>
              <a:rPr lang="en-US" sz="2800" i="1" dirty="0" smtClean="0">
                <a:solidFill>
                  <a:srgbClr val="0070C0"/>
                </a:solidFill>
              </a:rPr>
              <a:t>without </a:t>
            </a:r>
            <a:r>
              <a:rPr lang="en-US" sz="2800" i="1" dirty="0" err="1" smtClean="0">
                <a:solidFill>
                  <a:srgbClr val="0070C0"/>
                </a:solidFill>
              </a:rPr>
              <a:t>teraphim</a:t>
            </a:r>
            <a:r>
              <a:rPr lang="en-US" sz="2800" i="1" dirty="0" smtClean="0">
                <a:solidFill>
                  <a:srgbClr val="0070C0"/>
                </a:solidFill>
              </a:rPr>
              <a:t>:</a:t>
            </a:r>
          </a:p>
          <a:p>
            <a:endParaRPr lang="x-none" sz="2800" smtClean="0"/>
          </a:p>
          <a:p>
            <a:endParaRPr lang="en-US" sz="2800" dirty="0" smtClean="0"/>
          </a:p>
          <a:p>
            <a:pPr>
              <a:buNone/>
            </a:pPr>
            <a:endParaRPr lang="en-US" sz="3200" dirty="0" smtClean="0"/>
          </a:p>
          <a:p>
            <a:endParaRPr lang="en-US" sz="3200" dirty="0" smtClean="0"/>
          </a:p>
          <a:p>
            <a:endParaRPr lang="x-none" sz="3200" smtClean="0"/>
          </a:p>
          <a:p>
            <a:pPr marL="514350" indent="-514350"/>
            <a:endParaRPr lang="en-US" sz="3000" dirty="0" smtClean="0">
              <a:solidFill>
                <a:srgbClr val="00B050"/>
              </a:solidFill>
            </a:endParaRPr>
          </a:p>
          <a:p>
            <a:endParaRPr lang="x-none" smtClean="0"/>
          </a:p>
          <a:p>
            <a:pPr marL="880110" lvl="1" indent="-514350"/>
            <a:endParaRPr lang="en-US" sz="2800" dirty="0" smtClean="0">
              <a:solidFill>
                <a:srgbClr val="00B050"/>
              </a:solidFill>
            </a:endParaRPr>
          </a:p>
          <a:p>
            <a:pPr marL="880110" lvl="1" indent="-514350"/>
            <a:endParaRPr lang="en-US" sz="2800" dirty="0" smtClean="0">
              <a:solidFill>
                <a:srgbClr val="00B05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1143000"/>
          </a:xfrm>
        </p:spPr>
        <p:txBody>
          <a:bodyPr>
            <a:normAutofit fontScale="90000"/>
          </a:bodyPr>
          <a:lstStyle/>
          <a:p>
            <a:r>
              <a:rPr lang="en-US" dirty="0" smtClean="0"/>
              <a:t/>
            </a:r>
            <a:br>
              <a:rPr lang="en-US" dirty="0" smtClean="0"/>
            </a:br>
            <a:r>
              <a:rPr lang="en-US" dirty="0" smtClean="0"/>
              <a:t/>
            </a:r>
            <a:br>
              <a:rPr lang="en-US" dirty="0" smtClean="0"/>
            </a:br>
            <a:r>
              <a:rPr lang="en-US" sz="4300" b="1" u="sng" dirty="0" smtClean="0"/>
              <a:t/>
            </a:r>
            <a:br>
              <a:rPr lang="en-US" sz="4300" b="1" u="sng" dirty="0" smtClean="0"/>
            </a:br>
            <a:r>
              <a:rPr lang="en-US" sz="4300" dirty="0" smtClean="0"/>
              <a:t> Tragedy in Hosea’s life (1-3)</a:t>
            </a:r>
            <a:endParaRPr lang="en-US" sz="4300" dirty="0"/>
          </a:p>
        </p:txBody>
      </p:sp>
      <p:sp>
        <p:nvSpPr>
          <p:cNvPr id="3" name="Content Placeholder 2"/>
          <p:cNvSpPr>
            <a:spLocks noGrp="1"/>
          </p:cNvSpPr>
          <p:nvPr>
            <p:ph sz="quarter" idx="1"/>
          </p:nvPr>
        </p:nvSpPr>
        <p:spPr>
          <a:xfrm>
            <a:off x="457200" y="990600"/>
            <a:ext cx="7467600" cy="5867400"/>
          </a:xfrm>
        </p:spPr>
        <p:txBody>
          <a:bodyPr>
            <a:normAutofit/>
          </a:bodyPr>
          <a:lstStyle/>
          <a:p>
            <a:r>
              <a:rPr lang="en-US" sz="2800" dirty="0" smtClean="0">
                <a:solidFill>
                  <a:srgbClr val="0070C0"/>
                </a:solidFill>
              </a:rPr>
              <a:t> </a:t>
            </a:r>
            <a:r>
              <a:rPr lang="en-US" sz="2800" dirty="0" smtClean="0">
                <a:solidFill>
                  <a:srgbClr val="00B050"/>
                </a:solidFill>
              </a:rPr>
              <a:t>“no more </a:t>
            </a:r>
            <a:r>
              <a:rPr lang="en-US" sz="2800" dirty="0" err="1" smtClean="0">
                <a:solidFill>
                  <a:srgbClr val="00B050"/>
                </a:solidFill>
              </a:rPr>
              <a:t>soveriegn</a:t>
            </a:r>
            <a:r>
              <a:rPr lang="en-US" sz="2800" dirty="0" smtClean="0">
                <a:solidFill>
                  <a:srgbClr val="00B050"/>
                </a:solidFill>
              </a:rPr>
              <a:t>, no more sanctuary, no more sacrifices”</a:t>
            </a:r>
          </a:p>
          <a:p>
            <a:r>
              <a:rPr lang="en-US" sz="2800" dirty="0" smtClean="0"/>
              <a:t>That is exactly how Israel has been from the crucifixion until now </a:t>
            </a:r>
          </a:p>
          <a:p>
            <a:r>
              <a:rPr lang="en-US" sz="2800" dirty="0" smtClean="0"/>
              <a:t>No king, no animal sacrifices, no real desire for idolatry </a:t>
            </a:r>
          </a:p>
          <a:p>
            <a:r>
              <a:rPr lang="en-US" sz="2800" dirty="0" smtClean="0">
                <a:solidFill>
                  <a:srgbClr val="00B050"/>
                </a:solidFill>
              </a:rPr>
              <a:t>“in the coming day the nation will be restored  to the Lord and will take her place again, thoroughly cleansed, as the wife of Jehovah”</a:t>
            </a:r>
            <a:endParaRPr lang="en-US" sz="2800" dirty="0" smtClean="0">
              <a:solidFill>
                <a:srgbClr val="00B050"/>
              </a:solidFill>
            </a:endParaRPr>
          </a:p>
          <a:p>
            <a:endParaRPr lang="x-none" sz="2800" smtClean="0"/>
          </a:p>
          <a:p>
            <a:endParaRPr lang="en-US" sz="2800" dirty="0" smtClean="0"/>
          </a:p>
          <a:p>
            <a:pPr>
              <a:buNone/>
            </a:pPr>
            <a:endParaRPr lang="en-US" sz="3200" dirty="0" smtClean="0"/>
          </a:p>
          <a:p>
            <a:endParaRPr lang="en-US" sz="3200" dirty="0" smtClean="0"/>
          </a:p>
          <a:p>
            <a:endParaRPr lang="x-none" sz="3200" smtClean="0"/>
          </a:p>
          <a:p>
            <a:pPr marL="514350" indent="-514350"/>
            <a:endParaRPr lang="en-US" sz="3000" dirty="0" smtClean="0">
              <a:solidFill>
                <a:srgbClr val="00B050"/>
              </a:solidFill>
            </a:endParaRPr>
          </a:p>
          <a:p>
            <a:endParaRPr lang="x-none" smtClean="0"/>
          </a:p>
          <a:p>
            <a:pPr marL="880110" lvl="1" indent="-514350"/>
            <a:endParaRPr lang="en-US" sz="2800" dirty="0" smtClean="0">
              <a:solidFill>
                <a:srgbClr val="00B050"/>
              </a:solidFill>
            </a:endParaRPr>
          </a:p>
          <a:p>
            <a:pPr marL="880110" lvl="1" indent="-514350"/>
            <a:endParaRPr lang="en-US" sz="2800" dirty="0" smtClean="0">
              <a:solidFill>
                <a:srgbClr val="00B05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1143000"/>
          </a:xfrm>
        </p:spPr>
        <p:txBody>
          <a:bodyPr>
            <a:normAutofit fontScale="90000"/>
          </a:bodyPr>
          <a:lstStyle/>
          <a:p>
            <a:r>
              <a:rPr lang="en-US" dirty="0" smtClean="0"/>
              <a:t/>
            </a:r>
            <a:br>
              <a:rPr lang="en-US" dirty="0" smtClean="0"/>
            </a:br>
            <a:r>
              <a:rPr lang="en-US" dirty="0" smtClean="0"/>
              <a:t/>
            </a:r>
            <a:br>
              <a:rPr lang="en-US" dirty="0" smtClean="0"/>
            </a:br>
            <a:r>
              <a:rPr lang="en-US" sz="4300" b="1" u="sng" dirty="0" smtClean="0"/>
              <a:t/>
            </a:r>
            <a:br>
              <a:rPr lang="en-US" sz="4300" b="1" u="sng" dirty="0" smtClean="0"/>
            </a:br>
            <a:r>
              <a:rPr lang="en-US" sz="4300" dirty="0" smtClean="0"/>
              <a:t> Tragedy in Hosea’s life (1-3)</a:t>
            </a:r>
            <a:endParaRPr lang="en-US" sz="4300" dirty="0"/>
          </a:p>
        </p:txBody>
      </p:sp>
      <p:sp>
        <p:nvSpPr>
          <p:cNvPr id="3" name="Content Placeholder 2"/>
          <p:cNvSpPr>
            <a:spLocks noGrp="1"/>
          </p:cNvSpPr>
          <p:nvPr>
            <p:ph sz="quarter" idx="1"/>
          </p:nvPr>
        </p:nvSpPr>
        <p:spPr>
          <a:xfrm>
            <a:off x="457200" y="990600"/>
            <a:ext cx="7467600" cy="5867400"/>
          </a:xfrm>
        </p:spPr>
        <p:txBody>
          <a:bodyPr>
            <a:normAutofit/>
          </a:bodyPr>
          <a:lstStyle/>
          <a:p>
            <a:r>
              <a:rPr lang="en-US" sz="2800" dirty="0" smtClean="0">
                <a:solidFill>
                  <a:srgbClr val="0070C0"/>
                </a:solidFill>
              </a:rPr>
              <a:t> and the tragedy of Hosea’s life made him able to preach about the tragedy of his homeland </a:t>
            </a:r>
          </a:p>
          <a:p>
            <a:r>
              <a:rPr lang="en-US" sz="2800" dirty="0" smtClean="0"/>
              <a:t>For the rest of the book he doesn’t mention his family </a:t>
            </a:r>
          </a:p>
          <a:p>
            <a:r>
              <a:rPr lang="en-US" sz="2800" dirty="0" smtClean="0">
                <a:solidFill>
                  <a:srgbClr val="00B050"/>
                </a:solidFill>
              </a:rPr>
              <a:t>“When God forgives, He forgets”</a:t>
            </a:r>
            <a:endParaRPr lang="x-none" sz="2800" smtClean="0">
              <a:solidFill>
                <a:srgbClr val="00B050"/>
              </a:solidFill>
            </a:endParaRPr>
          </a:p>
          <a:p>
            <a:pPr lvl="1"/>
            <a:r>
              <a:rPr lang="en-US" sz="2500" dirty="0" err="1" smtClean="0"/>
              <a:t>Gomer</a:t>
            </a:r>
            <a:r>
              <a:rPr lang="en-US" sz="2500" dirty="0" smtClean="0"/>
              <a:t> represented the nation </a:t>
            </a:r>
          </a:p>
          <a:p>
            <a:pPr lvl="1"/>
            <a:r>
              <a:rPr lang="en-US" sz="2500" dirty="0" smtClean="0"/>
              <a:t>The children represent the people </a:t>
            </a:r>
          </a:p>
          <a:p>
            <a:pPr lvl="1"/>
            <a:r>
              <a:rPr lang="en-US" sz="2500" dirty="0" smtClean="0"/>
              <a:t>Hosea’s sorrow, patience, compassion, judgment, and act or redemption illustrate God’s attitude toward Israel </a:t>
            </a:r>
          </a:p>
          <a:p>
            <a:pPr>
              <a:buNone/>
            </a:pPr>
            <a:endParaRPr lang="en-US" sz="3200" dirty="0" smtClean="0"/>
          </a:p>
          <a:p>
            <a:endParaRPr lang="en-US" sz="3200" dirty="0" smtClean="0"/>
          </a:p>
          <a:p>
            <a:endParaRPr lang="x-none" sz="3200" smtClean="0"/>
          </a:p>
          <a:p>
            <a:pPr marL="514350" indent="-514350"/>
            <a:endParaRPr lang="en-US" sz="3000" dirty="0" smtClean="0">
              <a:solidFill>
                <a:srgbClr val="00B050"/>
              </a:solidFill>
            </a:endParaRPr>
          </a:p>
          <a:p>
            <a:endParaRPr lang="x-none" smtClean="0"/>
          </a:p>
          <a:p>
            <a:pPr marL="880110" lvl="1" indent="-514350"/>
            <a:endParaRPr lang="en-US" sz="2800" dirty="0" smtClean="0">
              <a:solidFill>
                <a:srgbClr val="00B050"/>
              </a:solidFill>
            </a:endParaRPr>
          </a:p>
          <a:p>
            <a:pPr marL="880110" lvl="1" indent="-514350"/>
            <a:endParaRPr lang="en-US" sz="2800" dirty="0" smtClean="0">
              <a:solidFill>
                <a:srgbClr val="00B05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fontScale="90000"/>
          </a:bodyPr>
          <a:lstStyle/>
          <a:p>
            <a:r>
              <a:rPr lang="en-US" dirty="0" smtClean="0"/>
              <a:t/>
            </a:r>
            <a:br>
              <a:rPr lang="en-US" dirty="0" smtClean="0"/>
            </a:br>
            <a:r>
              <a:rPr lang="en-US" sz="4800" dirty="0" smtClean="0"/>
              <a:t>Interesting Facts </a:t>
            </a:r>
            <a:endParaRPr lang="en-US" sz="4800" dirty="0"/>
          </a:p>
        </p:txBody>
      </p:sp>
      <p:sp>
        <p:nvSpPr>
          <p:cNvPr id="3" name="Content Placeholder 2"/>
          <p:cNvSpPr>
            <a:spLocks noGrp="1"/>
          </p:cNvSpPr>
          <p:nvPr>
            <p:ph sz="quarter" idx="1"/>
          </p:nvPr>
        </p:nvSpPr>
        <p:spPr>
          <a:xfrm>
            <a:off x="457200" y="1219200"/>
            <a:ext cx="7467600" cy="5254752"/>
          </a:xfrm>
        </p:spPr>
        <p:txBody>
          <a:bodyPr>
            <a:normAutofit/>
          </a:bodyPr>
          <a:lstStyle/>
          <a:p>
            <a:r>
              <a:rPr lang="en-US" sz="3200" b="1" u="sng" dirty="0" smtClean="0"/>
              <a:t>To Whom was it written-</a:t>
            </a:r>
            <a:r>
              <a:rPr lang="en-US" sz="3200" dirty="0" smtClean="0"/>
              <a:t>  directly to the 10 Northern tribes of Israel…they are often referred to as “Ephraim”</a:t>
            </a:r>
          </a:p>
          <a:p>
            <a:r>
              <a:rPr lang="en-US" sz="3200" b="1" u="sng" dirty="0" smtClean="0"/>
              <a:t>Where are they located </a:t>
            </a:r>
            <a:r>
              <a:rPr lang="en-US" sz="3200" dirty="0" smtClean="0"/>
              <a:t>– in Israel, the northern division of the tribes who split on Solomon’s death, the capital city was Samaria </a:t>
            </a:r>
            <a:endParaRPr lang="en-US"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1143000"/>
          </a:xfrm>
        </p:spPr>
        <p:txBody>
          <a:bodyPr>
            <a:normAutofit fontScale="90000"/>
          </a:bodyPr>
          <a:lstStyle/>
          <a:p>
            <a:r>
              <a:rPr lang="en-US" dirty="0" smtClean="0"/>
              <a:t/>
            </a:r>
            <a:br>
              <a:rPr lang="en-US" dirty="0" smtClean="0"/>
            </a:br>
            <a:r>
              <a:rPr lang="en-US" dirty="0" smtClean="0"/>
              <a:t/>
            </a:r>
            <a:br>
              <a:rPr lang="en-US" dirty="0" smtClean="0"/>
            </a:br>
            <a:r>
              <a:rPr lang="en-US" sz="4300" b="1" u="sng" dirty="0" smtClean="0"/>
              <a:t/>
            </a:r>
            <a:br>
              <a:rPr lang="en-US" sz="4300" b="1" u="sng" dirty="0" smtClean="0"/>
            </a:br>
            <a:r>
              <a:rPr lang="en-US" sz="4300" dirty="0" smtClean="0"/>
              <a:t> </a:t>
            </a:r>
            <a:r>
              <a:rPr lang="en-US" sz="2900" dirty="0" smtClean="0"/>
              <a:t>Tragedy in Hosea’s </a:t>
            </a:r>
            <a:r>
              <a:rPr lang="en-US" sz="2900" dirty="0" smtClean="0"/>
              <a:t>Homeland (4-14)</a:t>
            </a:r>
            <a:endParaRPr lang="en-US" sz="2900" dirty="0"/>
          </a:p>
        </p:txBody>
      </p:sp>
      <p:sp>
        <p:nvSpPr>
          <p:cNvPr id="3" name="Content Placeholder 2"/>
          <p:cNvSpPr>
            <a:spLocks noGrp="1"/>
          </p:cNvSpPr>
          <p:nvPr>
            <p:ph sz="quarter" idx="1"/>
          </p:nvPr>
        </p:nvSpPr>
        <p:spPr>
          <a:xfrm>
            <a:off x="457200" y="990600"/>
            <a:ext cx="7467600" cy="5867400"/>
          </a:xfrm>
        </p:spPr>
        <p:txBody>
          <a:bodyPr>
            <a:normAutofit fontScale="92500"/>
          </a:bodyPr>
          <a:lstStyle/>
          <a:p>
            <a:pPr marL="514350" indent="-514350">
              <a:buFont typeface="+mj-lt"/>
              <a:buAutoNum type="alphaUcPeriod"/>
            </a:pPr>
            <a:r>
              <a:rPr lang="en-US" sz="2800" b="1" u="sng" dirty="0" smtClean="0"/>
              <a:t>They were a polluted people (4-7)</a:t>
            </a:r>
          </a:p>
          <a:p>
            <a:r>
              <a:rPr lang="en-US" sz="2800" dirty="0" smtClean="0">
                <a:solidFill>
                  <a:srgbClr val="0070C0"/>
                </a:solidFill>
              </a:rPr>
              <a:t>(</a:t>
            </a:r>
            <a:r>
              <a:rPr lang="en-US" sz="2800" dirty="0" err="1" smtClean="0">
                <a:solidFill>
                  <a:srgbClr val="0070C0"/>
                </a:solidFill>
              </a:rPr>
              <a:t>Hos</a:t>
            </a:r>
            <a:r>
              <a:rPr lang="en-US" sz="2800" dirty="0" smtClean="0">
                <a:solidFill>
                  <a:srgbClr val="0070C0"/>
                </a:solidFill>
              </a:rPr>
              <a:t> 4:1)  Hear the word of the LORD, ye children of Israel: for the LORD hath a controversy with the inhabitants of the land, because </a:t>
            </a:r>
            <a:r>
              <a:rPr lang="en-US" sz="2800" i="1" dirty="0" smtClean="0">
                <a:solidFill>
                  <a:srgbClr val="0070C0"/>
                </a:solidFill>
              </a:rPr>
              <a:t>there is no truth, nor mercy, nor knowledge of God in the land.</a:t>
            </a:r>
          </a:p>
          <a:p>
            <a:r>
              <a:rPr lang="en-US" sz="2800" dirty="0" smtClean="0">
                <a:solidFill>
                  <a:srgbClr val="0070C0"/>
                </a:solidFill>
              </a:rPr>
              <a:t>(</a:t>
            </a:r>
            <a:r>
              <a:rPr lang="en-US" sz="2800" dirty="0" err="1" smtClean="0">
                <a:solidFill>
                  <a:srgbClr val="0070C0"/>
                </a:solidFill>
              </a:rPr>
              <a:t>Hos</a:t>
            </a:r>
            <a:r>
              <a:rPr lang="en-US" sz="2800" dirty="0" smtClean="0">
                <a:solidFill>
                  <a:srgbClr val="0070C0"/>
                </a:solidFill>
              </a:rPr>
              <a:t> 4:2)  By swearing, and lying, and killing, and stealing, and committing adultery, they break out, and blood </a:t>
            </a:r>
            <a:r>
              <a:rPr lang="en-US" sz="2800" dirty="0" err="1" smtClean="0">
                <a:solidFill>
                  <a:srgbClr val="0070C0"/>
                </a:solidFill>
              </a:rPr>
              <a:t>toucheth</a:t>
            </a:r>
            <a:r>
              <a:rPr lang="en-US" sz="2800" dirty="0" smtClean="0">
                <a:solidFill>
                  <a:srgbClr val="0070C0"/>
                </a:solidFill>
              </a:rPr>
              <a:t> blood.</a:t>
            </a:r>
          </a:p>
          <a:p>
            <a:r>
              <a:rPr lang="en-US" sz="2800" dirty="0" smtClean="0">
                <a:solidFill>
                  <a:srgbClr val="0070C0"/>
                </a:solidFill>
              </a:rPr>
              <a:t>(</a:t>
            </a:r>
            <a:r>
              <a:rPr lang="en-US" sz="2800" dirty="0" err="1" smtClean="0">
                <a:solidFill>
                  <a:srgbClr val="0070C0"/>
                </a:solidFill>
              </a:rPr>
              <a:t>Hos</a:t>
            </a:r>
            <a:r>
              <a:rPr lang="en-US" sz="2800" dirty="0" smtClean="0">
                <a:solidFill>
                  <a:srgbClr val="0070C0"/>
                </a:solidFill>
              </a:rPr>
              <a:t> 4:3)  Therefore shall the land mourn, and every one that </a:t>
            </a:r>
            <a:r>
              <a:rPr lang="en-US" sz="2800" dirty="0" err="1" smtClean="0">
                <a:solidFill>
                  <a:srgbClr val="0070C0"/>
                </a:solidFill>
              </a:rPr>
              <a:t>dwelleth</a:t>
            </a:r>
            <a:r>
              <a:rPr lang="en-US" sz="2800" dirty="0" smtClean="0">
                <a:solidFill>
                  <a:srgbClr val="0070C0"/>
                </a:solidFill>
              </a:rPr>
              <a:t> therein shall languish, with the beasts of the field, and with the fowls of heaven; yea, the fishes of the sea also shall be taken away.</a:t>
            </a:r>
          </a:p>
          <a:p>
            <a:endParaRPr lang="x-none" sz="2800" smtClean="0"/>
          </a:p>
          <a:p>
            <a:pPr marL="514350" indent="-514350"/>
            <a:endParaRPr lang="en-US" sz="2800" b="1" u="sng" dirty="0" smtClean="0"/>
          </a:p>
          <a:p>
            <a:pPr marL="514350" indent="-514350"/>
            <a:endParaRPr lang="en-US" sz="3200" dirty="0" smtClean="0"/>
          </a:p>
          <a:p>
            <a:endParaRPr lang="en-US" sz="3200" dirty="0" smtClean="0"/>
          </a:p>
          <a:p>
            <a:endParaRPr lang="x-none" sz="3200" smtClean="0"/>
          </a:p>
          <a:p>
            <a:pPr marL="514350" indent="-514350"/>
            <a:endParaRPr lang="en-US" sz="3000" dirty="0" smtClean="0">
              <a:solidFill>
                <a:srgbClr val="00B050"/>
              </a:solidFill>
            </a:endParaRPr>
          </a:p>
          <a:p>
            <a:endParaRPr lang="x-none" smtClean="0"/>
          </a:p>
          <a:p>
            <a:pPr marL="880110" lvl="1" indent="-514350"/>
            <a:endParaRPr lang="en-US" sz="2800" dirty="0" smtClean="0">
              <a:solidFill>
                <a:srgbClr val="00B050"/>
              </a:solidFill>
            </a:endParaRPr>
          </a:p>
          <a:p>
            <a:pPr marL="880110" lvl="1" indent="-514350"/>
            <a:endParaRPr lang="en-US" sz="2800" dirty="0" smtClean="0">
              <a:solidFill>
                <a:srgbClr val="00B05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1143000"/>
          </a:xfrm>
        </p:spPr>
        <p:txBody>
          <a:bodyPr>
            <a:normAutofit fontScale="90000"/>
          </a:bodyPr>
          <a:lstStyle/>
          <a:p>
            <a:r>
              <a:rPr lang="en-US" dirty="0" smtClean="0"/>
              <a:t/>
            </a:r>
            <a:br>
              <a:rPr lang="en-US" dirty="0" smtClean="0"/>
            </a:br>
            <a:r>
              <a:rPr lang="en-US" dirty="0" smtClean="0"/>
              <a:t/>
            </a:r>
            <a:br>
              <a:rPr lang="en-US" dirty="0" smtClean="0"/>
            </a:br>
            <a:r>
              <a:rPr lang="en-US" sz="4300" b="1" u="sng" dirty="0" smtClean="0"/>
              <a:t/>
            </a:r>
            <a:br>
              <a:rPr lang="en-US" sz="4300" b="1" u="sng" dirty="0" smtClean="0"/>
            </a:br>
            <a:r>
              <a:rPr lang="en-US" sz="4300" dirty="0" smtClean="0"/>
              <a:t> </a:t>
            </a:r>
            <a:r>
              <a:rPr lang="en-US" sz="2900" dirty="0" smtClean="0"/>
              <a:t>Tragedy in Hosea’s </a:t>
            </a:r>
            <a:r>
              <a:rPr lang="en-US" sz="2900" dirty="0" smtClean="0"/>
              <a:t>Homeland (4-14)</a:t>
            </a:r>
            <a:endParaRPr lang="en-US" sz="2900" dirty="0"/>
          </a:p>
        </p:txBody>
      </p:sp>
      <p:sp>
        <p:nvSpPr>
          <p:cNvPr id="3" name="Content Placeholder 2"/>
          <p:cNvSpPr>
            <a:spLocks noGrp="1"/>
          </p:cNvSpPr>
          <p:nvPr>
            <p:ph sz="quarter" idx="1"/>
          </p:nvPr>
        </p:nvSpPr>
        <p:spPr>
          <a:xfrm>
            <a:off x="457200" y="990600"/>
            <a:ext cx="7467600" cy="5867400"/>
          </a:xfrm>
        </p:spPr>
        <p:txBody>
          <a:bodyPr>
            <a:normAutofit/>
          </a:bodyPr>
          <a:lstStyle/>
          <a:p>
            <a:r>
              <a:rPr lang="en-US" sz="3000" dirty="0" smtClean="0"/>
              <a:t>They were into all kinds of sin but the idolatry was the worst </a:t>
            </a:r>
          </a:p>
          <a:p>
            <a:r>
              <a:rPr lang="en-US" sz="3000" dirty="0" smtClean="0">
                <a:solidFill>
                  <a:srgbClr val="0070C0"/>
                </a:solidFill>
              </a:rPr>
              <a:t>(</a:t>
            </a:r>
            <a:r>
              <a:rPr lang="en-US" sz="3000" dirty="0" err="1" smtClean="0">
                <a:solidFill>
                  <a:srgbClr val="0070C0"/>
                </a:solidFill>
              </a:rPr>
              <a:t>Hos</a:t>
            </a:r>
            <a:r>
              <a:rPr lang="en-US" sz="3000" dirty="0" smtClean="0">
                <a:solidFill>
                  <a:srgbClr val="0070C0"/>
                </a:solidFill>
              </a:rPr>
              <a:t> 4:6)  My people are destroyed for lack of knowledge: because thou hast rejected knowledge, I will also reject thee, that thou </a:t>
            </a:r>
            <a:r>
              <a:rPr lang="en-US" sz="3000" dirty="0" err="1" smtClean="0">
                <a:solidFill>
                  <a:srgbClr val="0070C0"/>
                </a:solidFill>
              </a:rPr>
              <a:t>shalt</a:t>
            </a:r>
            <a:r>
              <a:rPr lang="en-US" sz="3000" dirty="0" smtClean="0">
                <a:solidFill>
                  <a:srgbClr val="0070C0"/>
                </a:solidFill>
              </a:rPr>
              <a:t> be no priest to me: seeing thou hast forgotten the law of thy God, I will also forget thy children.</a:t>
            </a:r>
          </a:p>
          <a:p>
            <a:r>
              <a:rPr lang="en-US" sz="2800" dirty="0" smtClean="0"/>
              <a:t>They were a polluted people given over to sin </a:t>
            </a:r>
            <a:endParaRPr lang="x-none" sz="2800" smtClean="0"/>
          </a:p>
          <a:p>
            <a:pPr>
              <a:buNone/>
            </a:pPr>
            <a:endParaRPr lang="x-none" sz="2800" smtClean="0"/>
          </a:p>
          <a:p>
            <a:pPr marL="514350" indent="-514350"/>
            <a:endParaRPr lang="en-US" sz="2800" b="1" u="sng" dirty="0" smtClean="0"/>
          </a:p>
          <a:p>
            <a:pPr marL="514350" indent="-514350"/>
            <a:endParaRPr lang="en-US" sz="3200" dirty="0" smtClean="0"/>
          </a:p>
          <a:p>
            <a:endParaRPr lang="en-US" sz="3200" dirty="0" smtClean="0"/>
          </a:p>
          <a:p>
            <a:endParaRPr lang="x-none" sz="3200" smtClean="0"/>
          </a:p>
          <a:p>
            <a:pPr marL="514350" indent="-514350"/>
            <a:endParaRPr lang="en-US" sz="3000" dirty="0" smtClean="0">
              <a:solidFill>
                <a:srgbClr val="00B050"/>
              </a:solidFill>
            </a:endParaRPr>
          </a:p>
          <a:p>
            <a:endParaRPr lang="x-none" smtClean="0"/>
          </a:p>
          <a:p>
            <a:pPr marL="880110" lvl="1" indent="-514350"/>
            <a:endParaRPr lang="en-US" sz="2800" dirty="0" smtClean="0">
              <a:solidFill>
                <a:srgbClr val="00B050"/>
              </a:solidFill>
            </a:endParaRPr>
          </a:p>
          <a:p>
            <a:pPr marL="880110" lvl="1" indent="-514350"/>
            <a:endParaRPr lang="en-US" sz="2800" dirty="0" smtClean="0">
              <a:solidFill>
                <a:srgbClr val="00B05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1143000"/>
          </a:xfrm>
        </p:spPr>
        <p:txBody>
          <a:bodyPr>
            <a:normAutofit fontScale="90000"/>
          </a:bodyPr>
          <a:lstStyle/>
          <a:p>
            <a:r>
              <a:rPr lang="en-US" dirty="0" smtClean="0"/>
              <a:t/>
            </a:r>
            <a:br>
              <a:rPr lang="en-US" dirty="0" smtClean="0"/>
            </a:br>
            <a:r>
              <a:rPr lang="en-US" dirty="0" smtClean="0"/>
              <a:t/>
            </a:r>
            <a:br>
              <a:rPr lang="en-US" dirty="0" smtClean="0"/>
            </a:br>
            <a:r>
              <a:rPr lang="en-US" sz="4300" b="1" u="sng" dirty="0" smtClean="0"/>
              <a:t/>
            </a:r>
            <a:br>
              <a:rPr lang="en-US" sz="4300" b="1" u="sng" dirty="0" smtClean="0"/>
            </a:br>
            <a:r>
              <a:rPr lang="en-US" sz="4300" dirty="0" smtClean="0"/>
              <a:t> </a:t>
            </a:r>
            <a:r>
              <a:rPr lang="en-US" sz="2900" dirty="0" smtClean="0"/>
              <a:t>Tragedy in Hosea’s </a:t>
            </a:r>
            <a:r>
              <a:rPr lang="en-US" sz="2900" dirty="0" smtClean="0"/>
              <a:t>Homeland (4-14)</a:t>
            </a:r>
            <a:endParaRPr lang="en-US" sz="2900" dirty="0"/>
          </a:p>
        </p:txBody>
      </p:sp>
      <p:sp>
        <p:nvSpPr>
          <p:cNvPr id="3" name="Content Placeholder 2"/>
          <p:cNvSpPr>
            <a:spLocks noGrp="1"/>
          </p:cNvSpPr>
          <p:nvPr>
            <p:ph sz="quarter" idx="1"/>
          </p:nvPr>
        </p:nvSpPr>
        <p:spPr>
          <a:xfrm>
            <a:off x="457200" y="990600"/>
            <a:ext cx="7467600" cy="5867400"/>
          </a:xfrm>
        </p:spPr>
        <p:txBody>
          <a:bodyPr>
            <a:normAutofit/>
          </a:bodyPr>
          <a:lstStyle/>
          <a:p>
            <a:pPr marL="514350" indent="-514350">
              <a:buAutoNum type="alphaUcPeriod" startAt="2"/>
            </a:pPr>
            <a:r>
              <a:rPr lang="en-US" sz="2800" b="1" u="sng" dirty="0" smtClean="0"/>
              <a:t>They were a Punished People (8-10)</a:t>
            </a:r>
          </a:p>
          <a:p>
            <a:r>
              <a:rPr lang="en-US" sz="2800" dirty="0" smtClean="0">
                <a:solidFill>
                  <a:srgbClr val="0070C0"/>
                </a:solidFill>
              </a:rPr>
              <a:t>(</a:t>
            </a:r>
            <a:r>
              <a:rPr lang="en-US" sz="2800" dirty="0" err="1" smtClean="0">
                <a:solidFill>
                  <a:srgbClr val="0070C0"/>
                </a:solidFill>
              </a:rPr>
              <a:t>Hos</a:t>
            </a:r>
            <a:r>
              <a:rPr lang="en-US" sz="2800" dirty="0" smtClean="0">
                <a:solidFill>
                  <a:srgbClr val="0070C0"/>
                </a:solidFill>
              </a:rPr>
              <a:t> 8:7)  For they have sown the wind, and they shall reap the whirlwind: it hath no stalk: the bud shall yield no meal: if so be it yield, the strangers shall swallow it up.</a:t>
            </a:r>
          </a:p>
          <a:p>
            <a:r>
              <a:rPr lang="en-US" sz="2800" dirty="0" smtClean="0">
                <a:solidFill>
                  <a:srgbClr val="0070C0"/>
                </a:solidFill>
              </a:rPr>
              <a:t>(</a:t>
            </a:r>
            <a:r>
              <a:rPr lang="en-US" sz="2800" dirty="0" err="1" smtClean="0">
                <a:solidFill>
                  <a:srgbClr val="0070C0"/>
                </a:solidFill>
              </a:rPr>
              <a:t>Hos</a:t>
            </a:r>
            <a:r>
              <a:rPr lang="en-US" sz="2800" dirty="0" smtClean="0">
                <a:solidFill>
                  <a:srgbClr val="0070C0"/>
                </a:solidFill>
              </a:rPr>
              <a:t> 8:8)  Israel is swallowed up: now shall they be among the Gentiles as a vessel wherein </a:t>
            </a:r>
            <a:r>
              <a:rPr lang="en-US" sz="2800" i="1" dirty="0" smtClean="0">
                <a:solidFill>
                  <a:srgbClr val="0070C0"/>
                </a:solidFill>
              </a:rPr>
              <a:t>is no pleasure.</a:t>
            </a:r>
          </a:p>
          <a:p>
            <a:r>
              <a:rPr lang="en-US" sz="2800" dirty="0" smtClean="0">
                <a:solidFill>
                  <a:srgbClr val="0070C0"/>
                </a:solidFill>
              </a:rPr>
              <a:t>(</a:t>
            </a:r>
            <a:r>
              <a:rPr lang="en-US" sz="2800" dirty="0" err="1" smtClean="0">
                <a:solidFill>
                  <a:srgbClr val="0070C0"/>
                </a:solidFill>
              </a:rPr>
              <a:t>Hos</a:t>
            </a:r>
            <a:r>
              <a:rPr lang="en-US" sz="2800" dirty="0" smtClean="0">
                <a:solidFill>
                  <a:srgbClr val="0070C0"/>
                </a:solidFill>
              </a:rPr>
              <a:t> 8:9)  For they are gone up to Assyria, a wild ass alone by himself: Ephraim hath hired lovers.</a:t>
            </a:r>
          </a:p>
          <a:p>
            <a:endParaRPr lang="x-none" sz="2800" smtClean="0"/>
          </a:p>
          <a:p>
            <a:pPr marL="514350" indent="-514350"/>
            <a:endParaRPr lang="x-none" sz="2800" smtClean="0"/>
          </a:p>
          <a:p>
            <a:pPr marL="514350" indent="-514350"/>
            <a:endParaRPr lang="en-US" sz="2800" b="1" u="sng" dirty="0" smtClean="0"/>
          </a:p>
          <a:p>
            <a:pPr marL="514350" indent="-514350"/>
            <a:endParaRPr lang="en-US" sz="3200" dirty="0" smtClean="0"/>
          </a:p>
          <a:p>
            <a:endParaRPr lang="en-US" sz="3200" dirty="0" smtClean="0"/>
          </a:p>
          <a:p>
            <a:endParaRPr lang="x-none" sz="3200" smtClean="0"/>
          </a:p>
          <a:p>
            <a:pPr marL="514350" indent="-514350"/>
            <a:endParaRPr lang="en-US" sz="3000" dirty="0" smtClean="0">
              <a:solidFill>
                <a:srgbClr val="00B050"/>
              </a:solidFill>
            </a:endParaRPr>
          </a:p>
          <a:p>
            <a:endParaRPr lang="x-none" smtClean="0"/>
          </a:p>
          <a:p>
            <a:pPr marL="880110" lvl="1" indent="-514350"/>
            <a:endParaRPr lang="en-US" sz="2800" dirty="0" smtClean="0">
              <a:solidFill>
                <a:srgbClr val="00B050"/>
              </a:solidFill>
            </a:endParaRPr>
          </a:p>
          <a:p>
            <a:pPr marL="880110" lvl="1" indent="-514350"/>
            <a:endParaRPr lang="en-US" sz="2800" dirty="0" smtClean="0">
              <a:solidFill>
                <a:srgbClr val="00B05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1143000"/>
          </a:xfrm>
        </p:spPr>
        <p:txBody>
          <a:bodyPr>
            <a:normAutofit fontScale="90000"/>
          </a:bodyPr>
          <a:lstStyle/>
          <a:p>
            <a:r>
              <a:rPr lang="en-US" dirty="0" smtClean="0"/>
              <a:t/>
            </a:r>
            <a:br>
              <a:rPr lang="en-US" dirty="0" smtClean="0"/>
            </a:br>
            <a:r>
              <a:rPr lang="en-US" dirty="0" smtClean="0"/>
              <a:t/>
            </a:r>
            <a:br>
              <a:rPr lang="en-US" dirty="0" smtClean="0"/>
            </a:br>
            <a:r>
              <a:rPr lang="en-US" sz="4300" b="1" u="sng" dirty="0" smtClean="0"/>
              <a:t/>
            </a:r>
            <a:br>
              <a:rPr lang="en-US" sz="4300" b="1" u="sng" dirty="0" smtClean="0"/>
            </a:br>
            <a:r>
              <a:rPr lang="en-US" sz="4300" dirty="0" smtClean="0"/>
              <a:t> </a:t>
            </a:r>
            <a:r>
              <a:rPr lang="en-US" sz="2900" dirty="0" smtClean="0"/>
              <a:t>Tragedy in Hosea’s </a:t>
            </a:r>
            <a:r>
              <a:rPr lang="en-US" sz="2900" dirty="0" smtClean="0"/>
              <a:t>Homeland (4-14)</a:t>
            </a:r>
            <a:endParaRPr lang="en-US" sz="2900" dirty="0"/>
          </a:p>
        </p:txBody>
      </p:sp>
      <p:sp>
        <p:nvSpPr>
          <p:cNvPr id="3" name="Content Placeholder 2"/>
          <p:cNvSpPr>
            <a:spLocks noGrp="1"/>
          </p:cNvSpPr>
          <p:nvPr>
            <p:ph sz="quarter" idx="1"/>
          </p:nvPr>
        </p:nvSpPr>
        <p:spPr>
          <a:xfrm>
            <a:off x="457200" y="990600"/>
            <a:ext cx="7467600" cy="5867400"/>
          </a:xfrm>
        </p:spPr>
        <p:txBody>
          <a:bodyPr>
            <a:normAutofit/>
          </a:bodyPr>
          <a:lstStyle/>
          <a:p>
            <a:r>
              <a:rPr lang="en-US" sz="2800" dirty="0" smtClean="0"/>
              <a:t>They were going to reap what they had sown…or worse</a:t>
            </a:r>
          </a:p>
          <a:p>
            <a:r>
              <a:rPr lang="en-US" sz="2800" dirty="0" smtClean="0">
                <a:solidFill>
                  <a:srgbClr val="00B050"/>
                </a:solidFill>
              </a:rPr>
              <a:t>“the Assyrian was coming to deport them to lands where all that was known was idolatry…they had turned their backs on God and now he would turn His on them”</a:t>
            </a:r>
          </a:p>
          <a:p>
            <a:r>
              <a:rPr lang="en-US" sz="2800" dirty="0" smtClean="0">
                <a:solidFill>
                  <a:srgbClr val="0070C0"/>
                </a:solidFill>
              </a:rPr>
              <a:t>(</a:t>
            </a:r>
            <a:r>
              <a:rPr lang="en-US" sz="2800" dirty="0" err="1" smtClean="0">
                <a:solidFill>
                  <a:srgbClr val="0070C0"/>
                </a:solidFill>
              </a:rPr>
              <a:t>Hos</a:t>
            </a:r>
            <a:r>
              <a:rPr lang="en-US" sz="2800" dirty="0" smtClean="0">
                <a:solidFill>
                  <a:srgbClr val="0070C0"/>
                </a:solidFill>
              </a:rPr>
              <a:t> 9:13)  Ephraim, as I saw </a:t>
            </a:r>
            <a:r>
              <a:rPr lang="en-US" sz="2800" dirty="0" err="1" smtClean="0">
                <a:solidFill>
                  <a:srgbClr val="0070C0"/>
                </a:solidFill>
              </a:rPr>
              <a:t>Tyrus</a:t>
            </a:r>
            <a:r>
              <a:rPr lang="en-US" sz="2800" dirty="0" smtClean="0">
                <a:solidFill>
                  <a:srgbClr val="0070C0"/>
                </a:solidFill>
              </a:rPr>
              <a:t>, </a:t>
            </a:r>
            <a:r>
              <a:rPr lang="en-US" sz="2800" i="1" dirty="0" smtClean="0">
                <a:solidFill>
                  <a:srgbClr val="0070C0"/>
                </a:solidFill>
              </a:rPr>
              <a:t>is planted in a pleasant place: but Ephraim shall bring forth his children to the murderer.</a:t>
            </a:r>
          </a:p>
          <a:p>
            <a:r>
              <a:rPr lang="en-US" sz="2800" dirty="0" smtClean="0">
                <a:solidFill>
                  <a:srgbClr val="0070C0"/>
                </a:solidFill>
              </a:rPr>
              <a:t>(</a:t>
            </a:r>
            <a:r>
              <a:rPr lang="en-US" sz="2800" dirty="0" err="1" smtClean="0">
                <a:solidFill>
                  <a:srgbClr val="0070C0"/>
                </a:solidFill>
              </a:rPr>
              <a:t>Hos</a:t>
            </a:r>
            <a:r>
              <a:rPr lang="en-US" sz="2800" dirty="0" smtClean="0">
                <a:solidFill>
                  <a:srgbClr val="0070C0"/>
                </a:solidFill>
              </a:rPr>
              <a:t> 9:14)  Give them, O LORD: what wilt thou give? give them a miscarrying womb and dry breasts.</a:t>
            </a:r>
          </a:p>
          <a:p>
            <a:endParaRPr lang="x-none" sz="2800" smtClean="0"/>
          </a:p>
          <a:p>
            <a:endParaRPr lang="x-none" sz="2800" smtClean="0"/>
          </a:p>
          <a:p>
            <a:pPr marL="514350" indent="-514350"/>
            <a:endParaRPr lang="x-none" sz="2800" smtClean="0"/>
          </a:p>
          <a:p>
            <a:pPr marL="514350" indent="-514350"/>
            <a:endParaRPr lang="en-US" sz="2800" b="1" u="sng" dirty="0" smtClean="0"/>
          </a:p>
          <a:p>
            <a:pPr marL="514350" indent="-514350"/>
            <a:endParaRPr lang="en-US" sz="3200" dirty="0" smtClean="0"/>
          </a:p>
          <a:p>
            <a:endParaRPr lang="en-US" sz="3200" dirty="0" smtClean="0"/>
          </a:p>
          <a:p>
            <a:endParaRPr lang="x-none" sz="3200" smtClean="0"/>
          </a:p>
          <a:p>
            <a:pPr marL="514350" indent="-514350"/>
            <a:endParaRPr lang="en-US" sz="3000" dirty="0" smtClean="0">
              <a:solidFill>
                <a:srgbClr val="00B050"/>
              </a:solidFill>
            </a:endParaRPr>
          </a:p>
          <a:p>
            <a:endParaRPr lang="x-none" smtClean="0"/>
          </a:p>
          <a:p>
            <a:pPr marL="880110" lvl="1" indent="-514350"/>
            <a:endParaRPr lang="en-US" sz="2800" dirty="0" smtClean="0">
              <a:solidFill>
                <a:srgbClr val="00B050"/>
              </a:solidFill>
            </a:endParaRPr>
          </a:p>
          <a:p>
            <a:pPr marL="880110" lvl="1" indent="-514350"/>
            <a:endParaRPr lang="en-US" sz="2800" dirty="0" smtClean="0">
              <a:solidFill>
                <a:srgbClr val="00B05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1143000"/>
          </a:xfrm>
        </p:spPr>
        <p:txBody>
          <a:bodyPr>
            <a:normAutofit fontScale="90000"/>
          </a:bodyPr>
          <a:lstStyle/>
          <a:p>
            <a:r>
              <a:rPr lang="en-US" dirty="0" smtClean="0"/>
              <a:t/>
            </a:r>
            <a:br>
              <a:rPr lang="en-US" dirty="0" smtClean="0"/>
            </a:br>
            <a:r>
              <a:rPr lang="en-US" dirty="0" smtClean="0"/>
              <a:t/>
            </a:r>
            <a:br>
              <a:rPr lang="en-US" dirty="0" smtClean="0"/>
            </a:br>
            <a:r>
              <a:rPr lang="en-US" sz="4300" b="1" u="sng" dirty="0" smtClean="0"/>
              <a:t/>
            </a:r>
            <a:br>
              <a:rPr lang="en-US" sz="4300" b="1" u="sng" dirty="0" smtClean="0"/>
            </a:br>
            <a:r>
              <a:rPr lang="en-US" sz="4300" dirty="0" smtClean="0"/>
              <a:t> </a:t>
            </a:r>
            <a:r>
              <a:rPr lang="en-US" sz="2900" dirty="0" smtClean="0"/>
              <a:t>Tragedy in Hosea’s </a:t>
            </a:r>
            <a:r>
              <a:rPr lang="en-US" sz="2900" dirty="0" smtClean="0"/>
              <a:t>Homeland (4-14)</a:t>
            </a:r>
            <a:endParaRPr lang="en-US" sz="2900" dirty="0"/>
          </a:p>
        </p:txBody>
      </p:sp>
      <p:sp>
        <p:nvSpPr>
          <p:cNvPr id="3" name="Content Placeholder 2"/>
          <p:cNvSpPr>
            <a:spLocks noGrp="1"/>
          </p:cNvSpPr>
          <p:nvPr>
            <p:ph sz="quarter" idx="1"/>
          </p:nvPr>
        </p:nvSpPr>
        <p:spPr>
          <a:xfrm>
            <a:off x="457200" y="990600"/>
            <a:ext cx="7467600" cy="5867400"/>
          </a:xfrm>
        </p:spPr>
        <p:txBody>
          <a:bodyPr>
            <a:normAutofit/>
          </a:bodyPr>
          <a:lstStyle/>
          <a:p>
            <a:pPr marL="514350" indent="-514350">
              <a:buAutoNum type="alphaUcPeriod" startAt="3"/>
            </a:pPr>
            <a:r>
              <a:rPr lang="en-US" sz="2800" b="1" u="sng" dirty="0" smtClean="0"/>
              <a:t>The pardoned People (11-14)</a:t>
            </a:r>
            <a:endParaRPr lang="x-none" sz="2800" b="1" u="sng" smtClean="0"/>
          </a:p>
          <a:p>
            <a:r>
              <a:rPr lang="en-US" sz="2800" dirty="0" smtClean="0">
                <a:solidFill>
                  <a:srgbClr val="00B050"/>
                </a:solidFill>
              </a:rPr>
              <a:t>“God takes no delight in punishing His people even though He must in his holiness”</a:t>
            </a:r>
            <a:endParaRPr lang="x-none" sz="2800" smtClean="0">
              <a:solidFill>
                <a:srgbClr val="00B050"/>
              </a:solidFill>
            </a:endParaRPr>
          </a:p>
          <a:p>
            <a:r>
              <a:rPr lang="en-US" sz="2800" dirty="0" smtClean="0">
                <a:solidFill>
                  <a:srgbClr val="0070C0"/>
                </a:solidFill>
              </a:rPr>
              <a:t>(</a:t>
            </a:r>
            <a:r>
              <a:rPr lang="en-US" sz="2800" dirty="0" err="1" smtClean="0">
                <a:solidFill>
                  <a:srgbClr val="0070C0"/>
                </a:solidFill>
              </a:rPr>
              <a:t>Hos</a:t>
            </a:r>
            <a:r>
              <a:rPr lang="en-US" sz="2800" dirty="0" smtClean="0">
                <a:solidFill>
                  <a:srgbClr val="0070C0"/>
                </a:solidFill>
              </a:rPr>
              <a:t> 11:6)  And the sword shall abide on his cities, and shall consume his branches, and devour </a:t>
            </a:r>
            <a:r>
              <a:rPr lang="en-US" sz="2800" i="1" dirty="0" smtClean="0">
                <a:solidFill>
                  <a:srgbClr val="0070C0"/>
                </a:solidFill>
              </a:rPr>
              <a:t>them, because of their own counsels.</a:t>
            </a:r>
          </a:p>
          <a:p>
            <a:r>
              <a:rPr lang="en-US" sz="2800" dirty="0" smtClean="0">
                <a:solidFill>
                  <a:srgbClr val="0070C0"/>
                </a:solidFill>
              </a:rPr>
              <a:t>(</a:t>
            </a:r>
            <a:r>
              <a:rPr lang="en-US" sz="2800" dirty="0" err="1" smtClean="0">
                <a:solidFill>
                  <a:srgbClr val="0070C0"/>
                </a:solidFill>
              </a:rPr>
              <a:t>Hos</a:t>
            </a:r>
            <a:r>
              <a:rPr lang="en-US" sz="2800" dirty="0" smtClean="0">
                <a:solidFill>
                  <a:srgbClr val="0070C0"/>
                </a:solidFill>
              </a:rPr>
              <a:t> 11:7)  And my people are bent to backsliding from me: though they called them to the most High, none at all would exalt </a:t>
            </a:r>
            <a:r>
              <a:rPr lang="en-US" sz="2800" i="1" dirty="0" smtClean="0">
                <a:solidFill>
                  <a:srgbClr val="0070C0"/>
                </a:solidFill>
              </a:rPr>
              <a:t>him.</a:t>
            </a:r>
          </a:p>
          <a:p>
            <a:endParaRPr lang="en-US" sz="3200" dirty="0" smtClean="0"/>
          </a:p>
          <a:p>
            <a:endParaRPr lang="x-none" sz="3200" smtClean="0"/>
          </a:p>
          <a:p>
            <a:pPr marL="514350" indent="-514350"/>
            <a:endParaRPr lang="en-US" sz="3000" dirty="0" smtClean="0">
              <a:solidFill>
                <a:srgbClr val="00B050"/>
              </a:solidFill>
            </a:endParaRPr>
          </a:p>
          <a:p>
            <a:endParaRPr lang="x-none" smtClean="0"/>
          </a:p>
          <a:p>
            <a:pPr marL="880110" lvl="1" indent="-514350"/>
            <a:endParaRPr lang="en-US" sz="2800" dirty="0" smtClean="0">
              <a:solidFill>
                <a:srgbClr val="00B050"/>
              </a:solidFill>
            </a:endParaRPr>
          </a:p>
          <a:p>
            <a:pPr marL="880110" lvl="1" indent="-514350"/>
            <a:endParaRPr lang="en-US" sz="2800" dirty="0" smtClean="0">
              <a:solidFill>
                <a:srgbClr val="00B05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1143000"/>
          </a:xfrm>
        </p:spPr>
        <p:txBody>
          <a:bodyPr>
            <a:normAutofit fontScale="90000"/>
          </a:bodyPr>
          <a:lstStyle/>
          <a:p>
            <a:r>
              <a:rPr lang="en-US" dirty="0" smtClean="0"/>
              <a:t/>
            </a:r>
            <a:br>
              <a:rPr lang="en-US" dirty="0" smtClean="0"/>
            </a:br>
            <a:r>
              <a:rPr lang="en-US" dirty="0" smtClean="0"/>
              <a:t/>
            </a:r>
            <a:br>
              <a:rPr lang="en-US" dirty="0" smtClean="0"/>
            </a:br>
            <a:r>
              <a:rPr lang="en-US" sz="4300" b="1" u="sng" dirty="0" smtClean="0"/>
              <a:t/>
            </a:r>
            <a:br>
              <a:rPr lang="en-US" sz="4300" b="1" u="sng" dirty="0" smtClean="0"/>
            </a:br>
            <a:r>
              <a:rPr lang="en-US" sz="4300" dirty="0" smtClean="0"/>
              <a:t> </a:t>
            </a:r>
            <a:r>
              <a:rPr lang="en-US" sz="2900" dirty="0" smtClean="0"/>
              <a:t>Tragedy in Hosea’s </a:t>
            </a:r>
            <a:r>
              <a:rPr lang="en-US" sz="2900" dirty="0" smtClean="0"/>
              <a:t>Homeland (4-14)</a:t>
            </a:r>
            <a:endParaRPr lang="en-US" sz="2900" dirty="0"/>
          </a:p>
        </p:txBody>
      </p:sp>
      <p:sp>
        <p:nvSpPr>
          <p:cNvPr id="3" name="Content Placeholder 2"/>
          <p:cNvSpPr>
            <a:spLocks noGrp="1"/>
          </p:cNvSpPr>
          <p:nvPr>
            <p:ph sz="quarter" idx="1"/>
          </p:nvPr>
        </p:nvSpPr>
        <p:spPr>
          <a:xfrm>
            <a:off x="457200" y="990600"/>
            <a:ext cx="7467600" cy="5867400"/>
          </a:xfrm>
        </p:spPr>
        <p:txBody>
          <a:bodyPr>
            <a:normAutofit/>
          </a:bodyPr>
          <a:lstStyle/>
          <a:p>
            <a:r>
              <a:rPr lang="en-US" sz="2800" dirty="0" smtClean="0">
                <a:solidFill>
                  <a:srgbClr val="0070C0"/>
                </a:solidFill>
              </a:rPr>
              <a:t>(</a:t>
            </a:r>
            <a:r>
              <a:rPr lang="en-US" sz="2800" dirty="0" err="1" smtClean="0">
                <a:solidFill>
                  <a:srgbClr val="0070C0"/>
                </a:solidFill>
              </a:rPr>
              <a:t>Hos</a:t>
            </a:r>
            <a:r>
              <a:rPr lang="en-US" sz="2800" dirty="0" smtClean="0">
                <a:solidFill>
                  <a:srgbClr val="0070C0"/>
                </a:solidFill>
              </a:rPr>
              <a:t> 11:8)  How shall I give thee up, Ephraim? </a:t>
            </a:r>
            <a:r>
              <a:rPr lang="en-US" sz="2800" i="1" dirty="0" smtClean="0">
                <a:solidFill>
                  <a:srgbClr val="0070C0"/>
                </a:solidFill>
              </a:rPr>
              <a:t>how shall I deliver thee, Israel? how shall I make thee as </a:t>
            </a:r>
            <a:r>
              <a:rPr lang="en-US" sz="2800" i="1" dirty="0" err="1" smtClean="0">
                <a:solidFill>
                  <a:srgbClr val="0070C0"/>
                </a:solidFill>
              </a:rPr>
              <a:t>Admah</a:t>
            </a:r>
            <a:r>
              <a:rPr lang="en-US" sz="2800" i="1" dirty="0" smtClean="0">
                <a:solidFill>
                  <a:srgbClr val="0070C0"/>
                </a:solidFill>
              </a:rPr>
              <a:t>? how shall I set thee as </a:t>
            </a:r>
            <a:r>
              <a:rPr lang="en-US" sz="2800" i="1" dirty="0" err="1" smtClean="0">
                <a:solidFill>
                  <a:srgbClr val="0070C0"/>
                </a:solidFill>
              </a:rPr>
              <a:t>Zeboim</a:t>
            </a:r>
            <a:r>
              <a:rPr lang="en-US" sz="2800" i="1" dirty="0" smtClean="0">
                <a:solidFill>
                  <a:srgbClr val="0070C0"/>
                </a:solidFill>
              </a:rPr>
              <a:t>? mine heart is turned within me, my </a:t>
            </a:r>
            <a:r>
              <a:rPr lang="en-US" sz="2800" i="1" dirty="0" err="1" smtClean="0">
                <a:solidFill>
                  <a:srgbClr val="0070C0"/>
                </a:solidFill>
              </a:rPr>
              <a:t>repentings</a:t>
            </a:r>
            <a:r>
              <a:rPr lang="en-US" sz="2800" i="1" dirty="0" smtClean="0">
                <a:solidFill>
                  <a:srgbClr val="0070C0"/>
                </a:solidFill>
              </a:rPr>
              <a:t> are kindled together.</a:t>
            </a:r>
          </a:p>
          <a:p>
            <a:r>
              <a:rPr lang="en-US" sz="2800" dirty="0" smtClean="0">
                <a:solidFill>
                  <a:srgbClr val="0070C0"/>
                </a:solidFill>
              </a:rPr>
              <a:t>(</a:t>
            </a:r>
            <a:r>
              <a:rPr lang="en-US" sz="2800" dirty="0" err="1" smtClean="0">
                <a:solidFill>
                  <a:srgbClr val="0070C0"/>
                </a:solidFill>
              </a:rPr>
              <a:t>Hos</a:t>
            </a:r>
            <a:r>
              <a:rPr lang="en-US" sz="2800" dirty="0" smtClean="0">
                <a:solidFill>
                  <a:srgbClr val="0070C0"/>
                </a:solidFill>
              </a:rPr>
              <a:t> 11:9)  I will not execute the fierceness of mine anger, I will not return to destroy Ephraim: for I </a:t>
            </a:r>
            <a:r>
              <a:rPr lang="en-US" sz="2800" i="1" dirty="0" smtClean="0">
                <a:solidFill>
                  <a:srgbClr val="0070C0"/>
                </a:solidFill>
              </a:rPr>
              <a:t>am God, and not man; the Holy One in the midst of thee: and I will not enter into the city.</a:t>
            </a:r>
          </a:p>
          <a:p>
            <a:r>
              <a:rPr lang="en-US" sz="2800" dirty="0" smtClean="0"/>
              <a:t>God must punish but he also pardons </a:t>
            </a:r>
            <a:endParaRPr lang="x-none" sz="2800" smtClean="0"/>
          </a:p>
          <a:p>
            <a:pPr marL="514350" indent="-514350"/>
            <a:endParaRPr lang="x-none" sz="2800" smtClean="0"/>
          </a:p>
          <a:p>
            <a:pPr marL="514350" indent="-514350"/>
            <a:endParaRPr lang="en-US" sz="2800" b="1" u="sng" dirty="0" smtClean="0"/>
          </a:p>
          <a:p>
            <a:pPr marL="514350" indent="-514350"/>
            <a:endParaRPr lang="en-US" sz="3200" dirty="0" smtClean="0"/>
          </a:p>
          <a:p>
            <a:endParaRPr lang="en-US" sz="3200" dirty="0" smtClean="0"/>
          </a:p>
          <a:p>
            <a:endParaRPr lang="x-none" sz="3200" smtClean="0"/>
          </a:p>
          <a:p>
            <a:pPr marL="514350" indent="-514350"/>
            <a:endParaRPr lang="en-US" sz="3000" dirty="0" smtClean="0">
              <a:solidFill>
                <a:srgbClr val="00B050"/>
              </a:solidFill>
            </a:endParaRPr>
          </a:p>
          <a:p>
            <a:endParaRPr lang="x-none" smtClean="0"/>
          </a:p>
          <a:p>
            <a:pPr marL="880110" lvl="1" indent="-514350"/>
            <a:endParaRPr lang="en-US" sz="2800" dirty="0" smtClean="0">
              <a:solidFill>
                <a:srgbClr val="00B050"/>
              </a:solidFill>
            </a:endParaRPr>
          </a:p>
          <a:p>
            <a:pPr marL="880110" lvl="1" indent="-514350"/>
            <a:endParaRPr lang="en-US" sz="2800" dirty="0" smtClean="0">
              <a:solidFill>
                <a:srgbClr val="00B05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1143000"/>
          </a:xfrm>
        </p:spPr>
        <p:txBody>
          <a:bodyPr>
            <a:normAutofit fontScale="90000"/>
          </a:bodyPr>
          <a:lstStyle/>
          <a:p>
            <a:r>
              <a:rPr lang="en-US" dirty="0" smtClean="0"/>
              <a:t/>
            </a:r>
            <a:br>
              <a:rPr lang="en-US" dirty="0" smtClean="0"/>
            </a:br>
            <a:r>
              <a:rPr lang="en-US" dirty="0" smtClean="0"/>
              <a:t/>
            </a:r>
            <a:br>
              <a:rPr lang="en-US" dirty="0" smtClean="0"/>
            </a:br>
            <a:r>
              <a:rPr lang="en-US" sz="4300" b="1" u="sng" dirty="0" smtClean="0"/>
              <a:t/>
            </a:r>
            <a:br>
              <a:rPr lang="en-US" sz="4300" b="1" u="sng" dirty="0" smtClean="0"/>
            </a:br>
            <a:r>
              <a:rPr lang="en-US" sz="4300" dirty="0" smtClean="0"/>
              <a:t> </a:t>
            </a:r>
            <a:r>
              <a:rPr lang="en-US" sz="2900" dirty="0" smtClean="0"/>
              <a:t>Tragedy in Hosea’s </a:t>
            </a:r>
            <a:r>
              <a:rPr lang="en-US" sz="2900" dirty="0" smtClean="0"/>
              <a:t>Homeland (4-14)</a:t>
            </a:r>
            <a:endParaRPr lang="en-US" sz="2900" dirty="0"/>
          </a:p>
        </p:txBody>
      </p:sp>
      <p:sp>
        <p:nvSpPr>
          <p:cNvPr id="3" name="Content Placeholder 2"/>
          <p:cNvSpPr>
            <a:spLocks noGrp="1"/>
          </p:cNvSpPr>
          <p:nvPr>
            <p:ph sz="quarter" idx="1"/>
          </p:nvPr>
        </p:nvSpPr>
        <p:spPr>
          <a:xfrm>
            <a:off x="457200" y="990600"/>
            <a:ext cx="7467600" cy="5867400"/>
          </a:xfrm>
        </p:spPr>
        <p:txBody>
          <a:bodyPr>
            <a:normAutofit/>
          </a:bodyPr>
          <a:lstStyle/>
          <a:p>
            <a:r>
              <a:rPr lang="en-US" sz="3200" dirty="0" smtClean="0"/>
              <a:t>The church is not Israel </a:t>
            </a:r>
          </a:p>
          <a:p>
            <a:r>
              <a:rPr lang="en-US" sz="3200" dirty="0" smtClean="0"/>
              <a:t>But how many lessons can we learn from them </a:t>
            </a:r>
          </a:p>
          <a:p>
            <a:r>
              <a:rPr lang="en-US" sz="3200" dirty="0" smtClean="0"/>
              <a:t>When we put other things in front of God </a:t>
            </a:r>
          </a:p>
          <a:p>
            <a:r>
              <a:rPr lang="en-US" sz="3200" dirty="0" smtClean="0"/>
              <a:t>In his holiness He must punish us </a:t>
            </a:r>
          </a:p>
          <a:p>
            <a:r>
              <a:rPr lang="en-US" sz="3200" dirty="0" smtClean="0"/>
              <a:t>But thank God he pardons us </a:t>
            </a:r>
          </a:p>
          <a:p>
            <a:r>
              <a:rPr lang="en-US" sz="3200" dirty="0" smtClean="0"/>
              <a:t>He wants us to be faithful to Him </a:t>
            </a:r>
            <a:endParaRPr lang="x-none" sz="3200" smtClean="0"/>
          </a:p>
          <a:p>
            <a:pPr marL="514350" indent="-514350"/>
            <a:endParaRPr lang="en-US" sz="2800" b="1" u="sng" dirty="0" smtClean="0"/>
          </a:p>
          <a:p>
            <a:pPr marL="514350" indent="-514350"/>
            <a:endParaRPr lang="en-US" sz="3200" dirty="0" smtClean="0"/>
          </a:p>
          <a:p>
            <a:endParaRPr lang="en-US" sz="3200" dirty="0" smtClean="0"/>
          </a:p>
          <a:p>
            <a:endParaRPr lang="x-none" sz="3200" smtClean="0"/>
          </a:p>
          <a:p>
            <a:pPr marL="514350" indent="-514350"/>
            <a:endParaRPr lang="en-US" sz="3000" dirty="0" smtClean="0">
              <a:solidFill>
                <a:srgbClr val="00B050"/>
              </a:solidFill>
            </a:endParaRPr>
          </a:p>
          <a:p>
            <a:endParaRPr lang="x-none" smtClean="0"/>
          </a:p>
          <a:p>
            <a:pPr marL="880110" lvl="1" indent="-514350"/>
            <a:endParaRPr lang="en-US" sz="2800" dirty="0" smtClean="0">
              <a:solidFill>
                <a:srgbClr val="00B050"/>
              </a:solidFill>
            </a:endParaRPr>
          </a:p>
          <a:p>
            <a:pPr marL="880110" lvl="1" indent="-514350"/>
            <a:endParaRPr lang="en-US" sz="2800" dirty="0" smtClean="0">
              <a:solidFill>
                <a:srgbClr val="00B05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6926"/>
            <a:ext cx="9101513" cy="6774874"/>
          </a:xfrm>
          <a:prstGeom prst="rect">
            <a:avLst/>
          </a:prstGeom>
        </p:spPr>
      </p:pic>
    </p:spTree>
    <p:extLst>
      <p:ext uri="{BB962C8B-B14F-4D97-AF65-F5344CB8AC3E}">
        <p14:creationId xmlns="" xmlns:p14="http://schemas.microsoft.com/office/powerpoint/2010/main" val="1321558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fontScale="90000"/>
          </a:bodyPr>
          <a:lstStyle/>
          <a:p>
            <a:r>
              <a:rPr lang="en-US" dirty="0" smtClean="0"/>
              <a:t/>
            </a:r>
            <a:br>
              <a:rPr lang="en-US" dirty="0" smtClean="0"/>
            </a:br>
            <a:r>
              <a:rPr lang="en-US" sz="4800" dirty="0" smtClean="0"/>
              <a:t>Interesting Facts </a:t>
            </a:r>
            <a:endParaRPr lang="en-US" sz="4800" dirty="0"/>
          </a:p>
        </p:txBody>
      </p:sp>
      <p:sp>
        <p:nvSpPr>
          <p:cNvPr id="3" name="Content Placeholder 2"/>
          <p:cNvSpPr>
            <a:spLocks noGrp="1"/>
          </p:cNvSpPr>
          <p:nvPr>
            <p:ph sz="quarter" idx="1"/>
          </p:nvPr>
        </p:nvSpPr>
        <p:spPr>
          <a:xfrm>
            <a:off x="457200" y="1219200"/>
            <a:ext cx="7467600" cy="5254752"/>
          </a:xfrm>
        </p:spPr>
        <p:txBody>
          <a:bodyPr>
            <a:normAutofit/>
          </a:bodyPr>
          <a:lstStyle/>
          <a:p>
            <a:r>
              <a:rPr lang="en-US" sz="2800" b="1" u="sng" dirty="0" smtClean="0"/>
              <a:t>Why was Hosea written </a:t>
            </a:r>
          </a:p>
          <a:p>
            <a:r>
              <a:rPr lang="en-US" sz="2800" b="1" u="sng" dirty="0" smtClean="0"/>
              <a:t>Historical -</a:t>
            </a:r>
            <a:r>
              <a:rPr lang="en-US" sz="2800" dirty="0" smtClean="0"/>
              <a:t>  Hosea’s is a dramatic illustration of God’s love for unfaithful Israel </a:t>
            </a:r>
          </a:p>
          <a:p>
            <a:r>
              <a:rPr lang="en-US" sz="2800" b="1" u="sng" dirty="0" smtClean="0"/>
              <a:t>Doctrinal –</a:t>
            </a:r>
            <a:r>
              <a:rPr lang="en-US" sz="2800" b="1" dirty="0" smtClean="0"/>
              <a:t> </a:t>
            </a:r>
            <a:r>
              <a:rPr lang="en-US" sz="2800" dirty="0" smtClean="0"/>
              <a:t>the futility of formalism, the depravity of man, and the unending charity of God</a:t>
            </a:r>
          </a:p>
          <a:p>
            <a:r>
              <a:rPr lang="en-US" sz="2800" b="1" u="sng" dirty="0" smtClean="0"/>
              <a:t>Christological – </a:t>
            </a:r>
            <a:r>
              <a:rPr lang="en-US" sz="2800" dirty="0" smtClean="0"/>
              <a:t> </a:t>
            </a:r>
            <a:r>
              <a:rPr lang="en-US" sz="2800" dirty="0" smtClean="0"/>
              <a:t>the son of God (11:1), the only Savior of His people (13:4), our compassionate lover (11:4), healer of the backslider (6:1)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fontScale="90000"/>
          </a:bodyPr>
          <a:lstStyle/>
          <a:p>
            <a:r>
              <a:rPr lang="en-US" dirty="0" smtClean="0"/>
              <a:t/>
            </a:r>
            <a:br>
              <a:rPr lang="en-US" dirty="0" smtClean="0"/>
            </a:br>
            <a:r>
              <a:rPr lang="en-US" sz="4800" dirty="0" smtClean="0"/>
              <a:t>Interesting Facts </a:t>
            </a:r>
            <a:endParaRPr lang="en-US" sz="4800" dirty="0"/>
          </a:p>
        </p:txBody>
      </p:sp>
      <p:sp>
        <p:nvSpPr>
          <p:cNvPr id="3" name="Content Placeholder 2"/>
          <p:cNvSpPr>
            <a:spLocks noGrp="1"/>
          </p:cNvSpPr>
          <p:nvPr>
            <p:ph sz="quarter" idx="1"/>
          </p:nvPr>
        </p:nvSpPr>
        <p:spPr>
          <a:xfrm>
            <a:off x="457200" y="1219200"/>
            <a:ext cx="7467600" cy="5254752"/>
          </a:xfrm>
        </p:spPr>
        <p:txBody>
          <a:bodyPr>
            <a:normAutofit/>
          </a:bodyPr>
          <a:lstStyle/>
          <a:p>
            <a:r>
              <a:rPr lang="en-US" sz="3200" b="1" u="sng" dirty="0" smtClean="0"/>
              <a:t>What is the book about </a:t>
            </a:r>
          </a:p>
          <a:p>
            <a:r>
              <a:rPr lang="en-US" sz="3200" dirty="0" smtClean="0">
                <a:solidFill>
                  <a:srgbClr val="00B050"/>
                </a:solidFill>
              </a:rPr>
              <a:t>“the name Hosea means “salvation” and his message to Israel was one of saving love.  God commanded him to remain faithful to his adulterous wife.  This represented God’s unfailing love despite Israel's spiritual harlotry with other gods”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fontScale="90000"/>
          </a:bodyPr>
          <a:lstStyle/>
          <a:p>
            <a:r>
              <a:rPr lang="en-US" dirty="0" smtClean="0"/>
              <a:t/>
            </a:r>
            <a:br>
              <a:rPr lang="en-US" dirty="0" smtClean="0"/>
            </a:br>
            <a:r>
              <a:rPr lang="en-US" sz="4800" dirty="0" smtClean="0"/>
              <a:t>Interesting Facts </a:t>
            </a:r>
            <a:endParaRPr lang="en-US" sz="4800" dirty="0"/>
          </a:p>
        </p:txBody>
      </p:sp>
      <p:sp>
        <p:nvSpPr>
          <p:cNvPr id="3" name="Content Placeholder 2"/>
          <p:cNvSpPr>
            <a:spLocks noGrp="1"/>
          </p:cNvSpPr>
          <p:nvPr>
            <p:ph sz="quarter" idx="1"/>
          </p:nvPr>
        </p:nvSpPr>
        <p:spPr>
          <a:xfrm>
            <a:off x="457200" y="1219200"/>
            <a:ext cx="7467600" cy="5254752"/>
          </a:xfrm>
        </p:spPr>
        <p:txBody>
          <a:bodyPr>
            <a:normAutofit lnSpcReduction="10000"/>
          </a:bodyPr>
          <a:lstStyle/>
          <a:p>
            <a:r>
              <a:rPr lang="en-US" sz="2800" dirty="0" smtClean="0"/>
              <a:t>To understand the book we must understand the day and age Hosea is living </a:t>
            </a:r>
          </a:p>
          <a:p>
            <a:r>
              <a:rPr lang="en-US" sz="2800" dirty="0" smtClean="0"/>
              <a:t>The prophet Amos had completed His ministry and Isaiah and Micah would soon be prophesying </a:t>
            </a:r>
          </a:p>
          <a:p>
            <a:r>
              <a:rPr lang="en-US" sz="2800" dirty="0" smtClean="0">
                <a:solidFill>
                  <a:srgbClr val="00B050"/>
                </a:solidFill>
              </a:rPr>
              <a:t>“Hosea is a the prophet of outraged love- that love which never lets us go; the love that many waters cannot quench; the love that suffers long and is kind.”</a:t>
            </a:r>
          </a:p>
          <a:p>
            <a:r>
              <a:rPr lang="en-US" sz="2800" dirty="0" smtClean="0"/>
              <a:t>He tells us that sin not only breaks God’s law but also His heart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fontScale="90000"/>
          </a:bodyPr>
          <a:lstStyle/>
          <a:p>
            <a:r>
              <a:rPr lang="en-US" dirty="0" smtClean="0"/>
              <a:t/>
            </a:r>
            <a:br>
              <a:rPr lang="en-US" dirty="0" smtClean="0"/>
            </a:br>
            <a:r>
              <a:rPr lang="en-US" sz="4800" dirty="0" smtClean="0"/>
              <a:t>Interesting Facts </a:t>
            </a:r>
            <a:endParaRPr lang="en-US" sz="4800" dirty="0"/>
          </a:p>
        </p:txBody>
      </p:sp>
      <p:sp>
        <p:nvSpPr>
          <p:cNvPr id="3" name="Content Placeholder 2"/>
          <p:cNvSpPr>
            <a:spLocks noGrp="1"/>
          </p:cNvSpPr>
          <p:nvPr>
            <p:ph sz="quarter" idx="1"/>
          </p:nvPr>
        </p:nvSpPr>
        <p:spPr>
          <a:xfrm>
            <a:off x="457200" y="1219200"/>
            <a:ext cx="7467600" cy="5254752"/>
          </a:xfrm>
        </p:spPr>
        <p:txBody>
          <a:bodyPr>
            <a:normAutofit lnSpcReduction="10000"/>
          </a:bodyPr>
          <a:lstStyle/>
          <a:p>
            <a:r>
              <a:rPr lang="en-US" sz="2800" dirty="0" smtClean="0"/>
              <a:t>Hosea prophesied through the reigns of </a:t>
            </a:r>
            <a:r>
              <a:rPr lang="en-US" sz="2800" dirty="0" err="1" smtClean="0"/>
              <a:t>Uzziah</a:t>
            </a:r>
            <a:r>
              <a:rPr lang="en-US" sz="2800" dirty="0" smtClean="0"/>
              <a:t>, </a:t>
            </a:r>
            <a:r>
              <a:rPr lang="en-US" sz="2800" dirty="0" err="1" smtClean="0"/>
              <a:t>Jotham</a:t>
            </a:r>
            <a:r>
              <a:rPr lang="en-US" sz="2800" dirty="0" smtClean="0"/>
              <a:t>, </a:t>
            </a:r>
            <a:r>
              <a:rPr lang="en-US" sz="2800" dirty="0" err="1" smtClean="0"/>
              <a:t>Ahaz</a:t>
            </a:r>
            <a:r>
              <a:rPr lang="en-US" sz="2800" dirty="0" smtClean="0"/>
              <a:t>, and Hezekiah of Judah and through the reign of Jeroboam II of Israel </a:t>
            </a:r>
          </a:p>
          <a:p>
            <a:r>
              <a:rPr lang="en-US" sz="2800" dirty="0" smtClean="0"/>
              <a:t>He prophesied for over 50 years </a:t>
            </a:r>
          </a:p>
          <a:p>
            <a:r>
              <a:rPr lang="en-US" sz="2800" dirty="0" smtClean="0">
                <a:solidFill>
                  <a:srgbClr val="00B050"/>
                </a:solidFill>
              </a:rPr>
              <a:t>“He was the Jeremiah of the northern kingdom.  His sob-choked prophecies were dreadfully fulfilled in his own lifetime.  He lived to see the terrible crash of the nation he loved, as the fearful Assyrian war machine moved in to crush Samaria and uproot and haul away the 10 tribes”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336</TotalTime>
  <Words>1559</Words>
  <Application>Microsoft Office PowerPoint</Application>
  <PresentationFormat>On-screen Show (4:3)</PresentationFormat>
  <Paragraphs>250</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Oriel</vt:lpstr>
      <vt:lpstr>HOSEA</vt:lpstr>
      <vt:lpstr> Interesting Facts </vt:lpstr>
      <vt:lpstr> Interesting Facts </vt:lpstr>
      <vt:lpstr>Slide 4</vt:lpstr>
      <vt:lpstr>Slide 5</vt:lpstr>
      <vt:lpstr> Interesting Facts </vt:lpstr>
      <vt:lpstr> Interesting Facts </vt:lpstr>
      <vt:lpstr> Interesting Facts </vt:lpstr>
      <vt:lpstr> Interesting Facts </vt:lpstr>
      <vt:lpstr> Interesting Facts </vt:lpstr>
      <vt:lpstr> Interesting Facts </vt:lpstr>
      <vt:lpstr> Interesting Facts </vt:lpstr>
      <vt:lpstr> outline</vt:lpstr>
      <vt:lpstr>    Tragedy in Hosea’s life (1-3)</vt:lpstr>
      <vt:lpstr>    Tragedy in Hosea’s life (1-3)</vt:lpstr>
      <vt:lpstr>    Tragedy in Hosea’s life (1-3)</vt:lpstr>
      <vt:lpstr>    Tragedy in Hosea’s life (1-3)</vt:lpstr>
      <vt:lpstr>    Tragedy in Hosea’s life (1-3)</vt:lpstr>
      <vt:lpstr>    Tragedy in Hosea’s life (1-3)</vt:lpstr>
      <vt:lpstr>    Tragedy in Hosea’s life (1-3)</vt:lpstr>
      <vt:lpstr>    Tragedy in Hosea’s life (1-3)</vt:lpstr>
      <vt:lpstr>    Tragedy in Hosea’s life (1-3)</vt:lpstr>
      <vt:lpstr>    Tragedy in Hosea’s life (1-3)</vt:lpstr>
      <vt:lpstr>    Tragedy in Hosea’s life (1-3)</vt:lpstr>
      <vt:lpstr>    Tragedy in Hosea’s life (1-3)</vt:lpstr>
      <vt:lpstr>    Tragedy in Hosea’s life (1-3)</vt:lpstr>
      <vt:lpstr>    Tragedy in Hosea’s life (1-3)</vt:lpstr>
      <vt:lpstr>    Tragedy in Hosea’s life (1-3)</vt:lpstr>
      <vt:lpstr>    Tragedy in Hosea’s life (1-3)</vt:lpstr>
      <vt:lpstr>    Tragedy in Hosea’s Homeland (4-14)</vt:lpstr>
      <vt:lpstr>    Tragedy in Hosea’s Homeland (4-14)</vt:lpstr>
      <vt:lpstr>    Tragedy in Hosea’s Homeland (4-14)</vt:lpstr>
      <vt:lpstr>    Tragedy in Hosea’s Homeland (4-14)</vt:lpstr>
      <vt:lpstr>    Tragedy in Hosea’s Homeland (4-14)</vt:lpstr>
      <vt:lpstr>    Tragedy in Hosea’s Homeland (4-14)</vt:lpstr>
      <vt:lpstr>    Tragedy in Hosea’s Homeland (4-14)</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HOSEA</dc:title>
  <dc:creator>sparks4562003</dc:creator>
  <cp:lastModifiedBy>sparks4562003</cp:lastModifiedBy>
  <cp:revision>8</cp:revision>
  <dcterms:created xsi:type="dcterms:W3CDTF">2017-04-12T15:58:51Z</dcterms:created>
  <dcterms:modified xsi:type="dcterms:W3CDTF">2017-04-12T21:34:54Z</dcterms:modified>
</cp:coreProperties>
</file>