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91" r:id="rId5"/>
    <p:sldId id="259" r:id="rId6"/>
    <p:sldId id="263" r:id="rId7"/>
    <p:sldId id="264" r:id="rId8"/>
    <p:sldId id="265" r:id="rId9"/>
    <p:sldId id="266" r:id="rId10"/>
    <p:sldId id="295" r:id="rId11"/>
    <p:sldId id="267" r:id="rId12"/>
    <p:sldId id="268" r:id="rId13"/>
    <p:sldId id="296" r:id="rId14"/>
    <p:sldId id="269" r:id="rId15"/>
    <p:sldId id="270" r:id="rId16"/>
    <p:sldId id="271" r:id="rId17"/>
    <p:sldId id="297" r:id="rId18"/>
    <p:sldId id="298" r:id="rId19"/>
    <p:sldId id="272" r:id="rId20"/>
    <p:sldId id="299" r:id="rId21"/>
    <p:sldId id="300" r:id="rId22"/>
    <p:sldId id="301" r:id="rId23"/>
    <p:sldId id="273" r:id="rId24"/>
    <p:sldId id="302" r:id="rId25"/>
    <p:sldId id="274" r:id="rId26"/>
    <p:sldId id="275" r:id="rId27"/>
    <p:sldId id="303" r:id="rId28"/>
    <p:sldId id="305" r:id="rId29"/>
    <p:sldId id="304" r:id="rId30"/>
    <p:sldId id="289" r:id="rId31"/>
    <p:sldId id="29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6" y="21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610FC14-585B-40BA-A547-17A72A07B24D}" type="datetimeFigureOut">
              <a:rPr lang="en-US" smtClean="0"/>
              <a:pPr/>
              <a:t>10/19/2016</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804BA72-67AE-4462-91FB-589D6FA91196}"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0FC14-585B-40BA-A547-17A72A07B24D}" type="datetimeFigureOut">
              <a:rPr lang="en-US" smtClean="0"/>
              <a:pPr/>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4BA72-67AE-4462-91FB-589D6FA911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10FC14-585B-40BA-A547-17A72A07B24D}" type="datetimeFigureOut">
              <a:rPr lang="en-US" smtClean="0"/>
              <a:pPr/>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804BA72-67AE-4462-91FB-589D6FA911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10FC14-585B-40BA-A547-17A72A07B24D}" type="datetimeFigureOut">
              <a:rPr lang="en-US" smtClean="0"/>
              <a:pPr/>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4BA72-67AE-4462-91FB-589D6FA91196}"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610FC14-585B-40BA-A547-17A72A07B24D}" type="datetimeFigureOut">
              <a:rPr lang="en-US" smtClean="0"/>
              <a:pPr/>
              <a:t>10/19/2016</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804BA72-67AE-4462-91FB-589D6FA91196}"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10FC14-585B-40BA-A547-17A72A07B24D}" type="datetimeFigureOut">
              <a:rPr lang="en-US" smtClean="0"/>
              <a:pPr/>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04BA72-67AE-4462-91FB-589D6FA91196}"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10FC14-585B-40BA-A547-17A72A07B24D}" type="datetimeFigureOut">
              <a:rPr lang="en-US" smtClean="0"/>
              <a:pPr/>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04BA72-67AE-4462-91FB-589D6FA91196}"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10FC14-585B-40BA-A547-17A72A07B24D}" type="datetimeFigureOut">
              <a:rPr lang="en-US" smtClean="0"/>
              <a:pPr/>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04BA72-67AE-4462-91FB-589D6FA91196}"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610FC14-585B-40BA-A547-17A72A07B24D}" type="datetimeFigureOut">
              <a:rPr lang="en-US" smtClean="0"/>
              <a:pPr/>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04BA72-67AE-4462-91FB-589D6FA911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0FC14-585B-40BA-A547-17A72A07B24D}" type="datetimeFigureOut">
              <a:rPr lang="en-US" smtClean="0"/>
              <a:pPr/>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804BA72-67AE-4462-91FB-589D6FA91196}"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0FC14-585B-40BA-A547-17A72A07B24D}" type="datetimeFigureOut">
              <a:rPr lang="en-US" smtClean="0"/>
              <a:pPr/>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04BA72-67AE-4462-91FB-589D6FA91196}"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610FC14-585B-40BA-A547-17A72A07B24D}" type="datetimeFigureOut">
              <a:rPr lang="en-US" smtClean="0"/>
              <a:pPr/>
              <a:t>10/19/2016</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804BA72-67AE-4462-91FB-589D6FA911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King David </a:t>
            </a:r>
            <a:endParaRPr lang="en-US" dirty="0"/>
          </a:p>
        </p:txBody>
      </p:sp>
      <p:sp>
        <p:nvSpPr>
          <p:cNvPr id="2" name="Title 1"/>
          <p:cNvSpPr>
            <a:spLocks noGrp="1"/>
          </p:cNvSpPr>
          <p:nvPr>
            <p:ph type="title"/>
          </p:nvPr>
        </p:nvSpPr>
        <p:spPr/>
        <p:txBody>
          <a:bodyPr/>
          <a:lstStyle/>
          <a:p>
            <a:r>
              <a:rPr lang="en-US" sz="8000" dirty="0" smtClean="0"/>
              <a:t>II Samuel</a:t>
            </a:r>
            <a:endParaRPr lang="en-US" sz="8000" dirty="0"/>
          </a:p>
        </p:txBody>
      </p:sp>
    </p:spTree>
    <p:extLst>
      <p:ext uri="{BB962C8B-B14F-4D97-AF65-F5344CB8AC3E}">
        <p14:creationId xmlns:p14="http://schemas.microsoft.com/office/powerpoint/2010/main" xmlns="" val="1792426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1005840" lvl="2" indent="-342900"/>
            <a:r>
              <a:rPr lang="en-US" sz="2600" dirty="0" smtClean="0"/>
              <a:t>War brook out between the house of Saul and the house of David </a:t>
            </a:r>
          </a:p>
          <a:p>
            <a:pPr marL="1005840" lvl="2" indent="-342900"/>
            <a:r>
              <a:rPr lang="en-US" sz="2600" dirty="0" smtClean="0"/>
              <a:t>All the tribes against the tribe of Judah </a:t>
            </a:r>
          </a:p>
          <a:p>
            <a:pPr marL="1005840" lvl="2" indent="-342900"/>
            <a:r>
              <a:rPr lang="en-US" sz="2600" dirty="0" smtClean="0"/>
              <a:t>And Aber began to leader the other tribes </a:t>
            </a:r>
          </a:p>
          <a:p>
            <a:pPr marL="1005840" lvl="2" indent="-342900"/>
            <a:r>
              <a:rPr lang="en-US" sz="2600" dirty="0" smtClean="0"/>
              <a:t>Abner who was </a:t>
            </a:r>
            <a:r>
              <a:rPr lang="en-US" sz="2600" dirty="0" err="1" smtClean="0"/>
              <a:t>Sauls’s</a:t>
            </a:r>
            <a:r>
              <a:rPr lang="en-US" sz="2600" dirty="0" smtClean="0"/>
              <a:t> general ignores Mephibosheth (</a:t>
            </a:r>
            <a:r>
              <a:rPr lang="en-US" sz="2600" dirty="0" err="1" smtClean="0"/>
              <a:t>Jonothan’s</a:t>
            </a:r>
            <a:r>
              <a:rPr lang="en-US" sz="2600" dirty="0" smtClean="0"/>
              <a:t> son) and made </a:t>
            </a:r>
            <a:r>
              <a:rPr lang="en-US" sz="2600" dirty="0" err="1" smtClean="0"/>
              <a:t>Ishbosheth</a:t>
            </a:r>
            <a:r>
              <a:rPr lang="en-US" sz="2600" dirty="0" smtClean="0"/>
              <a:t> (another Saul’s sons) a puppet King  and rallied the tribes against David</a:t>
            </a:r>
          </a:p>
          <a:p>
            <a:pPr marL="1005840" lvl="2" indent="-342900"/>
            <a:r>
              <a:rPr lang="en-US" sz="2600" dirty="0" smtClean="0"/>
              <a:t>Finally Abner came and made peace 7.5 years later and David was finally King</a:t>
            </a:r>
          </a:p>
          <a:p>
            <a:pPr marL="1005840" lvl="2" indent="-342900"/>
            <a:endParaRPr lang="en-US" sz="2600" dirty="0" smtClean="0"/>
          </a:p>
          <a:p>
            <a:pPr marL="960120" lvl="1" indent="-571500"/>
            <a:endParaRPr lang="en-US" sz="2600" dirty="0"/>
          </a:p>
          <a:p>
            <a:pPr marL="114300" indent="0">
              <a:buNone/>
            </a:pPr>
            <a:endParaRPr lang="en-US" sz="2600" dirty="0" smtClean="0"/>
          </a:p>
          <a:p>
            <a:pPr lvl="2"/>
            <a:endParaRPr lang="en-US" sz="2600" dirty="0"/>
          </a:p>
          <a:p>
            <a:pPr marL="365760" lvl="1" indent="0">
              <a:buNone/>
            </a:pPr>
            <a:r>
              <a:rPr lang="en-US" sz="2600" dirty="0" smtClean="0"/>
              <a:t> </a:t>
            </a:r>
          </a:p>
          <a:p>
            <a:pPr lvl="1"/>
            <a:endParaRPr lang="en-US" sz="2600" dirty="0"/>
          </a:p>
          <a:p>
            <a:pPr marL="365760" lvl="1" indent="0">
              <a:buNone/>
            </a:pPr>
            <a:endParaRPr lang="en-US" sz="2600" dirty="0" smtClean="0"/>
          </a:p>
          <a:p>
            <a:endParaRPr lang="en-US" sz="2600" dirty="0" smtClean="0"/>
          </a:p>
        </p:txBody>
      </p:sp>
      <p:sp>
        <p:nvSpPr>
          <p:cNvPr id="2" name="Title 1"/>
          <p:cNvSpPr>
            <a:spLocks noGrp="1"/>
          </p:cNvSpPr>
          <p:nvPr>
            <p:ph type="title"/>
          </p:nvPr>
        </p:nvSpPr>
        <p:spPr/>
        <p:txBody>
          <a:bodyPr/>
          <a:lstStyle/>
          <a:p>
            <a:pPr marL="685800" indent="-571500"/>
            <a:r>
              <a:rPr lang="en-US" sz="5400" dirty="0" smtClean="0"/>
              <a:t>I.  The </a:t>
            </a:r>
            <a:r>
              <a:rPr lang="en-US" sz="5400" dirty="0"/>
              <a:t>Patient Years </a:t>
            </a:r>
          </a:p>
        </p:txBody>
      </p:sp>
    </p:spTree>
    <p:extLst>
      <p:ext uri="{BB962C8B-B14F-4D97-AF65-F5344CB8AC3E}">
        <p14:creationId xmlns:p14="http://schemas.microsoft.com/office/powerpoint/2010/main" xmlns="" val="1555311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960120" lvl="1" indent="-571500">
              <a:buFont typeface="+mj-lt"/>
              <a:buAutoNum type="alphaUcPeriod"/>
            </a:pPr>
            <a:r>
              <a:rPr lang="en-US" sz="3200" dirty="0" smtClean="0"/>
              <a:t>David's Coronation (Ch.5)</a:t>
            </a:r>
          </a:p>
          <a:p>
            <a:pPr marL="960120" lvl="1" indent="-571500">
              <a:buFont typeface="+mj-lt"/>
              <a:buAutoNum type="alphaUcPeriod"/>
            </a:pPr>
            <a:r>
              <a:rPr lang="en-US" sz="3200" dirty="0" smtClean="0"/>
              <a:t>David's </a:t>
            </a:r>
            <a:r>
              <a:rPr lang="en-US" sz="3200" dirty="0"/>
              <a:t>Convictions (</a:t>
            </a:r>
            <a:r>
              <a:rPr lang="en-US" sz="3200" dirty="0" smtClean="0"/>
              <a:t>Ch.6)</a:t>
            </a:r>
          </a:p>
          <a:p>
            <a:pPr marL="960120" lvl="1" indent="-571500">
              <a:buFont typeface="+mj-lt"/>
              <a:buAutoNum type="alphaUcPeriod"/>
            </a:pPr>
            <a:r>
              <a:rPr lang="en-US" sz="3200" dirty="0" smtClean="0"/>
              <a:t>David's </a:t>
            </a:r>
            <a:r>
              <a:rPr lang="en-US" sz="3200" dirty="0"/>
              <a:t>Covenant (</a:t>
            </a:r>
            <a:r>
              <a:rPr lang="en-US" sz="3200" dirty="0" smtClean="0"/>
              <a:t>Ch.7)</a:t>
            </a:r>
          </a:p>
          <a:p>
            <a:pPr marL="960120" lvl="1" indent="-571500">
              <a:buFont typeface="+mj-lt"/>
              <a:buAutoNum type="alphaUcPeriod"/>
            </a:pPr>
            <a:r>
              <a:rPr lang="en-US" sz="3200" dirty="0" smtClean="0"/>
              <a:t>David's </a:t>
            </a:r>
            <a:r>
              <a:rPr lang="en-US" sz="3200" dirty="0"/>
              <a:t>Conquest (</a:t>
            </a:r>
            <a:r>
              <a:rPr lang="en-US" sz="3200" dirty="0" smtClean="0"/>
              <a:t>Ch.8)</a:t>
            </a:r>
          </a:p>
          <a:p>
            <a:pPr marL="960120" lvl="1" indent="-571500">
              <a:buFont typeface="+mj-lt"/>
              <a:buAutoNum type="alphaUcPeriod"/>
            </a:pPr>
            <a:r>
              <a:rPr lang="en-US" sz="3200" dirty="0" smtClean="0"/>
              <a:t>David's </a:t>
            </a:r>
            <a:r>
              <a:rPr lang="en-US" sz="3200" dirty="0"/>
              <a:t>Compassion (</a:t>
            </a:r>
            <a:r>
              <a:rPr lang="en-US" sz="3200" dirty="0" smtClean="0"/>
              <a:t>Ch.9)  </a:t>
            </a:r>
          </a:p>
          <a:p>
            <a:pPr marL="960120" lvl="1" indent="-571500">
              <a:buFont typeface="+mj-lt"/>
              <a:buAutoNum type="alphaUcPeriod"/>
            </a:pPr>
            <a:r>
              <a:rPr lang="en-US" sz="3200" dirty="0" smtClean="0"/>
              <a:t>David's Critics </a:t>
            </a:r>
            <a:r>
              <a:rPr lang="en-US" sz="3200" dirty="0"/>
              <a:t>(</a:t>
            </a:r>
            <a:r>
              <a:rPr lang="en-US" sz="3200" dirty="0" smtClean="0"/>
              <a:t>Ch.10)</a:t>
            </a:r>
          </a:p>
          <a:p>
            <a:pPr marL="960120" lvl="1" indent="-571500">
              <a:buFont typeface="+mj-lt"/>
              <a:buAutoNum type="alphaUcPeriod"/>
            </a:pPr>
            <a:r>
              <a:rPr lang="en-US" sz="3200" dirty="0" smtClean="0"/>
              <a:t>David's Crime </a:t>
            </a:r>
            <a:r>
              <a:rPr lang="en-US" sz="3200" dirty="0"/>
              <a:t>(</a:t>
            </a:r>
            <a:r>
              <a:rPr lang="en-US" sz="3200" dirty="0" smtClean="0"/>
              <a:t>Ch.11-12)</a:t>
            </a:r>
            <a:endParaRPr lang="en-US" sz="3200" dirty="0"/>
          </a:p>
          <a:p>
            <a:pPr marL="114300" indent="0">
              <a:buNone/>
            </a:pPr>
            <a:endParaRPr lang="en-US" sz="2800" dirty="0" smtClean="0"/>
          </a:p>
          <a:p>
            <a:pPr lvl="2"/>
            <a:endParaRPr lang="en-US" sz="2600" dirty="0"/>
          </a:p>
          <a:p>
            <a:pPr marL="365760" lvl="1" indent="0">
              <a:buNone/>
            </a:pPr>
            <a:r>
              <a:rPr lang="en-US" sz="2900" dirty="0" smtClean="0"/>
              <a:t> </a:t>
            </a:r>
          </a:p>
          <a:p>
            <a:pPr lvl="1"/>
            <a:endParaRPr lang="en-US" dirty="0"/>
          </a:p>
          <a:p>
            <a:pPr marL="365760" lvl="1" indent="0">
              <a:buNone/>
            </a:pPr>
            <a:endParaRPr lang="en-US" sz="2900" dirty="0" smtClean="0"/>
          </a:p>
          <a:p>
            <a:endParaRPr lang="en-US" sz="3100" dirty="0" smtClean="0"/>
          </a:p>
        </p:txBody>
      </p:sp>
      <p:sp>
        <p:nvSpPr>
          <p:cNvPr id="2" name="Title 1"/>
          <p:cNvSpPr>
            <a:spLocks noGrp="1"/>
          </p:cNvSpPr>
          <p:nvPr>
            <p:ph type="title"/>
          </p:nvPr>
        </p:nvSpPr>
        <p:spPr/>
        <p:txBody>
          <a:bodyPr/>
          <a:lstStyle/>
          <a:p>
            <a:pPr marL="685800" indent="-571500"/>
            <a:r>
              <a:rPr lang="en-US" sz="4400" dirty="0" smtClean="0"/>
              <a:t>II.  The </a:t>
            </a:r>
            <a:r>
              <a:rPr lang="en-US" sz="4400" dirty="0"/>
              <a:t>Prosperous Years</a:t>
            </a:r>
          </a:p>
        </p:txBody>
      </p:sp>
    </p:spTree>
    <p:extLst>
      <p:ext uri="{BB962C8B-B14F-4D97-AF65-F5344CB8AC3E}">
        <p14:creationId xmlns:p14="http://schemas.microsoft.com/office/powerpoint/2010/main" xmlns="" val="2435780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960120" lvl="1" indent="-571500">
              <a:buFont typeface="+mj-lt"/>
              <a:buAutoNum type="alphaUcPeriod"/>
            </a:pPr>
            <a:r>
              <a:rPr lang="en-US" sz="2800" b="1" u="sng" dirty="0" smtClean="0"/>
              <a:t>David's Coronation (Ch. 5)</a:t>
            </a:r>
          </a:p>
          <a:p>
            <a:pPr marL="960120" lvl="1" indent="-571500"/>
            <a:r>
              <a:rPr lang="en-US" sz="2800" dirty="0">
                <a:solidFill>
                  <a:srgbClr val="0070C0"/>
                </a:solidFill>
              </a:rPr>
              <a:t>(2Sa 5:3)  So all the elders of Israel came to the king to Hebron; and king David made a league with them in Hebron before the LORD: and they anointed David king over Israel.</a:t>
            </a:r>
            <a:endParaRPr lang="en-US" sz="2800" dirty="0" smtClean="0">
              <a:solidFill>
                <a:srgbClr val="0070C0"/>
              </a:solidFill>
            </a:endParaRPr>
          </a:p>
          <a:p>
            <a:pPr marL="845820" lvl="1" indent="-457200"/>
            <a:r>
              <a:rPr lang="en-US" sz="2800" dirty="0" smtClean="0"/>
              <a:t>David was anointed 3 times </a:t>
            </a:r>
          </a:p>
          <a:p>
            <a:pPr marL="1120140" lvl="2" indent="-457200"/>
            <a:r>
              <a:rPr lang="en-US" sz="2800" dirty="0" smtClean="0"/>
              <a:t>By Samuel, by Judah, and by all the tribes</a:t>
            </a:r>
          </a:p>
          <a:p>
            <a:pPr marL="845820" lvl="1" indent="-457200"/>
            <a:r>
              <a:rPr lang="en-US" sz="2800" dirty="0" smtClean="0"/>
              <a:t>It was a turning point for Israel when they finally acknowledged Him as King</a:t>
            </a:r>
          </a:p>
        </p:txBody>
      </p:sp>
      <p:sp>
        <p:nvSpPr>
          <p:cNvPr id="2" name="Title 1"/>
          <p:cNvSpPr>
            <a:spLocks noGrp="1"/>
          </p:cNvSpPr>
          <p:nvPr>
            <p:ph type="title"/>
          </p:nvPr>
        </p:nvSpPr>
        <p:spPr/>
        <p:txBody>
          <a:bodyPr/>
          <a:lstStyle/>
          <a:p>
            <a:pPr marL="685800" indent="-571500"/>
            <a:r>
              <a:rPr lang="en-US" sz="4400" dirty="0" smtClean="0"/>
              <a:t>II.  The </a:t>
            </a:r>
            <a:r>
              <a:rPr lang="en-US" sz="4400" dirty="0"/>
              <a:t>Prosperous Years</a:t>
            </a:r>
          </a:p>
        </p:txBody>
      </p:sp>
    </p:spTree>
    <p:extLst>
      <p:ext uri="{BB962C8B-B14F-4D97-AF65-F5344CB8AC3E}">
        <p14:creationId xmlns:p14="http://schemas.microsoft.com/office/powerpoint/2010/main" xmlns="" val="3782079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1120140" lvl="2" indent="-457200"/>
            <a:r>
              <a:rPr lang="en-US" sz="2800" dirty="0" smtClean="0"/>
              <a:t>Jerusalem was captured </a:t>
            </a:r>
          </a:p>
          <a:p>
            <a:pPr marL="1120140" lvl="2" indent="-457200"/>
            <a:r>
              <a:rPr lang="en-US" sz="2800" dirty="0" smtClean="0"/>
              <a:t>Hiram, King of </a:t>
            </a:r>
            <a:r>
              <a:rPr lang="en-US" sz="2800" dirty="0" err="1" smtClean="0"/>
              <a:t>Tyre</a:t>
            </a:r>
            <a:r>
              <a:rPr lang="en-US" sz="2800" dirty="0" smtClean="0"/>
              <a:t>, submitted to David</a:t>
            </a:r>
          </a:p>
          <a:p>
            <a:pPr marL="1120140" lvl="2" indent="-457200"/>
            <a:r>
              <a:rPr lang="en-US" sz="2800" dirty="0" smtClean="0"/>
              <a:t>Israel finally conquered the Philistines</a:t>
            </a:r>
          </a:p>
          <a:p>
            <a:pPr marL="1120140" lvl="2" indent="-457200"/>
            <a:r>
              <a:rPr lang="en-US" sz="2800" dirty="0" smtClean="0"/>
              <a:t>And Israel was finally on the right track </a:t>
            </a:r>
          </a:p>
          <a:p>
            <a:pPr marL="845820" lvl="1" indent="-457200"/>
            <a:r>
              <a:rPr lang="en-US" sz="3000" dirty="0" smtClean="0"/>
              <a:t>Another picture of Jesus Christ in David </a:t>
            </a:r>
          </a:p>
          <a:p>
            <a:pPr marL="1120140" lvl="2" indent="-457200"/>
            <a:r>
              <a:rPr lang="en-US" sz="2800" dirty="0" smtClean="0"/>
              <a:t>Jesus was made King in Heaven by God </a:t>
            </a:r>
          </a:p>
          <a:p>
            <a:pPr marL="1120140" lvl="2" indent="-457200"/>
            <a:r>
              <a:rPr lang="en-US" sz="2800" dirty="0" smtClean="0"/>
              <a:t>People choose to make Him King </a:t>
            </a:r>
          </a:p>
          <a:p>
            <a:pPr marL="1120140" lvl="2" indent="-457200"/>
            <a:r>
              <a:rPr lang="en-US" sz="2800" dirty="0" smtClean="0"/>
              <a:t>One day He will be king to all </a:t>
            </a:r>
          </a:p>
          <a:p>
            <a:pPr marL="845820" lvl="1" indent="-457200"/>
            <a:r>
              <a:rPr lang="en-US" sz="2800" dirty="0" smtClean="0"/>
              <a:t>Everything changes when you make him king </a:t>
            </a:r>
          </a:p>
          <a:p>
            <a:pPr marL="845820" lvl="1" indent="-457200"/>
            <a:endParaRPr lang="en-US" sz="3200" dirty="0" smtClean="0"/>
          </a:p>
          <a:p>
            <a:pPr marL="571500" indent="-457200"/>
            <a:endParaRPr lang="en-US" sz="2800" dirty="0" smtClean="0"/>
          </a:p>
          <a:p>
            <a:pPr lvl="2"/>
            <a:endParaRPr lang="en-US" sz="2600" dirty="0"/>
          </a:p>
          <a:p>
            <a:pPr marL="365760" lvl="1" indent="0">
              <a:buNone/>
            </a:pPr>
            <a:r>
              <a:rPr lang="en-US" sz="2900" dirty="0" smtClean="0"/>
              <a:t> </a:t>
            </a:r>
          </a:p>
          <a:p>
            <a:pPr lvl="1"/>
            <a:endParaRPr lang="en-US" dirty="0"/>
          </a:p>
          <a:p>
            <a:pPr marL="365760" lvl="1" indent="0">
              <a:buNone/>
            </a:pPr>
            <a:endParaRPr lang="en-US" sz="2900" dirty="0" smtClean="0"/>
          </a:p>
          <a:p>
            <a:endParaRPr lang="en-US" sz="3100" dirty="0" smtClean="0"/>
          </a:p>
        </p:txBody>
      </p:sp>
      <p:sp>
        <p:nvSpPr>
          <p:cNvPr id="2" name="Title 1"/>
          <p:cNvSpPr>
            <a:spLocks noGrp="1"/>
          </p:cNvSpPr>
          <p:nvPr>
            <p:ph type="title"/>
          </p:nvPr>
        </p:nvSpPr>
        <p:spPr/>
        <p:txBody>
          <a:bodyPr/>
          <a:lstStyle/>
          <a:p>
            <a:pPr marL="685800" indent="-571500"/>
            <a:r>
              <a:rPr lang="en-US" sz="4400" dirty="0" smtClean="0"/>
              <a:t>II.  The </a:t>
            </a:r>
            <a:r>
              <a:rPr lang="en-US" sz="4400" dirty="0"/>
              <a:t>Prosperous Years</a:t>
            </a:r>
          </a:p>
        </p:txBody>
      </p:sp>
    </p:spTree>
    <p:extLst>
      <p:ext uri="{BB962C8B-B14F-4D97-AF65-F5344CB8AC3E}">
        <p14:creationId xmlns:p14="http://schemas.microsoft.com/office/powerpoint/2010/main" xmlns="" val="31783496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902970" lvl="1" indent="-514350">
              <a:buAutoNum type="alphaUcPeriod" startAt="2"/>
            </a:pPr>
            <a:r>
              <a:rPr lang="en-US" sz="3200" b="1" u="sng" dirty="0" smtClean="0"/>
              <a:t>David's Convictions (Ch.6)</a:t>
            </a:r>
          </a:p>
          <a:p>
            <a:pPr marL="845820" lvl="1" indent="-457200"/>
            <a:r>
              <a:rPr lang="en-US" sz="3200" dirty="0" smtClean="0"/>
              <a:t>The Ark of the covenant</a:t>
            </a:r>
          </a:p>
          <a:p>
            <a:pPr marL="1120140" lvl="2" indent="-457200"/>
            <a:r>
              <a:rPr lang="en-US" sz="2600" dirty="0"/>
              <a:t>I</a:t>
            </a:r>
            <a:r>
              <a:rPr lang="en-US" sz="2600" dirty="0" smtClean="0"/>
              <a:t>t had been neglected for many years</a:t>
            </a:r>
          </a:p>
          <a:p>
            <a:pPr marL="1120140" lvl="2" indent="-457200"/>
            <a:r>
              <a:rPr lang="en-US" sz="2600" dirty="0" smtClean="0"/>
              <a:t>Belonged in the </a:t>
            </a:r>
            <a:r>
              <a:rPr lang="en-US" sz="2600" dirty="0"/>
              <a:t>H</a:t>
            </a:r>
            <a:r>
              <a:rPr lang="en-US" sz="2600" dirty="0" smtClean="0"/>
              <a:t>oly of Holies but lay forgotten in </a:t>
            </a:r>
            <a:r>
              <a:rPr lang="en-US" sz="2600" dirty="0" err="1" smtClean="0"/>
              <a:t>Gibeah</a:t>
            </a:r>
            <a:endParaRPr lang="en-US" sz="2600" dirty="0" smtClean="0"/>
          </a:p>
          <a:p>
            <a:pPr marL="1120140" lvl="2" indent="-457200"/>
            <a:r>
              <a:rPr lang="en-US" sz="2600" dirty="0" smtClean="0"/>
              <a:t>The Ark represents the presence of God </a:t>
            </a:r>
          </a:p>
          <a:p>
            <a:pPr marL="1120140" lvl="2" indent="-457200"/>
            <a:r>
              <a:rPr lang="en-US" sz="2600" dirty="0" smtClean="0"/>
              <a:t>And David knew it needed to be in its place</a:t>
            </a:r>
          </a:p>
          <a:p>
            <a:pPr marL="845820" lvl="1" indent="-457200"/>
            <a:r>
              <a:rPr lang="en-US" sz="2800" dirty="0" smtClean="0"/>
              <a:t>It arrived in Jerusalem </a:t>
            </a:r>
          </a:p>
          <a:p>
            <a:pPr marL="1120140" lvl="2" indent="-457200"/>
            <a:r>
              <a:rPr lang="en-US" sz="2600" dirty="0" smtClean="0"/>
              <a:t>David publicly rejoiced (Psa. 24, 68, 132)</a:t>
            </a:r>
          </a:p>
          <a:p>
            <a:pPr marL="1120140" lvl="2" indent="-457200"/>
            <a:r>
              <a:rPr lang="en-US" sz="2600" dirty="0" smtClean="0"/>
              <a:t>Because the presence of God was back </a:t>
            </a:r>
            <a:endParaRPr lang="en-US" sz="2600" dirty="0"/>
          </a:p>
          <a:p>
            <a:pPr marL="902970" lvl="1" indent="-514350">
              <a:buAutoNum type="alphaUcPeriod" startAt="2"/>
            </a:pPr>
            <a:endParaRPr lang="en-US" sz="2800" dirty="0" smtClean="0"/>
          </a:p>
          <a:p>
            <a:pPr lvl="2"/>
            <a:endParaRPr lang="en-US" sz="2600" dirty="0"/>
          </a:p>
          <a:p>
            <a:pPr marL="365760" lvl="1" indent="0">
              <a:buNone/>
            </a:pPr>
            <a:r>
              <a:rPr lang="en-US" sz="2900" dirty="0" smtClean="0"/>
              <a:t> </a:t>
            </a:r>
          </a:p>
          <a:p>
            <a:pPr lvl="1"/>
            <a:endParaRPr lang="en-US" dirty="0"/>
          </a:p>
          <a:p>
            <a:pPr marL="365760" lvl="1" indent="0">
              <a:buNone/>
            </a:pPr>
            <a:endParaRPr lang="en-US" sz="2900" dirty="0" smtClean="0"/>
          </a:p>
          <a:p>
            <a:endParaRPr lang="en-US" sz="3100" dirty="0" smtClean="0"/>
          </a:p>
        </p:txBody>
      </p:sp>
      <p:sp>
        <p:nvSpPr>
          <p:cNvPr id="2" name="Title 1"/>
          <p:cNvSpPr>
            <a:spLocks noGrp="1"/>
          </p:cNvSpPr>
          <p:nvPr>
            <p:ph type="title"/>
          </p:nvPr>
        </p:nvSpPr>
        <p:spPr/>
        <p:txBody>
          <a:bodyPr/>
          <a:lstStyle/>
          <a:p>
            <a:pPr marL="685800" indent="-571500"/>
            <a:r>
              <a:rPr lang="en-US" sz="4400" dirty="0" smtClean="0"/>
              <a:t>II.  The </a:t>
            </a:r>
            <a:r>
              <a:rPr lang="en-US" sz="4400" dirty="0"/>
              <a:t>Prosperous Years</a:t>
            </a:r>
          </a:p>
        </p:txBody>
      </p:sp>
    </p:spTree>
    <p:extLst>
      <p:ext uri="{BB962C8B-B14F-4D97-AF65-F5344CB8AC3E}">
        <p14:creationId xmlns:p14="http://schemas.microsoft.com/office/powerpoint/2010/main" xmlns="" val="3197139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902970" lvl="1" indent="-514350">
              <a:buAutoNum type="alphaUcPeriod" startAt="3"/>
            </a:pPr>
            <a:r>
              <a:rPr lang="en-US" sz="2800" b="1" u="sng" dirty="0" smtClean="0"/>
              <a:t>David's Covenant (Ch. 7)</a:t>
            </a:r>
          </a:p>
          <a:p>
            <a:pPr marL="845820" lvl="1" indent="-457200"/>
            <a:r>
              <a:rPr lang="en-US" sz="2800" dirty="0" smtClean="0"/>
              <a:t>David wanted to build the temple for God so the ark will have a home  </a:t>
            </a:r>
          </a:p>
          <a:p>
            <a:pPr marL="845820" lvl="1" indent="-457200"/>
            <a:r>
              <a:rPr lang="en-US" sz="2800" dirty="0" smtClean="0"/>
              <a:t>God would not let him because he was a man of war</a:t>
            </a:r>
          </a:p>
          <a:p>
            <a:pPr marL="845820" lvl="1" indent="-457200"/>
            <a:r>
              <a:rPr lang="en-US" sz="2800" dirty="0" smtClean="0"/>
              <a:t>But God built David a house instead </a:t>
            </a:r>
          </a:p>
          <a:p>
            <a:pPr marL="845820" lvl="1" indent="-457200"/>
            <a:r>
              <a:rPr lang="en-US" sz="2800" dirty="0" smtClean="0"/>
              <a:t>The Davidic Covenant   </a:t>
            </a:r>
          </a:p>
          <a:p>
            <a:pPr lvl="1"/>
            <a:r>
              <a:rPr lang="en-US" sz="2800" dirty="0">
                <a:solidFill>
                  <a:srgbClr val="0070C0"/>
                </a:solidFill>
              </a:rPr>
              <a:t>(2Sa 7:16)  And thine house and thy kingdom shall be established for ever before thee: thy throne shall be established for ever.</a:t>
            </a:r>
          </a:p>
          <a:p>
            <a:pPr lvl="1"/>
            <a:endParaRPr lang="en-US" sz="2800" dirty="0"/>
          </a:p>
          <a:p>
            <a:pPr marL="365760" lvl="1" indent="0">
              <a:buNone/>
            </a:pPr>
            <a:r>
              <a:rPr lang="en-US" sz="2900" dirty="0" smtClean="0"/>
              <a:t> </a:t>
            </a:r>
          </a:p>
          <a:p>
            <a:pPr lvl="1"/>
            <a:endParaRPr lang="en-US" dirty="0"/>
          </a:p>
          <a:p>
            <a:pPr marL="365760" lvl="1" indent="0">
              <a:buNone/>
            </a:pPr>
            <a:endParaRPr lang="en-US" sz="2900" dirty="0" smtClean="0"/>
          </a:p>
          <a:p>
            <a:endParaRPr lang="en-US" sz="3100" dirty="0" smtClean="0"/>
          </a:p>
        </p:txBody>
      </p:sp>
      <p:sp>
        <p:nvSpPr>
          <p:cNvPr id="2" name="Title 1"/>
          <p:cNvSpPr>
            <a:spLocks noGrp="1"/>
          </p:cNvSpPr>
          <p:nvPr>
            <p:ph type="title"/>
          </p:nvPr>
        </p:nvSpPr>
        <p:spPr/>
        <p:txBody>
          <a:bodyPr/>
          <a:lstStyle/>
          <a:p>
            <a:pPr marL="685800" indent="-571500"/>
            <a:r>
              <a:rPr lang="en-US" sz="4400" dirty="0" smtClean="0"/>
              <a:t>II.  The </a:t>
            </a:r>
            <a:r>
              <a:rPr lang="en-US" sz="4400" dirty="0"/>
              <a:t>Prosperous Years</a:t>
            </a:r>
          </a:p>
        </p:txBody>
      </p:sp>
    </p:spTree>
    <p:extLst>
      <p:ext uri="{BB962C8B-B14F-4D97-AF65-F5344CB8AC3E}">
        <p14:creationId xmlns:p14="http://schemas.microsoft.com/office/powerpoint/2010/main" xmlns="" val="3117927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1131570" lvl="1" indent="-742950">
              <a:buAutoNum type="alphaUcPeriod" startAt="4"/>
            </a:pPr>
            <a:r>
              <a:rPr lang="en-US" sz="3600" b="1" u="sng" dirty="0" smtClean="0"/>
              <a:t>David’s Conquest (Ch. 8)</a:t>
            </a:r>
          </a:p>
          <a:p>
            <a:pPr marL="845820" lvl="1" indent="-457200"/>
            <a:r>
              <a:rPr lang="en-US" sz="3200" dirty="0" smtClean="0"/>
              <a:t>David was all-victorious in those days</a:t>
            </a:r>
          </a:p>
          <a:p>
            <a:pPr marL="1120140" lvl="2" indent="-457200"/>
            <a:r>
              <a:rPr lang="en-US" sz="3000" dirty="0" smtClean="0"/>
              <a:t>The proper king was on the throne </a:t>
            </a:r>
          </a:p>
          <a:p>
            <a:pPr marL="1120140" lvl="2" indent="-457200"/>
            <a:r>
              <a:rPr lang="en-US" sz="3000" dirty="0" smtClean="0"/>
              <a:t>The [presence of God was back </a:t>
            </a:r>
          </a:p>
          <a:p>
            <a:pPr marL="1120140" lvl="2" indent="-457200"/>
            <a:r>
              <a:rPr lang="en-US" sz="2400" dirty="0" smtClean="0"/>
              <a:t>The </a:t>
            </a:r>
            <a:r>
              <a:rPr lang="en-US" sz="2400" dirty="0"/>
              <a:t>P</a:t>
            </a:r>
            <a:r>
              <a:rPr lang="en-US" sz="2400" dirty="0" smtClean="0"/>
              <a:t>hilistines, the Moabites, the Syrians, and other persistent enemies of Israel were all conquered</a:t>
            </a:r>
          </a:p>
          <a:p>
            <a:pPr marL="845820" lvl="1" indent="-457200"/>
            <a:r>
              <a:rPr lang="en-US" sz="2600" dirty="0" smtClean="0"/>
              <a:t>Isn’t </a:t>
            </a:r>
            <a:r>
              <a:rPr lang="en-US" sz="2600" dirty="0" smtClean="0"/>
              <a:t>wonderful when we get things lined up in our lives </a:t>
            </a:r>
          </a:p>
          <a:p>
            <a:pPr marL="1120140" lvl="2" indent="-457200"/>
            <a:r>
              <a:rPr lang="en-US" sz="2400" dirty="0" smtClean="0"/>
              <a:t>Put God on His </a:t>
            </a:r>
            <a:r>
              <a:rPr lang="en-US" sz="2400" dirty="0" smtClean="0"/>
              <a:t>thorn </a:t>
            </a:r>
            <a:r>
              <a:rPr lang="en-US" sz="2400" dirty="0" smtClean="0"/>
              <a:t>and Jesus in His place </a:t>
            </a:r>
          </a:p>
          <a:p>
            <a:pPr marL="388620" lvl="1" indent="0">
              <a:buNone/>
            </a:pPr>
            <a:endParaRPr lang="en-US" sz="2800" dirty="0" smtClean="0"/>
          </a:p>
          <a:p>
            <a:pPr marL="845820" lvl="1" indent="-457200"/>
            <a:endParaRPr lang="en-US" sz="3200" dirty="0" smtClean="0"/>
          </a:p>
          <a:p>
            <a:pPr marL="1177290" lvl="2" indent="-514350">
              <a:buAutoNum type="alphaUcPeriod" startAt="5"/>
            </a:pPr>
            <a:endParaRPr lang="en-US" sz="2800" dirty="0"/>
          </a:p>
          <a:p>
            <a:pPr marL="365760" lvl="1" indent="0">
              <a:buNone/>
            </a:pPr>
            <a:r>
              <a:rPr lang="en-US" sz="2900" dirty="0" smtClean="0"/>
              <a:t> </a:t>
            </a:r>
          </a:p>
          <a:p>
            <a:pPr lvl="1"/>
            <a:endParaRPr lang="en-US" dirty="0"/>
          </a:p>
          <a:p>
            <a:pPr marL="365760" lvl="1" indent="0">
              <a:buNone/>
            </a:pPr>
            <a:endParaRPr lang="en-US" sz="2900" dirty="0" smtClean="0"/>
          </a:p>
          <a:p>
            <a:endParaRPr lang="en-US" sz="3100" dirty="0" smtClean="0"/>
          </a:p>
        </p:txBody>
      </p:sp>
      <p:sp>
        <p:nvSpPr>
          <p:cNvPr id="2" name="Title 1"/>
          <p:cNvSpPr>
            <a:spLocks noGrp="1"/>
          </p:cNvSpPr>
          <p:nvPr>
            <p:ph type="title"/>
          </p:nvPr>
        </p:nvSpPr>
        <p:spPr/>
        <p:txBody>
          <a:bodyPr/>
          <a:lstStyle/>
          <a:p>
            <a:pPr marL="685800" indent="-571500"/>
            <a:r>
              <a:rPr lang="en-US" sz="4400" dirty="0" smtClean="0"/>
              <a:t>II.  The </a:t>
            </a:r>
            <a:r>
              <a:rPr lang="en-US" sz="4400" dirty="0"/>
              <a:t>Prosperous Years</a:t>
            </a:r>
          </a:p>
        </p:txBody>
      </p:sp>
    </p:spTree>
    <p:extLst>
      <p:ext uri="{BB962C8B-B14F-4D97-AF65-F5344CB8AC3E}">
        <p14:creationId xmlns:p14="http://schemas.microsoft.com/office/powerpoint/2010/main" xmlns="" val="2762594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1131570" lvl="1" indent="-742950">
              <a:buAutoNum type="alphaUcPeriod" startAt="4"/>
            </a:pPr>
            <a:r>
              <a:rPr lang="en-US" sz="2800" b="1" u="sng" dirty="0" smtClean="0"/>
              <a:t>David’s Compassion (Ch. 9)</a:t>
            </a:r>
          </a:p>
          <a:p>
            <a:pPr marL="1131570" lvl="1" indent="-742950"/>
            <a:r>
              <a:rPr lang="en-US" sz="2800" dirty="0" smtClean="0"/>
              <a:t>All his foes were defeated</a:t>
            </a:r>
          </a:p>
          <a:p>
            <a:pPr marL="1131570" lvl="1" indent="-742950"/>
            <a:r>
              <a:rPr lang="en-US" sz="2800" dirty="0" smtClean="0"/>
              <a:t>David had united the warring tribes </a:t>
            </a:r>
          </a:p>
          <a:p>
            <a:pPr marL="1131570" lvl="1" indent="-742950"/>
            <a:r>
              <a:rPr lang="en-US" sz="2800" dirty="0" smtClean="0"/>
              <a:t>He had given the kingdom a capitol city </a:t>
            </a:r>
          </a:p>
          <a:p>
            <a:pPr marL="1131570" lvl="1" indent="-742950"/>
            <a:r>
              <a:rPr lang="en-US" sz="2800" dirty="0" smtClean="0"/>
              <a:t>They were finally victorious and at peace </a:t>
            </a:r>
          </a:p>
          <a:p>
            <a:pPr marL="1131570" lvl="1" indent="-742950"/>
            <a:r>
              <a:rPr lang="en-US" sz="2800" dirty="0" smtClean="0"/>
              <a:t>And David’s wanted to show kindness to others</a:t>
            </a:r>
          </a:p>
          <a:p>
            <a:pPr marL="1131570" lvl="1" indent="-742950"/>
            <a:r>
              <a:rPr lang="en-US" sz="2800" dirty="0"/>
              <a:t>David remembered </a:t>
            </a:r>
            <a:r>
              <a:rPr lang="en-US" sz="2800" dirty="0" smtClean="0"/>
              <a:t>Mephibosheth</a:t>
            </a:r>
          </a:p>
          <a:p>
            <a:pPr marL="1131570" lvl="1" indent="-742950"/>
            <a:r>
              <a:rPr lang="en-US" sz="2800" dirty="0">
                <a:solidFill>
                  <a:srgbClr val="0070C0"/>
                </a:solidFill>
              </a:rPr>
              <a:t>(2Sa 9:3)  And the king said, Is there not yet any of the house of Saul, that I </a:t>
            </a:r>
            <a:r>
              <a:rPr lang="en-US" sz="2800" dirty="0" smtClean="0">
                <a:solidFill>
                  <a:srgbClr val="0070C0"/>
                </a:solidFill>
              </a:rPr>
              <a:t>may</a:t>
            </a:r>
            <a:endParaRPr lang="en-US" sz="2900" dirty="0" smtClean="0"/>
          </a:p>
          <a:p>
            <a:endParaRPr lang="en-US" sz="3100" dirty="0" smtClean="0"/>
          </a:p>
        </p:txBody>
      </p:sp>
      <p:sp>
        <p:nvSpPr>
          <p:cNvPr id="2" name="Title 1"/>
          <p:cNvSpPr>
            <a:spLocks noGrp="1"/>
          </p:cNvSpPr>
          <p:nvPr>
            <p:ph type="title"/>
          </p:nvPr>
        </p:nvSpPr>
        <p:spPr/>
        <p:txBody>
          <a:bodyPr/>
          <a:lstStyle/>
          <a:p>
            <a:pPr marL="685800" indent="-571500"/>
            <a:r>
              <a:rPr lang="en-US" sz="4400" dirty="0" smtClean="0"/>
              <a:t>II.  The </a:t>
            </a:r>
            <a:r>
              <a:rPr lang="en-US" sz="4400" dirty="0"/>
              <a:t>Prosperous Years</a:t>
            </a:r>
          </a:p>
        </p:txBody>
      </p:sp>
    </p:spTree>
    <p:extLst>
      <p:ext uri="{BB962C8B-B14F-4D97-AF65-F5344CB8AC3E}">
        <p14:creationId xmlns:p14="http://schemas.microsoft.com/office/powerpoint/2010/main" xmlns="" val="5574074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1131570" lvl="1" indent="-742950">
              <a:buAutoNum type="alphaUcPeriod" startAt="4"/>
            </a:pPr>
            <a:r>
              <a:rPr lang="en-US" sz="2800" dirty="0" smtClean="0">
                <a:solidFill>
                  <a:srgbClr val="0070C0"/>
                </a:solidFill>
              </a:rPr>
              <a:t>shew </a:t>
            </a:r>
            <a:r>
              <a:rPr lang="en-US" sz="2800" dirty="0">
                <a:solidFill>
                  <a:srgbClr val="0070C0"/>
                </a:solidFill>
              </a:rPr>
              <a:t>the kindness of God unto him? And </a:t>
            </a:r>
            <a:r>
              <a:rPr lang="en-US" sz="2800" dirty="0" err="1">
                <a:solidFill>
                  <a:srgbClr val="0070C0"/>
                </a:solidFill>
              </a:rPr>
              <a:t>Ziba</a:t>
            </a:r>
            <a:r>
              <a:rPr lang="en-US" sz="2800" dirty="0">
                <a:solidFill>
                  <a:srgbClr val="0070C0"/>
                </a:solidFill>
              </a:rPr>
              <a:t> said unto the king, Jonathan hath yet a son, which is lame on his feet</a:t>
            </a:r>
            <a:r>
              <a:rPr lang="en-US" sz="2800" dirty="0" smtClean="0">
                <a:solidFill>
                  <a:srgbClr val="0070C0"/>
                </a:solidFill>
              </a:rPr>
              <a:t>.</a:t>
            </a:r>
          </a:p>
          <a:p>
            <a:pPr marL="1131570" lvl="1" indent="-742950"/>
            <a:r>
              <a:rPr lang="en-US" sz="2800" dirty="0" smtClean="0">
                <a:solidFill>
                  <a:schemeClr val="accent1"/>
                </a:solidFill>
              </a:rPr>
              <a:t>“the poor, fugitive son of Jonathan, lame in both feet, and hiding in </a:t>
            </a:r>
            <a:r>
              <a:rPr lang="en-US" sz="2800" dirty="0" err="1" smtClean="0">
                <a:solidFill>
                  <a:schemeClr val="accent1"/>
                </a:solidFill>
              </a:rPr>
              <a:t>Lodebar</a:t>
            </a:r>
            <a:r>
              <a:rPr lang="en-US" sz="2800" dirty="0" smtClean="0">
                <a:solidFill>
                  <a:schemeClr val="accent1"/>
                </a:solidFill>
              </a:rPr>
              <a:t>.  He sent for him, extended his grace toward him, brought him to himself, exalted him, gave him vast estates, sat him at his table, and adopted him into the family circle as one of the king’s sons”</a:t>
            </a:r>
          </a:p>
          <a:p>
            <a:pPr marL="1131570" lvl="1" indent="-742950"/>
            <a:r>
              <a:rPr lang="en-US" sz="2800" dirty="0" smtClean="0"/>
              <a:t>Another beautiful type of Christ </a:t>
            </a:r>
          </a:p>
          <a:p>
            <a:pPr marL="388620" lvl="1" indent="0">
              <a:buNone/>
            </a:pPr>
            <a:endParaRPr lang="en-US" sz="2800" dirty="0" smtClean="0"/>
          </a:p>
          <a:p>
            <a:pPr marL="845820" lvl="1" indent="-457200"/>
            <a:endParaRPr lang="en-US" sz="3200" dirty="0" smtClean="0"/>
          </a:p>
          <a:p>
            <a:pPr marL="1177290" lvl="2" indent="-514350">
              <a:buAutoNum type="alphaUcPeriod" startAt="5"/>
            </a:pPr>
            <a:endParaRPr lang="en-US" sz="2800" dirty="0"/>
          </a:p>
          <a:p>
            <a:pPr marL="365760" lvl="1" indent="0">
              <a:buNone/>
            </a:pPr>
            <a:r>
              <a:rPr lang="en-US" sz="2900" dirty="0" smtClean="0"/>
              <a:t> </a:t>
            </a:r>
          </a:p>
          <a:p>
            <a:pPr lvl="1"/>
            <a:endParaRPr lang="en-US" dirty="0"/>
          </a:p>
          <a:p>
            <a:pPr marL="365760" lvl="1" indent="0">
              <a:buNone/>
            </a:pPr>
            <a:endParaRPr lang="en-US" sz="2900" dirty="0" smtClean="0"/>
          </a:p>
          <a:p>
            <a:endParaRPr lang="en-US" sz="3100" dirty="0" smtClean="0"/>
          </a:p>
        </p:txBody>
      </p:sp>
      <p:sp>
        <p:nvSpPr>
          <p:cNvPr id="2" name="Title 1"/>
          <p:cNvSpPr>
            <a:spLocks noGrp="1"/>
          </p:cNvSpPr>
          <p:nvPr>
            <p:ph type="title"/>
          </p:nvPr>
        </p:nvSpPr>
        <p:spPr/>
        <p:txBody>
          <a:bodyPr/>
          <a:lstStyle/>
          <a:p>
            <a:pPr marL="685800" indent="-571500"/>
            <a:r>
              <a:rPr lang="en-US" sz="4400" dirty="0" smtClean="0"/>
              <a:t>II.  The </a:t>
            </a:r>
            <a:r>
              <a:rPr lang="en-US" sz="4400" dirty="0"/>
              <a:t>Prosperous Years</a:t>
            </a:r>
          </a:p>
        </p:txBody>
      </p:sp>
    </p:spTree>
    <p:extLst>
      <p:ext uri="{BB962C8B-B14F-4D97-AF65-F5344CB8AC3E}">
        <p14:creationId xmlns:p14="http://schemas.microsoft.com/office/powerpoint/2010/main" xmlns="" val="35012139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1131570" lvl="1" indent="-742950">
              <a:buAutoNum type="alphaUcPeriod" startAt="6"/>
            </a:pPr>
            <a:r>
              <a:rPr lang="en-US" sz="2800" b="1" u="sng" dirty="0" smtClean="0"/>
              <a:t>David’s Critics (Ch.10)</a:t>
            </a:r>
            <a:endParaRPr lang="en-US" sz="2800" b="1" u="sng" dirty="0"/>
          </a:p>
          <a:p>
            <a:pPr marL="902970" lvl="1" indent="-514350"/>
            <a:r>
              <a:rPr lang="en-US" sz="2800" dirty="0" smtClean="0"/>
              <a:t>David then wanted to extend his kindness farther</a:t>
            </a:r>
          </a:p>
          <a:p>
            <a:pPr marL="902970" lvl="1" indent="-514350"/>
            <a:r>
              <a:rPr lang="en-US" sz="2800" dirty="0">
                <a:solidFill>
                  <a:srgbClr val="0070C0"/>
                </a:solidFill>
              </a:rPr>
              <a:t>(2Sa 10:2)  Then said David, I will shew kindness unto </a:t>
            </a:r>
            <a:r>
              <a:rPr lang="en-US" sz="2800" dirty="0" err="1">
                <a:solidFill>
                  <a:srgbClr val="0070C0"/>
                </a:solidFill>
              </a:rPr>
              <a:t>Hanun</a:t>
            </a:r>
            <a:r>
              <a:rPr lang="en-US" sz="2800" dirty="0">
                <a:solidFill>
                  <a:srgbClr val="0070C0"/>
                </a:solidFill>
              </a:rPr>
              <a:t> the son of </a:t>
            </a:r>
            <a:r>
              <a:rPr lang="en-US" sz="2800" dirty="0" err="1">
                <a:solidFill>
                  <a:srgbClr val="0070C0"/>
                </a:solidFill>
              </a:rPr>
              <a:t>Nahash</a:t>
            </a:r>
            <a:r>
              <a:rPr lang="en-US" sz="2800" dirty="0">
                <a:solidFill>
                  <a:srgbClr val="0070C0"/>
                </a:solidFill>
              </a:rPr>
              <a:t>, as his father shewed kindness unto me. And David sent to comfort him by the hand of his servants for his father. And David's servants came into the land of the children of Ammon</a:t>
            </a:r>
            <a:r>
              <a:rPr lang="en-US" sz="2800" dirty="0" smtClean="0">
                <a:solidFill>
                  <a:srgbClr val="0070C0"/>
                </a:solidFill>
              </a:rPr>
              <a:t>.</a:t>
            </a:r>
          </a:p>
        </p:txBody>
      </p:sp>
      <p:sp>
        <p:nvSpPr>
          <p:cNvPr id="2" name="Title 1"/>
          <p:cNvSpPr>
            <a:spLocks noGrp="1"/>
          </p:cNvSpPr>
          <p:nvPr>
            <p:ph type="title"/>
          </p:nvPr>
        </p:nvSpPr>
        <p:spPr/>
        <p:txBody>
          <a:bodyPr/>
          <a:lstStyle/>
          <a:p>
            <a:pPr marL="685800" indent="-571500"/>
            <a:r>
              <a:rPr lang="en-US" sz="4400" dirty="0" smtClean="0"/>
              <a:t>II.  The </a:t>
            </a:r>
            <a:r>
              <a:rPr lang="en-US" sz="4400" dirty="0"/>
              <a:t>Prosperous Years</a:t>
            </a:r>
          </a:p>
        </p:txBody>
      </p:sp>
    </p:spTree>
    <p:extLst>
      <p:ext uri="{BB962C8B-B14F-4D97-AF65-F5344CB8AC3E}">
        <p14:creationId xmlns:p14="http://schemas.microsoft.com/office/powerpoint/2010/main" xmlns="" val="4257124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r>
              <a:rPr lang="en-US" sz="3200" dirty="0" smtClean="0"/>
              <a:t>The book is entirely devoted to David</a:t>
            </a:r>
          </a:p>
          <a:p>
            <a:r>
              <a:rPr lang="en-US" sz="3200" dirty="0" smtClean="0"/>
              <a:t>David was Israel's greatest King </a:t>
            </a:r>
          </a:p>
          <a:p>
            <a:r>
              <a:rPr lang="en-US" sz="3200" dirty="0" smtClean="0"/>
              <a:t>More is written about David and by David in the Bible than any other person except Jesus</a:t>
            </a:r>
          </a:p>
          <a:p>
            <a:pPr lvl="1"/>
            <a:r>
              <a:rPr lang="en-US" sz="3200" dirty="0" smtClean="0"/>
              <a:t>He wrote over half the book of Psalms </a:t>
            </a:r>
          </a:p>
          <a:p>
            <a:pPr lvl="1"/>
            <a:r>
              <a:rPr lang="en-US" sz="3200" dirty="0" smtClean="0"/>
              <a:t>His name is mentioned in both the first and last chapters of the New Testament </a:t>
            </a:r>
            <a:endParaRPr lang="en-US" sz="3200" dirty="0"/>
          </a:p>
        </p:txBody>
      </p:sp>
      <p:sp>
        <p:nvSpPr>
          <p:cNvPr id="2" name="Title 1"/>
          <p:cNvSpPr>
            <a:spLocks noGrp="1"/>
          </p:cNvSpPr>
          <p:nvPr>
            <p:ph type="title"/>
          </p:nvPr>
        </p:nvSpPr>
        <p:spPr/>
        <p:txBody>
          <a:bodyPr/>
          <a:lstStyle/>
          <a:p>
            <a:r>
              <a:rPr lang="en-US" sz="5400" dirty="0" smtClean="0"/>
              <a:t>Ii Samuel </a:t>
            </a:r>
            <a:endParaRPr lang="en-US" sz="5400" dirty="0"/>
          </a:p>
        </p:txBody>
      </p:sp>
    </p:spTree>
    <p:extLst>
      <p:ext uri="{BB962C8B-B14F-4D97-AF65-F5344CB8AC3E}">
        <p14:creationId xmlns:p14="http://schemas.microsoft.com/office/powerpoint/2010/main" xmlns="" val="3941060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902970" lvl="1" indent="-514350"/>
            <a:r>
              <a:rPr lang="en-US" sz="2800" dirty="0" smtClean="0"/>
              <a:t>He sent his servants to comfort </a:t>
            </a:r>
            <a:r>
              <a:rPr lang="en-US" sz="2800" dirty="0" err="1" smtClean="0"/>
              <a:t>Nahash</a:t>
            </a:r>
            <a:r>
              <a:rPr lang="en-US" sz="2800" dirty="0" smtClean="0"/>
              <a:t> after the death of their King </a:t>
            </a:r>
          </a:p>
          <a:p>
            <a:pPr marL="902970" lvl="1" indent="-514350"/>
            <a:r>
              <a:rPr lang="en-US" sz="2800" dirty="0" err="1" smtClean="0"/>
              <a:t>Nahash</a:t>
            </a:r>
            <a:r>
              <a:rPr lang="en-US" sz="2800" dirty="0" smtClean="0"/>
              <a:t> insulted David by shaving half of their beards, hacking of their robes and sent them back </a:t>
            </a:r>
          </a:p>
          <a:p>
            <a:pPr marL="902970" lvl="1" indent="-514350"/>
            <a:r>
              <a:rPr lang="en-US" sz="2800" dirty="0" smtClean="0"/>
              <a:t>David sent his armies to teach them a lesson</a:t>
            </a:r>
          </a:p>
          <a:p>
            <a:pPr marL="902970" lvl="1" indent="-514350"/>
            <a:r>
              <a:rPr lang="en-US" sz="2800" dirty="0" smtClean="0">
                <a:solidFill>
                  <a:schemeClr val="accent1"/>
                </a:solidFill>
              </a:rPr>
              <a:t>“God is gracious, loving, and kind.  His first overtures to the soul are always in grace. He sends His messengers with words of peace”</a:t>
            </a:r>
            <a:endParaRPr lang="en-US" sz="2800" dirty="0">
              <a:solidFill>
                <a:schemeClr val="accent1"/>
              </a:solidFill>
            </a:endParaRPr>
          </a:p>
          <a:p>
            <a:pPr marL="365760" lvl="1" indent="0">
              <a:buNone/>
            </a:pPr>
            <a:r>
              <a:rPr lang="en-US" sz="2900" dirty="0" smtClean="0"/>
              <a:t> </a:t>
            </a:r>
          </a:p>
          <a:p>
            <a:pPr lvl="1"/>
            <a:endParaRPr lang="en-US" dirty="0"/>
          </a:p>
          <a:p>
            <a:pPr marL="365760" lvl="1" indent="0">
              <a:buNone/>
            </a:pPr>
            <a:endParaRPr lang="en-US" sz="2900" dirty="0" smtClean="0"/>
          </a:p>
          <a:p>
            <a:endParaRPr lang="en-US" sz="3100" dirty="0" smtClean="0"/>
          </a:p>
        </p:txBody>
      </p:sp>
      <p:sp>
        <p:nvSpPr>
          <p:cNvPr id="2" name="Title 1"/>
          <p:cNvSpPr>
            <a:spLocks noGrp="1"/>
          </p:cNvSpPr>
          <p:nvPr>
            <p:ph type="title"/>
          </p:nvPr>
        </p:nvSpPr>
        <p:spPr/>
        <p:txBody>
          <a:bodyPr/>
          <a:lstStyle/>
          <a:p>
            <a:pPr marL="685800" indent="-571500"/>
            <a:r>
              <a:rPr lang="en-US" sz="4400" dirty="0" smtClean="0"/>
              <a:t>II.  The </a:t>
            </a:r>
            <a:r>
              <a:rPr lang="en-US" sz="4400" dirty="0"/>
              <a:t>Prosperous Years</a:t>
            </a:r>
          </a:p>
        </p:txBody>
      </p:sp>
    </p:spTree>
    <p:extLst>
      <p:ext uri="{BB962C8B-B14F-4D97-AF65-F5344CB8AC3E}">
        <p14:creationId xmlns:p14="http://schemas.microsoft.com/office/powerpoint/2010/main" xmlns="" val="6934776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407893" cy="4834129"/>
          </a:xfrm>
        </p:spPr>
        <p:txBody>
          <a:bodyPr>
            <a:noAutofit/>
          </a:bodyPr>
          <a:lstStyle/>
          <a:p>
            <a:pPr lvl="1"/>
            <a:r>
              <a:rPr lang="en-US" sz="3600" dirty="0" smtClean="0">
                <a:solidFill>
                  <a:schemeClr val="accent1"/>
                </a:solidFill>
              </a:rPr>
              <a:t>“But he is holy…He gives space for repentance, time for a change of heart.  But if that is not forth coming, then God being Holy and righteous, acts toward rebellion, insult, and sin as His holiness and righteousness demands – in wrath” </a:t>
            </a:r>
          </a:p>
          <a:p>
            <a:pPr lvl="1"/>
            <a:endParaRPr lang="en-US" dirty="0"/>
          </a:p>
          <a:p>
            <a:pPr marL="365760" lvl="1" indent="0">
              <a:buNone/>
            </a:pPr>
            <a:endParaRPr lang="en-US" sz="2900" dirty="0" smtClean="0"/>
          </a:p>
          <a:p>
            <a:endParaRPr lang="en-US" sz="3100" dirty="0" smtClean="0"/>
          </a:p>
        </p:txBody>
      </p:sp>
      <p:sp>
        <p:nvSpPr>
          <p:cNvPr id="2" name="Title 1"/>
          <p:cNvSpPr>
            <a:spLocks noGrp="1"/>
          </p:cNvSpPr>
          <p:nvPr>
            <p:ph type="title"/>
          </p:nvPr>
        </p:nvSpPr>
        <p:spPr/>
        <p:txBody>
          <a:bodyPr/>
          <a:lstStyle/>
          <a:p>
            <a:pPr marL="685800" indent="-571500"/>
            <a:r>
              <a:rPr lang="en-US" sz="4400" dirty="0" smtClean="0"/>
              <a:t>II.  The </a:t>
            </a:r>
            <a:r>
              <a:rPr lang="en-US" sz="4400" dirty="0"/>
              <a:t>Prosperous Years</a:t>
            </a:r>
          </a:p>
        </p:txBody>
      </p:sp>
    </p:spTree>
    <p:extLst>
      <p:ext uri="{BB962C8B-B14F-4D97-AF65-F5344CB8AC3E}">
        <p14:creationId xmlns:p14="http://schemas.microsoft.com/office/powerpoint/2010/main" xmlns="" val="14028064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1131570" lvl="1" indent="-742950">
              <a:buAutoNum type="alphaUcPeriod" startAt="7"/>
            </a:pPr>
            <a:r>
              <a:rPr lang="en-US" sz="2800" b="1" u="sng" dirty="0" smtClean="0"/>
              <a:t>David’s Crime (Ch. 11-12)</a:t>
            </a:r>
          </a:p>
          <a:p>
            <a:pPr marL="845820" lvl="1" indent="-457200"/>
            <a:r>
              <a:rPr lang="en-US" sz="2800" dirty="0" smtClean="0"/>
              <a:t>David's commits adultery with Bathsheba </a:t>
            </a:r>
          </a:p>
          <a:p>
            <a:pPr marL="845820" lvl="1" indent="-457200"/>
            <a:r>
              <a:rPr lang="en-US" sz="2800" dirty="0" smtClean="0"/>
              <a:t>He murders her husband </a:t>
            </a:r>
          </a:p>
          <a:p>
            <a:pPr marL="845820" lvl="1" indent="-457200"/>
            <a:r>
              <a:rPr lang="en-US" sz="2800" dirty="0" smtClean="0"/>
              <a:t>David played the hypocrite, administering judgment on others while harboring his own capital sins</a:t>
            </a:r>
          </a:p>
          <a:p>
            <a:pPr marL="845820" lvl="1" indent="-457200"/>
            <a:r>
              <a:rPr lang="en-US" sz="2800" dirty="0" smtClean="0"/>
              <a:t>God sends Nathan the profit with a parable</a:t>
            </a:r>
          </a:p>
          <a:p>
            <a:pPr marL="845820" lvl="1" indent="-457200"/>
            <a:r>
              <a:rPr lang="en-US" sz="2800" dirty="0" smtClean="0"/>
              <a:t>David repents (Psa. 6, 32, 38, 51, 102, 130, 143)</a:t>
            </a:r>
          </a:p>
          <a:p>
            <a:pPr marL="845820" lvl="1" indent="-457200"/>
            <a:r>
              <a:rPr lang="en-US" sz="2800" dirty="0" smtClean="0">
                <a:solidFill>
                  <a:schemeClr val="accent1"/>
                </a:solidFill>
              </a:rPr>
              <a:t>“From start to finish sin is risky business”</a:t>
            </a:r>
          </a:p>
          <a:p>
            <a:pPr lvl="1"/>
            <a:endParaRPr lang="en-US" dirty="0"/>
          </a:p>
          <a:p>
            <a:pPr marL="365760" lvl="1" indent="0">
              <a:buNone/>
            </a:pPr>
            <a:endParaRPr lang="en-US" sz="2900" dirty="0" smtClean="0"/>
          </a:p>
          <a:p>
            <a:endParaRPr lang="en-US" sz="3100" dirty="0" smtClean="0"/>
          </a:p>
        </p:txBody>
      </p:sp>
      <p:sp>
        <p:nvSpPr>
          <p:cNvPr id="2" name="Title 1"/>
          <p:cNvSpPr>
            <a:spLocks noGrp="1"/>
          </p:cNvSpPr>
          <p:nvPr>
            <p:ph type="title"/>
          </p:nvPr>
        </p:nvSpPr>
        <p:spPr/>
        <p:txBody>
          <a:bodyPr/>
          <a:lstStyle/>
          <a:p>
            <a:pPr marL="685800" indent="-571500"/>
            <a:r>
              <a:rPr lang="en-US" sz="4400" dirty="0" smtClean="0"/>
              <a:t>II.  The </a:t>
            </a:r>
            <a:r>
              <a:rPr lang="en-US" sz="4400" dirty="0"/>
              <a:t>Prosperous Years</a:t>
            </a:r>
          </a:p>
        </p:txBody>
      </p:sp>
    </p:spTree>
    <p:extLst>
      <p:ext uri="{BB962C8B-B14F-4D97-AF65-F5344CB8AC3E}">
        <p14:creationId xmlns:p14="http://schemas.microsoft.com/office/powerpoint/2010/main" xmlns="" val="6888709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r>
              <a:rPr lang="en-US" sz="2800" dirty="0">
                <a:solidFill>
                  <a:srgbClr val="0070C0"/>
                </a:solidFill>
              </a:rPr>
              <a:t>(2Sa 12:10)  Now therefore the sword shall never depart from thine house; because thou hast despised me, and hast taken the wife of Uriah the Hittite to be thy wife.</a:t>
            </a:r>
          </a:p>
          <a:p>
            <a:r>
              <a:rPr lang="en-US" sz="2800" dirty="0">
                <a:solidFill>
                  <a:srgbClr val="0070C0"/>
                </a:solidFill>
              </a:rPr>
              <a:t>(2Sa 12:11)  Thus </a:t>
            </a:r>
            <a:r>
              <a:rPr lang="en-US" sz="2800" dirty="0" err="1">
                <a:solidFill>
                  <a:srgbClr val="0070C0"/>
                </a:solidFill>
              </a:rPr>
              <a:t>saith</a:t>
            </a:r>
            <a:r>
              <a:rPr lang="en-US" sz="2800" dirty="0">
                <a:solidFill>
                  <a:srgbClr val="0070C0"/>
                </a:solidFill>
              </a:rPr>
              <a:t> the LORD, Behold, I will raise up evil against thee out of thine own house, and I will take thy wives before thine eyes, and give </a:t>
            </a:r>
            <a:r>
              <a:rPr lang="en-US" sz="2800" i="1" dirty="0">
                <a:solidFill>
                  <a:srgbClr val="0070C0"/>
                </a:solidFill>
              </a:rPr>
              <a:t>them</a:t>
            </a:r>
            <a:r>
              <a:rPr lang="en-US" sz="2800" dirty="0">
                <a:solidFill>
                  <a:srgbClr val="0070C0"/>
                </a:solidFill>
              </a:rPr>
              <a:t> unto thy </a:t>
            </a:r>
            <a:r>
              <a:rPr lang="en-US" sz="2800" dirty="0" err="1">
                <a:solidFill>
                  <a:srgbClr val="0070C0"/>
                </a:solidFill>
              </a:rPr>
              <a:t>neighbour</a:t>
            </a:r>
            <a:r>
              <a:rPr lang="en-US" sz="2800" dirty="0">
                <a:solidFill>
                  <a:srgbClr val="0070C0"/>
                </a:solidFill>
              </a:rPr>
              <a:t>, and he shall lie with thy wives in the sight of this sun.</a:t>
            </a:r>
          </a:p>
          <a:p>
            <a:pPr marL="45720" indent="0">
              <a:buNone/>
            </a:pPr>
            <a:endParaRPr lang="x-none"/>
          </a:p>
          <a:p>
            <a:pPr marL="365760" lvl="1" indent="0">
              <a:buNone/>
            </a:pPr>
            <a:endParaRPr lang="en-US" sz="2900" dirty="0" smtClean="0"/>
          </a:p>
          <a:p>
            <a:endParaRPr lang="en-US" sz="3100" dirty="0" smtClean="0"/>
          </a:p>
        </p:txBody>
      </p:sp>
      <p:sp>
        <p:nvSpPr>
          <p:cNvPr id="2" name="Title 1"/>
          <p:cNvSpPr>
            <a:spLocks noGrp="1"/>
          </p:cNvSpPr>
          <p:nvPr>
            <p:ph type="title"/>
          </p:nvPr>
        </p:nvSpPr>
        <p:spPr/>
        <p:txBody>
          <a:bodyPr/>
          <a:lstStyle/>
          <a:p>
            <a:pPr marL="685800" indent="-571500"/>
            <a:r>
              <a:rPr lang="en-US" sz="4400" dirty="0" smtClean="0"/>
              <a:t>II.  The </a:t>
            </a:r>
            <a:r>
              <a:rPr lang="en-US" sz="4400" dirty="0"/>
              <a:t>Prosperous Years</a:t>
            </a:r>
          </a:p>
        </p:txBody>
      </p:sp>
    </p:spTree>
    <p:extLst>
      <p:ext uri="{BB962C8B-B14F-4D97-AF65-F5344CB8AC3E}">
        <p14:creationId xmlns:p14="http://schemas.microsoft.com/office/powerpoint/2010/main" xmlns="" val="32193291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r>
              <a:rPr lang="en-US" sz="2800" dirty="0" smtClean="0">
                <a:solidFill>
                  <a:srgbClr val="0070C0"/>
                </a:solidFill>
              </a:rPr>
              <a:t>(</a:t>
            </a:r>
            <a:r>
              <a:rPr lang="en-US" sz="2800" dirty="0">
                <a:solidFill>
                  <a:srgbClr val="0070C0"/>
                </a:solidFill>
              </a:rPr>
              <a:t>2Sa 12:12)  For thou didst </a:t>
            </a:r>
            <a:r>
              <a:rPr lang="en-US" sz="2800" i="1" dirty="0">
                <a:solidFill>
                  <a:srgbClr val="0070C0"/>
                </a:solidFill>
              </a:rPr>
              <a:t>it</a:t>
            </a:r>
            <a:r>
              <a:rPr lang="en-US" sz="2800" dirty="0">
                <a:solidFill>
                  <a:srgbClr val="0070C0"/>
                </a:solidFill>
              </a:rPr>
              <a:t> secretly: but I will do this thing before all Israel, and before the sun.</a:t>
            </a:r>
          </a:p>
          <a:p>
            <a:r>
              <a:rPr lang="en-US" sz="2800" dirty="0">
                <a:solidFill>
                  <a:srgbClr val="0070C0"/>
                </a:solidFill>
              </a:rPr>
              <a:t>(2Sa 12:13)  And David said unto Nathan, I have sinned against the LORD. And Nathan said unto David, The LORD also hath put away thy sin; thou shalt not die.</a:t>
            </a:r>
          </a:p>
          <a:p>
            <a:r>
              <a:rPr lang="en-US" sz="2800" dirty="0" smtClean="0"/>
              <a:t>Repentance brought forgiveness </a:t>
            </a:r>
          </a:p>
          <a:p>
            <a:r>
              <a:rPr lang="en-US" sz="2800" dirty="0" smtClean="0"/>
              <a:t>But look at the cost of his sin  </a:t>
            </a:r>
            <a:endParaRPr lang="x-none" sz="2800"/>
          </a:p>
          <a:p>
            <a:pPr marL="365760" lvl="1" indent="0">
              <a:buNone/>
            </a:pPr>
            <a:endParaRPr lang="en-US" sz="2900" dirty="0" smtClean="0"/>
          </a:p>
          <a:p>
            <a:endParaRPr lang="en-US" sz="3100" dirty="0" smtClean="0"/>
          </a:p>
        </p:txBody>
      </p:sp>
      <p:sp>
        <p:nvSpPr>
          <p:cNvPr id="2" name="Title 1"/>
          <p:cNvSpPr>
            <a:spLocks noGrp="1"/>
          </p:cNvSpPr>
          <p:nvPr>
            <p:ph type="title"/>
          </p:nvPr>
        </p:nvSpPr>
        <p:spPr/>
        <p:txBody>
          <a:bodyPr/>
          <a:lstStyle/>
          <a:p>
            <a:pPr marL="685800" indent="-571500"/>
            <a:r>
              <a:rPr lang="en-US" sz="4400" dirty="0" smtClean="0"/>
              <a:t>II.  The </a:t>
            </a:r>
            <a:r>
              <a:rPr lang="en-US" sz="4400" dirty="0"/>
              <a:t>Prosperous Years</a:t>
            </a:r>
          </a:p>
        </p:txBody>
      </p:sp>
    </p:spTree>
    <p:extLst>
      <p:ext uri="{BB962C8B-B14F-4D97-AF65-F5344CB8AC3E}">
        <p14:creationId xmlns:p14="http://schemas.microsoft.com/office/powerpoint/2010/main" xmlns="" val="28142840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902970" lvl="1" indent="-514350"/>
            <a:r>
              <a:rPr lang="en-US" sz="2800" dirty="0" smtClean="0"/>
              <a:t>David’s life now </a:t>
            </a:r>
            <a:r>
              <a:rPr lang="en-US" sz="2800" dirty="0" err="1" smtClean="0"/>
              <a:t>plaqued</a:t>
            </a:r>
            <a:r>
              <a:rPr lang="en-US" sz="2800" dirty="0" smtClean="0"/>
              <a:t> with trouble </a:t>
            </a:r>
          </a:p>
          <a:p>
            <a:pPr marL="902970" lvl="1" indent="-514350">
              <a:buAutoNum type="alphaUcPeriod"/>
            </a:pPr>
            <a:r>
              <a:rPr lang="en-US" sz="2800" b="1" u="sng" dirty="0" smtClean="0"/>
              <a:t>Trouble with his Kinsmen (Ch. 13-19)</a:t>
            </a:r>
          </a:p>
          <a:p>
            <a:pPr marL="1177290" lvl="2" indent="-514350">
              <a:buFont typeface="+mj-lt"/>
              <a:buAutoNum type="arabicPeriod"/>
            </a:pPr>
            <a:r>
              <a:rPr lang="en-US" sz="2800" i="1" dirty="0" smtClean="0">
                <a:solidFill>
                  <a:srgbClr val="FF0000"/>
                </a:solidFill>
              </a:rPr>
              <a:t>The lust’s of </a:t>
            </a:r>
            <a:r>
              <a:rPr lang="en-US" sz="2800" i="1" dirty="0" err="1" smtClean="0">
                <a:solidFill>
                  <a:srgbClr val="FF0000"/>
                </a:solidFill>
              </a:rPr>
              <a:t>Amnon</a:t>
            </a:r>
            <a:endParaRPr lang="en-US" sz="2800" i="1" dirty="0" smtClean="0">
              <a:solidFill>
                <a:srgbClr val="FF0000"/>
              </a:solidFill>
            </a:endParaRPr>
          </a:p>
          <a:p>
            <a:pPr marL="1177290" lvl="2" indent="-514350"/>
            <a:r>
              <a:rPr lang="en-US" sz="2800" dirty="0" smtClean="0"/>
              <a:t>He lusted after Tamar, David's daughter and Absalom’s sister, and his half sister</a:t>
            </a:r>
          </a:p>
          <a:p>
            <a:pPr marL="1177290" lvl="2" indent="-514350"/>
            <a:r>
              <a:rPr lang="en-US" sz="2800" dirty="0" smtClean="0"/>
              <a:t>And he raped his sister </a:t>
            </a:r>
          </a:p>
          <a:p>
            <a:pPr marL="1177290" lvl="2" indent="-514350"/>
            <a:r>
              <a:rPr lang="en-US" sz="2800" dirty="0" smtClean="0"/>
              <a:t>David did nothing about the crime and Absalom was furious </a:t>
            </a:r>
          </a:p>
          <a:p>
            <a:pPr marL="1177290" lvl="2" indent="-514350"/>
            <a:r>
              <a:rPr lang="en-US" sz="2800" dirty="0" smtClean="0"/>
              <a:t>David was guilty of a similar sin </a:t>
            </a:r>
            <a:endParaRPr lang="en-US" sz="2800" dirty="0"/>
          </a:p>
          <a:p>
            <a:pPr marL="365760" lvl="1" indent="0">
              <a:buNone/>
            </a:pPr>
            <a:endParaRPr lang="en-US" sz="2900" dirty="0" smtClean="0"/>
          </a:p>
          <a:p>
            <a:endParaRPr lang="en-US" sz="3100" dirty="0" smtClean="0"/>
          </a:p>
        </p:txBody>
      </p:sp>
      <p:sp>
        <p:nvSpPr>
          <p:cNvPr id="2" name="Title 1"/>
          <p:cNvSpPr>
            <a:spLocks noGrp="1"/>
          </p:cNvSpPr>
          <p:nvPr>
            <p:ph type="title"/>
          </p:nvPr>
        </p:nvSpPr>
        <p:spPr/>
        <p:txBody>
          <a:bodyPr/>
          <a:lstStyle/>
          <a:p>
            <a:pPr marL="685800" indent="-571500"/>
            <a:r>
              <a:rPr lang="en-US" sz="4400" dirty="0" smtClean="0"/>
              <a:t>III.  The perilous years</a:t>
            </a:r>
            <a:endParaRPr lang="en-US" sz="4400" dirty="0"/>
          </a:p>
        </p:txBody>
      </p:sp>
    </p:spTree>
    <p:extLst>
      <p:ext uri="{BB962C8B-B14F-4D97-AF65-F5344CB8AC3E}">
        <p14:creationId xmlns:p14="http://schemas.microsoft.com/office/powerpoint/2010/main" xmlns="" val="20589716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lvl="1">
              <a:buClr>
                <a:srgbClr val="BF974D"/>
              </a:buClr>
            </a:pPr>
            <a:r>
              <a:rPr lang="en-US" sz="2800" dirty="0">
                <a:solidFill>
                  <a:srgbClr val="C66951"/>
                </a:solidFill>
              </a:rPr>
              <a:t>“how could he inflict the death penalty demanded by the law of Moses on </a:t>
            </a:r>
            <a:r>
              <a:rPr lang="en-US" sz="2800" dirty="0" err="1">
                <a:solidFill>
                  <a:srgbClr val="C66951"/>
                </a:solidFill>
              </a:rPr>
              <a:t>Amnon</a:t>
            </a:r>
            <a:r>
              <a:rPr lang="en-US" sz="2800" dirty="0">
                <a:solidFill>
                  <a:srgbClr val="C66951"/>
                </a:solidFill>
              </a:rPr>
              <a:t> for his sin when he himself had committed a similar sin not so very long before?  So justice in the Kingdom went not only blind but gagged</a:t>
            </a:r>
            <a:r>
              <a:rPr lang="en-US" sz="2800" dirty="0" smtClean="0">
                <a:solidFill>
                  <a:srgbClr val="C66951"/>
                </a:solidFill>
              </a:rPr>
              <a:t>”</a:t>
            </a:r>
            <a:endParaRPr lang="en-US" sz="2800" dirty="0" smtClean="0"/>
          </a:p>
          <a:p>
            <a:pPr marL="1177290" lvl="2" indent="-514350">
              <a:buAutoNum type="arabicPeriod" startAt="2"/>
            </a:pPr>
            <a:r>
              <a:rPr lang="en-US" sz="2800" i="1" dirty="0" smtClean="0">
                <a:solidFill>
                  <a:srgbClr val="FF0000"/>
                </a:solidFill>
              </a:rPr>
              <a:t>The Lawlessness of Absalom</a:t>
            </a:r>
          </a:p>
          <a:p>
            <a:pPr marL="1177290" lvl="2" indent="-514350"/>
            <a:r>
              <a:rPr lang="en-US" sz="2800" dirty="0" smtClean="0"/>
              <a:t>He murdered </a:t>
            </a:r>
            <a:r>
              <a:rPr lang="en-US" sz="2800" dirty="0" err="1" smtClean="0"/>
              <a:t>Amnon</a:t>
            </a:r>
            <a:r>
              <a:rPr lang="en-US" sz="2800" dirty="0" smtClean="0"/>
              <a:t> in cold blood</a:t>
            </a:r>
          </a:p>
          <a:p>
            <a:pPr marL="1177290" lvl="2" indent="-514350"/>
            <a:r>
              <a:rPr lang="en-US" sz="2800" dirty="0" smtClean="0"/>
              <a:t>David again does nothing</a:t>
            </a:r>
          </a:p>
          <a:p>
            <a:pPr marL="1177290" lvl="2" indent="-514350"/>
            <a:r>
              <a:rPr lang="en-US" sz="2800" dirty="0" smtClean="0"/>
              <a:t>Absalom fled into exile for 3 years </a:t>
            </a:r>
          </a:p>
          <a:p>
            <a:pPr marL="902970" lvl="1" indent="-514350">
              <a:buAutoNum type="arabicPeriod" startAt="2"/>
            </a:pPr>
            <a:endParaRPr lang="en-US" sz="3000" dirty="0"/>
          </a:p>
          <a:p>
            <a:pPr marL="365760" lvl="1" indent="0">
              <a:buNone/>
            </a:pPr>
            <a:endParaRPr lang="en-US" sz="2900" dirty="0" smtClean="0"/>
          </a:p>
          <a:p>
            <a:endParaRPr lang="en-US" sz="3100" dirty="0" smtClean="0"/>
          </a:p>
        </p:txBody>
      </p:sp>
      <p:sp>
        <p:nvSpPr>
          <p:cNvPr id="2" name="Title 1"/>
          <p:cNvSpPr>
            <a:spLocks noGrp="1"/>
          </p:cNvSpPr>
          <p:nvPr>
            <p:ph type="title"/>
          </p:nvPr>
        </p:nvSpPr>
        <p:spPr/>
        <p:txBody>
          <a:bodyPr/>
          <a:lstStyle/>
          <a:p>
            <a:pPr marL="685800" indent="-571500"/>
            <a:r>
              <a:rPr lang="en-US" sz="4400" dirty="0" smtClean="0"/>
              <a:t>III.  The perilous years</a:t>
            </a:r>
            <a:endParaRPr lang="en-US" sz="4400" dirty="0"/>
          </a:p>
        </p:txBody>
      </p:sp>
    </p:spTree>
    <p:extLst>
      <p:ext uri="{BB962C8B-B14F-4D97-AF65-F5344CB8AC3E}">
        <p14:creationId xmlns:p14="http://schemas.microsoft.com/office/powerpoint/2010/main" xmlns="" val="5913269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1177290" lvl="2" indent="-514350"/>
            <a:r>
              <a:rPr lang="en-US" sz="2800" dirty="0" smtClean="0"/>
              <a:t>He was granted amnesty and came back home but then stole the hearts of the men of Israel</a:t>
            </a:r>
          </a:p>
          <a:p>
            <a:pPr marL="1177290" lvl="2" indent="-514350"/>
            <a:r>
              <a:rPr lang="en-US" sz="2800" dirty="0" smtClean="0"/>
              <a:t>He led a rebellion against his father forcing David to flee into the Judean hills</a:t>
            </a:r>
          </a:p>
          <a:p>
            <a:pPr marL="1177290" lvl="2" indent="-514350"/>
            <a:r>
              <a:rPr lang="en-US" sz="2800" dirty="0" smtClean="0"/>
              <a:t>Absalom then goes after his Father but God grants the victory to David once again and his army kills another of his sons </a:t>
            </a:r>
          </a:p>
          <a:p>
            <a:pPr marL="628650" indent="-514350"/>
            <a:r>
              <a:rPr lang="en-US" sz="2800" dirty="0">
                <a:solidFill>
                  <a:srgbClr val="0070C0"/>
                </a:solidFill>
              </a:rPr>
              <a:t>(2Sa 18:33)  And the king was much moved, and went up to the chamber over the gate, </a:t>
            </a:r>
            <a:endParaRPr lang="en-US" sz="2900" dirty="0" smtClean="0"/>
          </a:p>
          <a:p>
            <a:endParaRPr lang="en-US" sz="3100" dirty="0" smtClean="0"/>
          </a:p>
        </p:txBody>
      </p:sp>
      <p:sp>
        <p:nvSpPr>
          <p:cNvPr id="2" name="Title 1"/>
          <p:cNvSpPr>
            <a:spLocks noGrp="1"/>
          </p:cNvSpPr>
          <p:nvPr>
            <p:ph type="title"/>
          </p:nvPr>
        </p:nvSpPr>
        <p:spPr/>
        <p:txBody>
          <a:bodyPr/>
          <a:lstStyle/>
          <a:p>
            <a:pPr marL="685800" indent="-571500"/>
            <a:r>
              <a:rPr lang="en-US" sz="4400" dirty="0" smtClean="0"/>
              <a:t>III.  The perilous years</a:t>
            </a:r>
            <a:endParaRPr lang="en-US" sz="4400" dirty="0"/>
          </a:p>
        </p:txBody>
      </p:sp>
    </p:spTree>
    <p:extLst>
      <p:ext uri="{BB962C8B-B14F-4D97-AF65-F5344CB8AC3E}">
        <p14:creationId xmlns:p14="http://schemas.microsoft.com/office/powerpoint/2010/main" xmlns="" val="39268464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1177290" lvl="2" indent="-514350"/>
            <a:r>
              <a:rPr lang="en-US" sz="2800" dirty="0" smtClean="0">
                <a:solidFill>
                  <a:srgbClr val="0070C0"/>
                </a:solidFill>
              </a:rPr>
              <a:t>and </a:t>
            </a:r>
            <a:r>
              <a:rPr lang="en-US" sz="2800" dirty="0">
                <a:solidFill>
                  <a:srgbClr val="0070C0"/>
                </a:solidFill>
              </a:rPr>
              <a:t>wept: and as he went, thus he said, O my son Absalom, my son, my son Absalom! would God I had died for thee, O Absalom, my son, my son!</a:t>
            </a:r>
            <a:endParaRPr lang="en-US" sz="2800" dirty="0" smtClean="0">
              <a:solidFill>
                <a:srgbClr val="0070C0"/>
              </a:solidFill>
            </a:endParaRPr>
          </a:p>
          <a:p>
            <a:pPr marL="845820" lvl="1" indent="-457200"/>
            <a:r>
              <a:rPr lang="en-US" sz="3000" dirty="0" smtClean="0"/>
              <a:t>Sin wrecked David’s life, wrecked his family for the rest of his life </a:t>
            </a:r>
          </a:p>
          <a:p>
            <a:pPr marL="845820" lvl="1" indent="-457200"/>
            <a:r>
              <a:rPr lang="en-US" sz="3000" dirty="0" smtClean="0"/>
              <a:t>I wonder how many people are living lives that are living testimonies to sin </a:t>
            </a:r>
          </a:p>
          <a:p>
            <a:pPr marL="845820" lvl="1" indent="-457200"/>
            <a:r>
              <a:rPr lang="en-US" sz="3000" dirty="0" smtClean="0"/>
              <a:t>I know I’ve got scares in my life </a:t>
            </a:r>
            <a:endParaRPr lang="en-US" sz="3000" dirty="0"/>
          </a:p>
          <a:p>
            <a:pPr marL="365760" lvl="1" indent="0">
              <a:buNone/>
            </a:pPr>
            <a:endParaRPr lang="en-US" sz="2900" dirty="0" smtClean="0"/>
          </a:p>
          <a:p>
            <a:endParaRPr lang="en-US" sz="3100" dirty="0" smtClean="0"/>
          </a:p>
        </p:txBody>
      </p:sp>
      <p:sp>
        <p:nvSpPr>
          <p:cNvPr id="2" name="Title 1"/>
          <p:cNvSpPr>
            <a:spLocks noGrp="1"/>
          </p:cNvSpPr>
          <p:nvPr>
            <p:ph type="title"/>
          </p:nvPr>
        </p:nvSpPr>
        <p:spPr/>
        <p:txBody>
          <a:bodyPr/>
          <a:lstStyle/>
          <a:p>
            <a:pPr marL="685800" indent="-571500"/>
            <a:r>
              <a:rPr lang="en-US" sz="4400" dirty="0" smtClean="0"/>
              <a:t>III.  The perilous years</a:t>
            </a:r>
            <a:endParaRPr lang="en-US" sz="4400" dirty="0"/>
          </a:p>
        </p:txBody>
      </p:sp>
    </p:spTree>
    <p:extLst>
      <p:ext uri="{BB962C8B-B14F-4D97-AF65-F5344CB8AC3E}">
        <p14:creationId xmlns:p14="http://schemas.microsoft.com/office/powerpoint/2010/main" xmlns="" val="37410200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845820" lvl="1" indent="-457200"/>
            <a:r>
              <a:rPr lang="en-US" sz="3000" dirty="0" smtClean="0"/>
              <a:t>Someone asked me about forgiveness and judgment the other day </a:t>
            </a:r>
          </a:p>
          <a:p>
            <a:pPr marL="845820" lvl="1" indent="-457200"/>
            <a:r>
              <a:rPr lang="en-US" sz="3000" dirty="0">
                <a:solidFill>
                  <a:srgbClr val="0070C0"/>
                </a:solidFill>
              </a:rPr>
              <a:t>(1Jn 1:9)  If we confess our sins, he is faithful and just to forgive us our sins, </a:t>
            </a:r>
          </a:p>
          <a:p>
            <a:pPr marL="845820" lvl="1" indent="-457200"/>
            <a:r>
              <a:rPr lang="en-US" sz="2900" dirty="0" smtClean="0"/>
              <a:t>But the consequences remain </a:t>
            </a:r>
          </a:p>
          <a:p>
            <a:pPr marL="845820" lvl="1" indent="-457200"/>
            <a:r>
              <a:rPr lang="en-US" sz="2900" dirty="0" smtClean="0"/>
              <a:t>The chastisement will still come </a:t>
            </a:r>
          </a:p>
          <a:p>
            <a:pPr marL="845820" lvl="1" indent="-457200"/>
            <a:r>
              <a:rPr lang="en-US" sz="2900" dirty="0" smtClean="0">
                <a:solidFill>
                  <a:schemeClr val="accent1"/>
                </a:solidFill>
              </a:rPr>
              <a:t>“David would not answer at the judgement bar of God…but the human and temporal consequences of his sin remained”</a:t>
            </a:r>
          </a:p>
          <a:p>
            <a:endParaRPr lang="en-US" sz="3100" dirty="0" smtClean="0"/>
          </a:p>
        </p:txBody>
      </p:sp>
      <p:sp>
        <p:nvSpPr>
          <p:cNvPr id="2" name="Title 1"/>
          <p:cNvSpPr>
            <a:spLocks noGrp="1"/>
          </p:cNvSpPr>
          <p:nvPr>
            <p:ph type="title"/>
          </p:nvPr>
        </p:nvSpPr>
        <p:spPr/>
        <p:txBody>
          <a:bodyPr/>
          <a:lstStyle/>
          <a:p>
            <a:pPr marL="685800" indent="-571500"/>
            <a:r>
              <a:rPr lang="en-US" sz="4400" dirty="0" smtClean="0"/>
              <a:t>III.  The perilous years</a:t>
            </a:r>
            <a:endParaRPr lang="en-US" sz="4400" dirty="0"/>
          </a:p>
        </p:txBody>
      </p:sp>
    </p:spTree>
    <p:extLst>
      <p:ext uri="{BB962C8B-B14F-4D97-AF65-F5344CB8AC3E}">
        <p14:creationId xmlns:p14="http://schemas.microsoft.com/office/powerpoint/2010/main" xmlns="" val="2623484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noAutofit/>
          </a:bodyPr>
          <a:lstStyle/>
          <a:p>
            <a:r>
              <a:rPr lang="en-US" sz="4000" u="sng" dirty="0" smtClean="0"/>
              <a:t>Begins With </a:t>
            </a:r>
            <a:endParaRPr lang="en-US" sz="4000" u="sng" dirty="0"/>
          </a:p>
        </p:txBody>
      </p:sp>
      <p:sp>
        <p:nvSpPr>
          <p:cNvPr id="5" name="Content Placeholder 4"/>
          <p:cNvSpPr>
            <a:spLocks noGrp="1"/>
          </p:cNvSpPr>
          <p:nvPr>
            <p:ph sz="half" idx="2"/>
          </p:nvPr>
        </p:nvSpPr>
        <p:spPr/>
        <p:txBody>
          <a:bodyPr>
            <a:normAutofit/>
          </a:bodyPr>
          <a:lstStyle/>
          <a:p>
            <a:r>
              <a:rPr lang="en-US" sz="4000" dirty="0" smtClean="0"/>
              <a:t>A poem</a:t>
            </a:r>
          </a:p>
          <a:p>
            <a:r>
              <a:rPr lang="en-US" sz="4000" dirty="0" smtClean="0"/>
              <a:t>Deception</a:t>
            </a:r>
          </a:p>
          <a:p>
            <a:r>
              <a:rPr lang="en-US" sz="4000" dirty="0" smtClean="0"/>
              <a:t>War </a:t>
            </a:r>
          </a:p>
        </p:txBody>
      </p:sp>
      <p:sp>
        <p:nvSpPr>
          <p:cNvPr id="6" name="Text Placeholder 5"/>
          <p:cNvSpPr>
            <a:spLocks noGrp="1"/>
          </p:cNvSpPr>
          <p:nvPr>
            <p:ph type="body" sz="quarter" idx="3"/>
          </p:nvPr>
        </p:nvSpPr>
        <p:spPr/>
        <p:txBody>
          <a:bodyPr>
            <a:noAutofit/>
          </a:bodyPr>
          <a:lstStyle/>
          <a:p>
            <a:r>
              <a:rPr lang="en-US" sz="4000" u="sng" dirty="0" smtClean="0"/>
              <a:t>Ends With </a:t>
            </a:r>
            <a:endParaRPr lang="en-US" sz="4000" u="sng" dirty="0"/>
          </a:p>
        </p:txBody>
      </p:sp>
      <p:sp>
        <p:nvSpPr>
          <p:cNvPr id="7" name="Content Placeholder 6"/>
          <p:cNvSpPr>
            <a:spLocks noGrp="1"/>
          </p:cNvSpPr>
          <p:nvPr>
            <p:ph sz="quarter" idx="4"/>
          </p:nvPr>
        </p:nvSpPr>
        <p:spPr/>
        <p:txBody>
          <a:bodyPr/>
          <a:lstStyle/>
          <a:p>
            <a:r>
              <a:rPr lang="en-US" sz="4000" dirty="0" smtClean="0"/>
              <a:t>A Plaque</a:t>
            </a:r>
          </a:p>
          <a:p>
            <a:r>
              <a:rPr lang="en-US" sz="4000" dirty="0" smtClean="0"/>
              <a:t>Devotion</a:t>
            </a:r>
          </a:p>
          <a:p>
            <a:r>
              <a:rPr lang="en-US" sz="4000" dirty="0" smtClean="0"/>
              <a:t>Worship</a:t>
            </a:r>
          </a:p>
          <a:p>
            <a:pPr marL="45720" indent="0">
              <a:buNone/>
            </a:pPr>
            <a:endParaRPr lang="en-US" dirty="0" smtClean="0"/>
          </a:p>
        </p:txBody>
      </p:sp>
      <p:sp>
        <p:nvSpPr>
          <p:cNvPr id="2" name="Title 1"/>
          <p:cNvSpPr>
            <a:spLocks noGrp="1"/>
          </p:cNvSpPr>
          <p:nvPr>
            <p:ph type="title"/>
          </p:nvPr>
        </p:nvSpPr>
        <p:spPr/>
        <p:txBody>
          <a:bodyPr/>
          <a:lstStyle/>
          <a:p>
            <a:r>
              <a:rPr lang="en-US" sz="5400" dirty="0" smtClean="0"/>
              <a:t>Ii Samuel </a:t>
            </a:r>
            <a:endParaRPr lang="en-US" sz="5400" dirty="0"/>
          </a:p>
        </p:txBody>
      </p:sp>
    </p:spTree>
    <p:extLst>
      <p:ext uri="{BB962C8B-B14F-4D97-AF65-F5344CB8AC3E}">
        <p14:creationId xmlns:p14="http://schemas.microsoft.com/office/powerpoint/2010/main" xmlns="" val="11370313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lnSpcReduction="10000"/>
          </a:bodyPr>
          <a:lstStyle/>
          <a:p>
            <a:r>
              <a:rPr lang="en-US" sz="3000" dirty="0" smtClean="0"/>
              <a:t>How much are you willing to pay tonight</a:t>
            </a:r>
          </a:p>
          <a:p>
            <a:r>
              <a:rPr lang="en-US" sz="3000" dirty="0" smtClean="0">
                <a:solidFill>
                  <a:srgbClr val="0070C0"/>
                </a:solidFill>
              </a:rPr>
              <a:t>(</a:t>
            </a:r>
            <a:r>
              <a:rPr lang="en-US" sz="3000" dirty="0" err="1">
                <a:solidFill>
                  <a:srgbClr val="0070C0"/>
                </a:solidFill>
              </a:rPr>
              <a:t>Psa</a:t>
            </a:r>
            <a:r>
              <a:rPr lang="en-US" sz="3000" dirty="0">
                <a:solidFill>
                  <a:srgbClr val="0070C0"/>
                </a:solidFill>
              </a:rPr>
              <a:t> 51:1) </a:t>
            </a:r>
            <a:r>
              <a:rPr lang="en-US" sz="3000" dirty="0" smtClean="0">
                <a:solidFill>
                  <a:srgbClr val="0070C0"/>
                </a:solidFill>
              </a:rPr>
              <a:t>Have </a:t>
            </a:r>
            <a:r>
              <a:rPr lang="en-US" sz="3000" dirty="0">
                <a:solidFill>
                  <a:srgbClr val="0070C0"/>
                </a:solidFill>
              </a:rPr>
              <a:t>mercy upon me, O God, according to thy lovingkindness: according unto the multitude of thy tender mercies blot out my transgressions</a:t>
            </a:r>
            <a:r>
              <a:rPr lang="en-US" sz="3000" dirty="0" smtClean="0">
                <a:solidFill>
                  <a:srgbClr val="0070C0"/>
                </a:solidFill>
              </a:rPr>
              <a:t>.</a:t>
            </a:r>
            <a:endParaRPr lang="en-US" sz="3000" dirty="0">
              <a:solidFill>
                <a:srgbClr val="0070C0"/>
              </a:solidFill>
            </a:endParaRPr>
          </a:p>
          <a:p>
            <a:r>
              <a:rPr lang="en-US" sz="3000" dirty="0">
                <a:solidFill>
                  <a:srgbClr val="0070C0"/>
                </a:solidFill>
              </a:rPr>
              <a:t>(</a:t>
            </a:r>
            <a:r>
              <a:rPr lang="en-US" sz="3000" dirty="0" err="1">
                <a:solidFill>
                  <a:srgbClr val="0070C0"/>
                </a:solidFill>
              </a:rPr>
              <a:t>Psa</a:t>
            </a:r>
            <a:r>
              <a:rPr lang="en-US" sz="3000" dirty="0">
                <a:solidFill>
                  <a:srgbClr val="0070C0"/>
                </a:solidFill>
              </a:rPr>
              <a:t> 51:2)  Wash me </a:t>
            </a:r>
            <a:r>
              <a:rPr lang="en-US" sz="3000" dirty="0" err="1">
                <a:solidFill>
                  <a:srgbClr val="0070C0"/>
                </a:solidFill>
              </a:rPr>
              <a:t>throughly</a:t>
            </a:r>
            <a:r>
              <a:rPr lang="en-US" sz="3000" dirty="0">
                <a:solidFill>
                  <a:srgbClr val="0070C0"/>
                </a:solidFill>
              </a:rPr>
              <a:t> from mine iniquity, and cleanse me from my sin</a:t>
            </a:r>
            <a:r>
              <a:rPr lang="en-US" sz="3000" dirty="0" smtClean="0">
                <a:solidFill>
                  <a:srgbClr val="0070C0"/>
                </a:solidFill>
              </a:rPr>
              <a:t>.</a:t>
            </a:r>
            <a:endParaRPr lang="en-US" sz="3000" dirty="0">
              <a:solidFill>
                <a:srgbClr val="0070C0"/>
              </a:solidFill>
            </a:endParaRPr>
          </a:p>
          <a:p>
            <a:r>
              <a:rPr lang="en-US" sz="3000" dirty="0">
                <a:solidFill>
                  <a:srgbClr val="0070C0"/>
                </a:solidFill>
              </a:rPr>
              <a:t>(</a:t>
            </a:r>
            <a:r>
              <a:rPr lang="en-US" sz="3000" dirty="0" err="1">
                <a:solidFill>
                  <a:srgbClr val="0070C0"/>
                </a:solidFill>
              </a:rPr>
              <a:t>Psa</a:t>
            </a:r>
            <a:r>
              <a:rPr lang="en-US" sz="3000" dirty="0">
                <a:solidFill>
                  <a:srgbClr val="0070C0"/>
                </a:solidFill>
              </a:rPr>
              <a:t> 51:3)  For I acknowledge my transgressions: and my sin </a:t>
            </a:r>
            <a:r>
              <a:rPr lang="en-US" sz="3000" i="1" dirty="0">
                <a:solidFill>
                  <a:srgbClr val="0070C0"/>
                </a:solidFill>
              </a:rPr>
              <a:t>is</a:t>
            </a:r>
            <a:r>
              <a:rPr lang="en-US" sz="3000" dirty="0">
                <a:solidFill>
                  <a:srgbClr val="0070C0"/>
                </a:solidFill>
              </a:rPr>
              <a:t> ever before me</a:t>
            </a:r>
            <a:r>
              <a:rPr lang="en-US" sz="3000" dirty="0" smtClean="0">
                <a:solidFill>
                  <a:srgbClr val="0070C0"/>
                </a:solidFill>
              </a:rPr>
              <a:t>.</a:t>
            </a:r>
            <a:endParaRPr lang="en-US" sz="3000" dirty="0">
              <a:solidFill>
                <a:srgbClr val="0070C0"/>
              </a:solidFill>
            </a:endParaRPr>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“How much are you willing to pay”</a:t>
            </a:r>
            <a:br>
              <a:rPr lang="en-US" dirty="0" smtClean="0"/>
            </a:br>
            <a:r>
              <a:rPr lang="en-US" sz="2000" dirty="0" smtClean="0"/>
              <a:t>Psalms 51</a:t>
            </a:r>
            <a:endParaRPr lang="en-US" sz="2000" dirty="0"/>
          </a:p>
        </p:txBody>
      </p:sp>
    </p:spTree>
    <p:extLst>
      <p:ext uri="{BB962C8B-B14F-4D97-AF65-F5344CB8AC3E}">
        <p14:creationId xmlns:p14="http://schemas.microsoft.com/office/powerpoint/2010/main" xmlns="" val="8767371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lnSpcReduction="10000"/>
          </a:bodyPr>
          <a:lstStyle/>
          <a:p>
            <a:r>
              <a:rPr lang="en-US" sz="2800" dirty="0">
                <a:solidFill>
                  <a:srgbClr val="0070C0"/>
                </a:solidFill>
              </a:rPr>
              <a:t>(</a:t>
            </a:r>
            <a:r>
              <a:rPr lang="en-US" sz="2800" dirty="0" err="1">
                <a:solidFill>
                  <a:srgbClr val="0070C0"/>
                </a:solidFill>
              </a:rPr>
              <a:t>Psa</a:t>
            </a:r>
            <a:r>
              <a:rPr lang="en-US" sz="2800" dirty="0">
                <a:solidFill>
                  <a:srgbClr val="0070C0"/>
                </a:solidFill>
              </a:rPr>
              <a:t> 51:4)  Against thee, thee only, have I sinned, and done </a:t>
            </a:r>
            <a:r>
              <a:rPr lang="en-US" sz="2800" i="1" dirty="0">
                <a:solidFill>
                  <a:srgbClr val="0070C0"/>
                </a:solidFill>
              </a:rPr>
              <a:t>this</a:t>
            </a:r>
            <a:r>
              <a:rPr lang="en-US" sz="2800" dirty="0">
                <a:solidFill>
                  <a:srgbClr val="0070C0"/>
                </a:solidFill>
              </a:rPr>
              <a:t> evil in thy sight: that thou </a:t>
            </a:r>
            <a:r>
              <a:rPr lang="en-US" sz="2800" dirty="0" err="1">
                <a:solidFill>
                  <a:srgbClr val="0070C0"/>
                </a:solidFill>
              </a:rPr>
              <a:t>mightest</a:t>
            </a:r>
            <a:r>
              <a:rPr lang="en-US" sz="2800" dirty="0">
                <a:solidFill>
                  <a:srgbClr val="0070C0"/>
                </a:solidFill>
              </a:rPr>
              <a:t> be justified when thou </a:t>
            </a:r>
            <a:r>
              <a:rPr lang="en-US" sz="2800" dirty="0" err="1">
                <a:solidFill>
                  <a:srgbClr val="0070C0"/>
                </a:solidFill>
              </a:rPr>
              <a:t>speakest</a:t>
            </a:r>
            <a:r>
              <a:rPr lang="en-US" sz="2800" dirty="0">
                <a:solidFill>
                  <a:srgbClr val="0070C0"/>
                </a:solidFill>
              </a:rPr>
              <a:t>, </a:t>
            </a:r>
            <a:r>
              <a:rPr lang="en-US" sz="2800" i="1" dirty="0">
                <a:solidFill>
                  <a:srgbClr val="0070C0"/>
                </a:solidFill>
              </a:rPr>
              <a:t>and</a:t>
            </a:r>
            <a:r>
              <a:rPr lang="en-US" sz="2800" dirty="0">
                <a:solidFill>
                  <a:srgbClr val="0070C0"/>
                </a:solidFill>
              </a:rPr>
              <a:t> be clear when thou </a:t>
            </a:r>
            <a:r>
              <a:rPr lang="en-US" sz="2800" dirty="0" err="1">
                <a:solidFill>
                  <a:srgbClr val="0070C0"/>
                </a:solidFill>
              </a:rPr>
              <a:t>judgest</a:t>
            </a:r>
            <a:r>
              <a:rPr lang="en-US" sz="2800" dirty="0">
                <a:solidFill>
                  <a:srgbClr val="0070C0"/>
                </a:solidFill>
              </a:rPr>
              <a:t>.</a:t>
            </a:r>
          </a:p>
          <a:p>
            <a:r>
              <a:rPr lang="en-US" sz="2800" dirty="0">
                <a:solidFill>
                  <a:srgbClr val="0070C0"/>
                </a:solidFill>
              </a:rPr>
              <a:t>(</a:t>
            </a:r>
            <a:r>
              <a:rPr lang="en-US" sz="2800" dirty="0" err="1">
                <a:solidFill>
                  <a:srgbClr val="0070C0"/>
                </a:solidFill>
              </a:rPr>
              <a:t>Psa</a:t>
            </a:r>
            <a:r>
              <a:rPr lang="en-US" sz="2800" dirty="0">
                <a:solidFill>
                  <a:srgbClr val="0070C0"/>
                </a:solidFill>
              </a:rPr>
              <a:t> 51:10)  Create in me a clean heart, O God; and renew a right spirit within me</a:t>
            </a:r>
            <a:r>
              <a:rPr lang="en-US" sz="2800" dirty="0" smtClean="0">
                <a:solidFill>
                  <a:srgbClr val="0070C0"/>
                </a:solidFill>
              </a:rPr>
              <a:t>.</a:t>
            </a:r>
            <a:endParaRPr lang="en-US" sz="2800" dirty="0">
              <a:solidFill>
                <a:srgbClr val="0070C0"/>
              </a:solidFill>
            </a:endParaRPr>
          </a:p>
          <a:p>
            <a:r>
              <a:rPr lang="en-US" sz="2800" dirty="0">
                <a:solidFill>
                  <a:srgbClr val="0070C0"/>
                </a:solidFill>
              </a:rPr>
              <a:t>(</a:t>
            </a:r>
            <a:r>
              <a:rPr lang="en-US" sz="2800" dirty="0" err="1">
                <a:solidFill>
                  <a:srgbClr val="0070C0"/>
                </a:solidFill>
              </a:rPr>
              <a:t>Psa</a:t>
            </a:r>
            <a:r>
              <a:rPr lang="en-US" sz="2800" dirty="0">
                <a:solidFill>
                  <a:srgbClr val="0070C0"/>
                </a:solidFill>
              </a:rPr>
              <a:t> 51:11)  Cast me not away from thy presence; and take not thy holy spirit from me</a:t>
            </a:r>
            <a:r>
              <a:rPr lang="en-US" sz="2800" dirty="0" smtClean="0">
                <a:solidFill>
                  <a:srgbClr val="0070C0"/>
                </a:solidFill>
              </a:rPr>
              <a:t>.</a:t>
            </a:r>
            <a:endParaRPr lang="en-US" sz="2800" dirty="0">
              <a:solidFill>
                <a:srgbClr val="0070C0"/>
              </a:solidFill>
            </a:endParaRPr>
          </a:p>
          <a:p>
            <a:r>
              <a:rPr lang="en-US" sz="2800" dirty="0">
                <a:solidFill>
                  <a:srgbClr val="0070C0"/>
                </a:solidFill>
              </a:rPr>
              <a:t>(</a:t>
            </a:r>
            <a:r>
              <a:rPr lang="en-US" sz="2800" dirty="0" err="1">
                <a:solidFill>
                  <a:srgbClr val="0070C0"/>
                </a:solidFill>
              </a:rPr>
              <a:t>Psa</a:t>
            </a:r>
            <a:r>
              <a:rPr lang="en-US" sz="2800" dirty="0">
                <a:solidFill>
                  <a:srgbClr val="0070C0"/>
                </a:solidFill>
              </a:rPr>
              <a:t> 51:12)  Restore unto me the joy of thy salvation; and uphold me </a:t>
            </a:r>
            <a:r>
              <a:rPr lang="en-US" sz="2800" i="1" dirty="0">
                <a:solidFill>
                  <a:srgbClr val="0070C0"/>
                </a:solidFill>
              </a:rPr>
              <a:t>with thy</a:t>
            </a:r>
            <a:r>
              <a:rPr lang="en-US" sz="2800" dirty="0">
                <a:solidFill>
                  <a:srgbClr val="0070C0"/>
                </a:solidFill>
              </a:rPr>
              <a:t> free spirit.</a:t>
            </a:r>
          </a:p>
          <a:p>
            <a:endParaRPr lang="en-US" dirty="0"/>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“How much are you willing to pay”</a:t>
            </a:r>
            <a:br>
              <a:rPr lang="en-US" dirty="0" smtClean="0"/>
            </a:br>
            <a:r>
              <a:rPr lang="en-US" sz="2000" dirty="0" smtClean="0"/>
              <a:t>Psalms 51</a:t>
            </a:r>
            <a:endParaRPr lang="en-US" sz="2000" dirty="0"/>
          </a:p>
        </p:txBody>
      </p:sp>
    </p:spTree>
    <p:extLst>
      <p:ext uri="{BB962C8B-B14F-4D97-AF65-F5344CB8AC3E}">
        <p14:creationId xmlns:p14="http://schemas.microsoft.com/office/powerpoint/2010/main" xmlns="" val="2174849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smtClean="0"/>
              <a:t>David came to a kingdom that was completely destroyed by civil war </a:t>
            </a:r>
          </a:p>
          <a:p>
            <a:pPr lvl="1"/>
            <a:r>
              <a:rPr lang="en-US" sz="3200" dirty="0" smtClean="0"/>
              <a:t>The tribes of Israel were fighting themselves while the enemies of the nation were attacking </a:t>
            </a:r>
          </a:p>
          <a:p>
            <a:pPr lvl="1"/>
            <a:r>
              <a:rPr lang="en-US" sz="3200" dirty="0" smtClean="0"/>
              <a:t>Their previous king had died and left a mess </a:t>
            </a:r>
          </a:p>
          <a:p>
            <a:r>
              <a:rPr lang="en-US" sz="3200" dirty="0" smtClean="0"/>
              <a:t>But David was the one that fixed everything </a:t>
            </a:r>
          </a:p>
        </p:txBody>
      </p:sp>
      <p:sp>
        <p:nvSpPr>
          <p:cNvPr id="2" name="Title 1"/>
          <p:cNvSpPr>
            <a:spLocks noGrp="1"/>
          </p:cNvSpPr>
          <p:nvPr>
            <p:ph type="title"/>
          </p:nvPr>
        </p:nvSpPr>
        <p:spPr/>
        <p:txBody>
          <a:bodyPr/>
          <a:lstStyle/>
          <a:p>
            <a:r>
              <a:rPr lang="en-US" sz="5400" dirty="0" smtClean="0"/>
              <a:t>Ii Samuel </a:t>
            </a:r>
            <a:endParaRPr lang="en-US" sz="5400" dirty="0"/>
          </a:p>
        </p:txBody>
      </p:sp>
    </p:spTree>
    <p:extLst>
      <p:ext uri="{BB962C8B-B14F-4D97-AF65-F5344CB8AC3E}">
        <p14:creationId xmlns:p14="http://schemas.microsoft.com/office/powerpoint/2010/main" xmlns="" val="1876863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8407893" cy="4648200"/>
          </a:xfrm>
        </p:spPr>
        <p:txBody>
          <a:bodyPr>
            <a:noAutofit/>
          </a:bodyPr>
          <a:lstStyle/>
          <a:p>
            <a:r>
              <a:rPr lang="en-US" sz="3600" dirty="0" smtClean="0"/>
              <a:t>Subdued the foreign foes</a:t>
            </a:r>
          </a:p>
          <a:p>
            <a:r>
              <a:rPr lang="en-US" sz="3600" dirty="0" smtClean="0"/>
              <a:t>United the tribes</a:t>
            </a:r>
          </a:p>
          <a:p>
            <a:r>
              <a:rPr lang="en-US" sz="3600" dirty="0" smtClean="0"/>
              <a:t>Cleared Jerusalem of the </a:t>
            </a:r>
            <a:r>
              <a:rPr lang="en-US" sz="3600" dirty="0" err="1" smtClean="0"/>
              <a:t>Jebusites</a:t>
            </a:r>
            <a:r>
              <a:rPr lang="en-US" sz="3600" dirty="0" smtClean="0"/>
              <a:t> and made it Israel's capital</a:t>
            </a:r>
          </a:p>
          <a:p>
            <a:r>
              <a:rPr lang="en-US" sz="3600" dirty="0" smtClean="0"/>
              <a:t>Planned the temple</a:t>
            </a:r>
          </a:p>
          <a:p>
            <a:r>
              <a:rPr lang="en-US" sz="3600" dirty="0" smtClean="0"/>
              <a:t>Led a great revival in religious affairs</a:t>
            </a:r>
          </a:p>
          <a:p>
            <a:r>
              <a:rPr lang="en-US" sz="3600" dirty="0" smtClean="0"/>
              <a:t>Founded a deathless dynasty</a:t>
            </a:r>
          </a:p>
        </p:txBody>
      </p:sp>
      <p:sp>
        <p:nvSpPr>
          <p:cNvPr id="2" name="Title 1"/>
          <p:cNvSpPr>
            <a:spLocks noGrp="1"/>
          </p:cNvSpPr>
          <p:nvPr>
            <p:ph type="title"/>
          </p:nvPr>
        </p:nvSpPr>
        <p:spPr/>
        <p:txBody>
          <a:bodyPr/>
          <a:lstStyle/>
          <a:p>
            <a:r>
              <a:rPr lang="en-US" sz="4400" dirty="0" smtClean="0"/>
              <a:t>David’s accomplishments</a:t>
            </a:r>
            <a:endParaRPr lang="en-US" sz="4400" dirty="0"/>
          </a:p>
        </p:txBody>
      </p:sp>
    </p:spTree>
    <p:extLst>
      <p:ext uri="{BB962C8B-B14F-4D97-AF65-F5344CB8AC3E}">
        <p14:creationId xmlns:p14="http://schemas.microsoft.com/office/powerpoint/2010/main" xmlns="" val="3478467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571500" indent="-457200">
              <a:buFont typeface="+mj-lt"/>
              <a:buAutoNum type="arabicPeriod"/>
            </a:pPr>
            <a:r>
              <a:rPr lang="en-US" sz="3600" dirty="0"/>
              <a:t>A Dying Theocracy (Ch. 1-7) </a:t>
            </a:r>
          </a:p>
          <a:p>
            <a:pPr marL="868680" lvl="1" indent="-457200">
              <a:buFont typeface="+mj-lt"/>
              <a:buAutoNum type="alphaUcPeriod"/>
            </a:pPr>
            <a:r>
              <a:rPr lang="en-US" sz="3600" dirty="0"/>
              <a:t>Eli:  The Established Priest</a:t>
            </a:r>
          </a:p>
          <a:p>
            <a:pPr marL="868680" lvl="1" indent="-457200">
              <a:buFont typeface="+mj-lt"/>
              <a:buAutoNum type="alphaUcPeriod"/>
            </a:pPr>
            <a:r>
              <a:rPr lang="en-US" sz="3600" dirty="0"/>
              <a:t>Samuel:  The Enlightened Prophet</a:t>
            </a:r>
          </a:p>
          <a:p>
            <a:pPr marL="571500" indent="-457200">
              <a:buFont typeface="+mj-lt"/>
              <a:buAutoNum type="arabicPeriod"/>
            </a:pPr>
            <a:r>
              <a:rPr lang="en-US" sz="3600" dirty="0"/>
              <a:t>The Dawning Monarchy (Ch. 8-31)</a:t>
            </a:r>
          </a:p>
          <a:p>
            <a:pPr marL="868680" lvl="1" indent="-457200">
              <a:buFont typeface="+mj-lt"/>
              <a:buAutoNum type="alphaUcPeriod"/>
            </a:pPr>
            <a:r>
              <a:rPr lang="en-US" sz="3600" dirty="0"/>
              <a:t>The </a:t>
            </a:r>
            <a:r>
              <a:rPr lang="en-US" sz="3600" dirty="0" smtClean="0"/>
              <a:t>Tragedy </a:t>
            </a:r>
            <a:r>
              <a:rPr lang="en-US" sz="3600" dirty="0"/>
              <a:t>of Saul</a:t>
            </a:r>
          </a:p>
          <a:p>
            <a:pPr marL="868680" lvl="1" indent="-457200">
              <a:buFont typeface="+mj-lt"/>
              <a:buAutoNum type="alphaUcPeriod"/>
            </a:pPr>
            <a:r>
              <a:rPr lang="en-US" sz="3600" dirty="0"/>
              <a:t>The Training of David </a:t>
            </a:r>
          </a:p>
          <a:p>
            <a:pPr marL="365760" lvl="1" indent="0">
              <a:buNone/>
            </a:pPr>
            <a:endParaRPr lang="en-US" sz="2800" dirty="0" smtClean="0"/>
          </a:p>
          <a:p>
            <a:pPr lvl="2"/>
            <a:endParaRPr lang="en-US" sz="2600" dirty="0"/>
          </a:p>
          <a:p>
            <a:pPr marL="365760" lvl="1" indent="0">
              <a:buNone/>
            </a:pPr>
            <a:r>
              <a:rPr lang="en-US" sz="2900" dirty="0" smtClean="0"/>
              <a:t> </a:t>
            </a:r>
          </a:p>
          <a:p>
            <a:pPr lvl="1"/>
            <a:endParaRPr lang="en-US" dirty="0"/>
          </a:p>
          <a:p>
            <a:pPr marL="365760" lvl="1" indent="0">
              <a:buNone/>
            </a:pPr>
            <a:endParaRPr lang="en-US" sz="2900" dirty="0" smtClean="0"/>
          </a:p>
          <a:p>
            <a:endParaRPr lang="en-US" sz="3100" dirty="0" smtClean="0"/>
          </a:p>
        </p:txBody>
      </p:sp>
      <p:sp>
        <p:nvSpPr>
          <p:cNvPr id="2" name="Title 1"/>
          <p:cNvSpPr>
            <a:spLocks noGrp="1"/>
          </p:cNvSpPr>
          <p:nvPr>
            <p:ph type="title"/>
          </p:nvPr>
        </p:nvSpPr>
        <p:spPr/>
        <p:txBody>
          <a:bodyPr/>
          <a:lstStyle/>
          <a:p>
            <a:r>
              <a:rPr lang="en-US" sz="5400" dirty="0" smtClean="0"/>
              <a:t>Review of I Samuel </a:t>
            </a:r>
            <a:endParaRPr lang="en-US" sz="5400" dirty="0"/>
          </a:p>
        </p:txBody>
      </p:sp>
    </p:spTree>
    <p:extLst>
      <p:ext uri="{BB962C8B-B14F-4D97-AF65-F5344CB8AC3E}">
        <p14:creationId xmlns:p14="http://schemas.microsoft.com/office/powerpoint/2010/main" xmlns="" val="3871000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685800" indent="-571500">
              <a:buAutoNum type="romanUcPeriod"/>
            </a:pPr>
            <a:r>
              <a:rPr lang="en-US" sz="2800" dirty="0" smtClean="0"/>
              <a:t>The Patient Years (Ch. 1-4)</a:t>
            </a:r>
          </a:p>
          <a:p>
            <a:pPr marL="960120" lvl="1" indent="-571500">
              <a:buFont typeface="+mj-lt"/>
              <a:buAutoNum type="alphaUcPeriod"/>
            </a:pPr>
            <a:r>
              <a:rPr lang="en-US" sz="2800" dirty="0" smtClean="0"/>
              <a:t>The downfall of the house of Saul</a:t>
            </a:r>
          </a:p>
          <a:p>
            <a:pPr marL="960120" lvl="1" indent="-571500">
              <a:buFont typeface="+mj-lt"/>
              <a:buAutoNum type="alphaUcPeriod"/>
            </a:pPr>
            <a:r>
              <a:rPr lang="en-US" sz="2800" dirty="0" smtClean="0"/>
              <a:t>The defiance of the house of Saul </a:t>
            </a:r>
          </a:p>
          <a:p>
            <a:pPr marL="685800" indent="-571500">
              <a:buAutoNum type="romanUcPeriod"/>
            </a:pPr>
            <a:r>
              <a:rPr lang="en-US" sz="2800" dirty="0" smtClean="0"/>
              <a:t>The Prosperous Years (Ch. 5-12)</a:t>
            </a:r>
          </a:p>
          <a:p>
            <a:pPr marL="845820" lvl="1" indent="-457200"/>
            <a:r>
              <a:rPr lang="en-US" sz="2800" dirty="0" smtClean="0"/>
              <a:t>David's coronation, convictions, covenant, conquest, compassion, critics, crime </a:t>
            </a:r>
          </a:p>
          <a:p>
            <a:pPr marL="685800" indent="-571500">
              <a:buAutoNum type="romanUcPeriod"/>
            </a:pPr>
            <a:r>
              <a:rPr lang="en-US" sz="2800" dirty="0" smtClean="0"/>
              <a:t>The Perilous Years (Ch. 13-24)</a:t>
            </a:r>
          </a:p>
          <a:p>
            <a:pPr marL="960120" lvl="1" indent="-571500">
              <a:buFont typeface="+mj-lt"/>
              <a:buAutoNum type="alphaUcPeriod"/>
            </a:pPr>
            <a:r>
              <a:rPr lang="en-US" sz="2800" dirty="0" smtClean="0"/>
              <a:t>Trouble with his Kinsmen</a:t>
            </a:r>
          </a:p>
          <a:p>
            <a:pPr marL="960120" lvl="1" indent="-571500">
              <a:buFont typeface="+mj-lt"/>
              <a:buAutoNum type="alphaUcPeriod"/>
            </a:pPr>
            <a:r>
              <a:rPr lang="en-US" sz="2800" dirty="0" smtClean="0"/>
              <a:t>Trouble with his Kingdom </a:t>
            </a:r>
          </a:p>
          <a:p>
            <a:pPr marL="685800" indent="-571500">
              <a:buAutoNum type="romanUcPeriod"/>
            </a:pPr>
            <a:endParaRPr lang="en-US" sz="2800" dirty="0" smtClean="0"/>
          </a:p>
          <a:p>
            <a:pPr lvl="2"/>
            <a:endParaRPr lang="en-US" sz="2600" dirty="0"/>
          </a:p>
          <a:p>
            <a:pPr marL="365760" lvl="1" indent="0">
              <a:buNone/>
            </a:pPr>
            <a:r>
              <a:rPr lang="en-US" sz="2900" dirty="0" smtClean="0"/>
              <a:t> </a:t>
            </a:r>
          </a:p>
          <a:p>
            <a:pPr lvl="1"/>
            <a:endParaRPr lang="en-US" dirty="0"/>
          </a:p>
          <a:p>
            <a:pPr marL="365760" lvl="1" indent="0">
              <a:buNone/>
            </a:pPr>
            <a:endParaRPr lang="en-US" sz="2900" dirty="0" smtClean="0"/>
          </a:p>
          <a:p>
            <a:endParaRPr lang="en-US" sz="3100" dirty="0" smtClean="0"/>
          </a:p>
        </p:txBody>
      </p:sp>
      <p:sp>
        <p:nvSpPr>
          <p:cNvPr id="2" name="Title 1"/>
          <p:cNvSpPr>
            <a:spLocks noGrp="1"/>
          </p:cNvSpPr>
          <p:nvPr>
            <p:ph type="title"/>
          </p:nvPr>
        </p:nvSpPr>
        <p:spPr/>
        <p:txBody>
          <a:bodyPr/>
          <a:lstStyle/>
          <a:p>
            <a:r>
              <a:rPr lang="en-US" sz="5400" dirty="0" smtClean="0"/>
              <a:t>Outline: ii Samuel</a:t>
            </a:r>
            <a:endParaRPr lang="en-US" sz="5400" dirty="0"/>
          </a:p>
        </p:txBody>
      </p:sp>
    </p:spTree>
    <p:extLst>
      <p:ext uri="{BB962C8B-B14F-4D97-AF65-F5344CB8AC3E}">
        <p14:creationId xmlns:p14="http://schemas.microsoft.com/office/powerpoint/2010/main" xmlns="" val="1572856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845820" lvl="1" indent="-457200"/>
            <a:r>
              <a:rPr lang="en-US" sz="2600" dirty="0" smtClean="0"/>
              <a:t>It was over 7 years before the entire house of Israel would crown David king </a:t>
            </a:r>
          </a:p>
          <a:p>
            <a:pPr marL="845820" lvl="1" indent="-457200"/>
            <a:r>
              <a:rPr lang="en-US" sz="2600" dirty="0" smtClean="0"/>
              <a:t>The tribe of Judah named Him King immediately…but the others waited</a:t>
            </a:r>
          </a:p>
          <a:p>
            <a:pPr marL="902970" lvl="1" indent="-514350">
              <a:buAutoNum type="alphaUcPeriod"/>
            </a:pPr>
            <a:r>
              <a:rPr lang="en-US" sz="2600" b="1" u="sng" dirty="0" smtClean="0"/>
              <a:t>The downfall of the house of Saul (Ch. 1)</a:t>
            </a:r>
          </a:p>
          <a:p>
            <a:pPr marL="1177290" lvl="2" indent="-514350"/>
            <a:r>
              <a:rPr lang="en-US" sz="2600" dirty="0" smtClean="0"/>
              <a:t>Rather than bidding for the position of King David mourned over Saul and Jonathan</a:t>
            </a:r>
          </a:p>
          <a:p>
            <a:r>
              <a:rPr lang="en-US" sz="2600" dirty="0">
                <a:solidFill>
                  <a:srgbClr val="0070C0"/>
                </a:solidFill>
              </a:rPr>
              <a:t>(2Sa 1:24)  Ye daughters of Israel, weep over Saul, who clothed you in scarlet, with </a:t>
            </a:r>
            <a:r>
              <a:rPr lang="en-US" sz="2600" i="1" dirty="0">
                <a:solidFill>
                  <a:srgbClr val="0070C0"/>
                </a:solidFill>
              </a:rPr>
              <a:t>other</a:t>
            </a:r>
            <a:r>
              <a:rPr lang="en-US" sz="2600" dirty="0">
                <a:solidFill>
                  <a:srgbClr val="0070C0"/>
                </a:solidFill>
              </a:rPr>
              <a:t> delights, who put on ornaments of gold upon your apparel</a:t>
            </a:r>
            <a:r>
              <a:rPr lang="en-US" sz="2600" dirty="0" smtClean="0">
                <a:solidFill>
                  <a:srgbClr val="0070C0"/>
                </a:solidFill>
              </a:rPr>
              <a:t>.</a:t>
            </a:r>
          </a:p>
          <a:p>
            <a:pPr marL="45720" indent="0">
              <a:buNone/>
            </a:pPr>
            <a:endParaRPr lang="en-US" dirty="0"/>
          </a:p>
          <a:p>
            <a:pPr marL="662940" lvl="2" indent="0">
              <a:buNone/>
            </a:pPr>
            <a:endParaRPr lang="en-US" sz="2200" dirty="0" smtClean="0"/>
          </a:p>
          <a:p>
            <a:pPr marL="662940" lvl="2" indent="0">
              <a:buNone/>
            </a:pPr>
            <a:endParaRPr lang="en-US" sz="2200" dirty="0" smtClean="0"/>
          </a:p>
          <a:p>
            <a:pPr marL="1177290" lvl="2" indent="-514350"/>
            <a:endParaRPr lang="en-US" sz="2400" dirty="0" smtClean="0"/>
          </a:p>
          <a:p>
            <a:pPr marL="114300" indent="0">
              <a:buNone/>
            </a:pPr>
            <a:endParaRPr lang="en-US" sz="2800" dirty="0" smtClean="0"/>
          </a:p>
          <a:p>
            <a:pPr lvl="2"/>
            <a:endParaRPr lang="en-US" sz="2600" dirty="0"/>
          </a:p>
          <a:p>
            <a:pPr marL="365760" lvl="1" indent="0">
              <a:buNone/>
            </a:pPr>
            <a:r>
              <a:rPr lang="en-US" sz="2900" dirty="0" smtClean="0"/>
              <a:t> </a:t>
            </a:r>
          </a:p>
          <a:p>
            <a:pPr lvl="1"/>
            <a:endParaRPr lang="en-US" dirty="0"/>
          </a:p>
          <a:p>
            <a:pPr marL="365760" lvl="1" indent="0">
              <a:buNone/>
            </a:pPr>
            <a:endParaRPr lang="en-US" sz="2900" dirty="0" smtClean="0"/>
          </a:p>
          <a:p>
            <a:endParaRPr lang="en-US" sz="3100" dirty="0" smtClean="0"/>
          </a:p>
        </p:txBody>
      </p:sp>
      <p:sp>
        <p:nvSpPr>
          <p:cNvPr id="2" name="Title 1"/>
          <p:cNvSpPr>
            <a:spLocks noGrp="1"/>
          </p:cNvSpPr>
          <p:nvPr>
            <p:ph type="title"/>
          </p:nvPr>
        </p:nvSpPr>
        <p:spPr/>
        <p:txBody>
          <a:bodyPr/>
          <a:lstStyle/>
          <a:p>
            <a:pPr marL="685800" indent="-571500"/>
            <a:r>
              <a:rPr lang="en-US" sz="5400" dirty="0" smtClean="0"/>
              <a:t>I.  The </a:t>
            </a:r>
            <a:r>
              <a:rPr lang="en-US" sz="5400" dirty="0"/>
              <a:t>Patient Years </a:t>
            </a:r>
          </a:p>
        </p:txBody>
      </p:sp>
    </p:spTree>
    <p:extLst>
      <p:ext uri="{BB962C8B-B14F-4D97-AF65-F5344CB8AC3E}">
        <p14:creationId xmlns:p14="http://schemas.microsoft.com/office/powerpoint/2010/main" xmlns="" val="2904231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pPr marL="1177290" lvl="2" indent="-514350"/>
            <a:r>
              <a:rPr lang="en-US" sz="2600" dirty="0" smtClean="0">
                <a:solidFill>
                  <a:schemeClr val="accent1"/>
                </a:solidFill>
              </a:rPr>
              <a:t>“this is the love that covers a multitude of sins, the love that suffers long and is kind, the love that many waters cannot quench.  This is the love of God shed aboard in a human heart”</a:t>
            </a:r>
          </a:p>
          <a:p>
            <a:pPr marL="1177290" lvl="2" indent="-514350"/>
            <a:r>
              <a:rPr lang="en-US" sz="2600" dirty="0" smtClean="0"/>
              <a:t>Many times we will see the likeness of Christ </a:t>
            </a:r>
          </a:p>
          <a:p>
            <a:pPr marL="902970" lvl="1" indent="-514350">
              <a:buAutoNum type="alphaUcPeriod" startAt="2"/>
            </a:pPr>
            <a:r>
              <a:rPr lang="en-US" sz="2600" b="1" u="sng" dirty="0" smtClean="0"/>
              <a:t>The </a:t>
            </a:r>
            <a:r>
              <a:rPr lang="en-US" sz="2600" b="1" u="sng" dirty="0"/>
              <a:t>defiance of the house of Saul </a:t>
            </a:r>
            <a:r>
              <a:rPr lang="en-US" sz="2600" b="1" u="sng" dirty="0" smtClean="0"/>
              <a:t>(Ch. 2-4)</a:t>
            </a:r>
          </a:p>
          <a:p>
            <a:pPr marL="902970" lvl="1" indent="-514350"/>
            <a:r>
              <a:rPr lang="en-US" sz="2600" dirty="0">
                <a:solidFill>
                  <a:srgbClr val="0070C0"/>
                </a:solidFill>
              </a:rPr>
              <a:t>(2Sa 3:1)  Now there was long war between the house of Saul and the house of David: but David waxed stronger and stronger, and the house of Saul waxed weaker and weaker</a:t>
            </a:r>
            <a:r>
              <a:rPr lang="en-US" sz="2600" dirty="0" smtClean="0">
                <a:solidFill>
                  <a:srgbClr val="0070C0"/>
                </a:solidFill>
              </a:rPr>
              <a:t>.</a:t>
            </a:r>
          </a:p>
        </p:txBody>
      </p:sp>
      <p:sp>
        <p:nvSpPr>
          <p:cNvPr id="2" name="Title 1"/>
          <p:cNvSpPr>
            <a:spLocks noGrp="1"/>
          </p:cNvSpPr>
          <p:nvPr>
            <p:ph type="title"/>
          </p:nvPr>
        </p:nvSpPr>
        <p:spPr/>
        <p:txBody>
          <a:bodyPr/>
          <a:lstStyle/>
          <a:p>
            <a:pPr marL="685800" indent="-571500"/>
            <a:r>
              <a:rPr lang="en-US" sz="5400" dirty="0" smtClean="0"/>
              <a:t>I.  The </a:t>
            </a:r>
            <a:r>
              <a:rPr lang="en-US" sz="5400" dirty="0"/>
              <a:t>Patient Years </a:t>
            </a:r>
          </a:p>
        </p:txBody>
      </p:sp>
    </p:spTree>
    <p:extLst>
      <p:ext uri="{BB962C8B-B14F-4D97-AF65-F5344CB8AC3E}">
        <p14:creationId xmlns:p14="http://schemas.microsoft.com/office/powerpoint/2010/main" xmlns="" val="17999555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1105</TotalTime>
  <Words>1732</Words>
  <Application>Microsoft Office PowerPoint</Application>
  <PresentationFormat>On-screen Show (4:3)</PresentationFormat>
  <Paragraphs>248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Grid</vt:lpstr>
      <vt:lpstr>II Samuel</vt:lpstr>
      <vt:lpstr>Ii Samuel </vt:lpstr>
      <vt:lpstr>Ii Samuel </vt:lpstr>
      <vt:lpstr>Ii Samuel </vt:lpstr>
      <vt:lpstr>David’s accomplishments</vt:lpstr>
      <vt:lpstr>Review of I Samuel </vt:lpstr>
      <vt:lpstr>Outline: ii Samuel</vt:lpstr>
      <vt:lpstr>I.  The Patient Years </vt:lpstr>
      <vt:lpstr>I.  The Patient Years </vt:lpstr>
      <vt:lpstr>I.  The Patient Years </vt:lpstr>
      <vt:lpstr>II.  The Prosperous Years</vt:lpstr>
      <vt:lpstr>II.  The Prosperous Years</vt:lpstr>
      <vt:lpstr>II.  The Prosperous Years</vt:lpstr>
      <vt:lpstr>II.  The Prosperous Years</vt:lpstr>
      <vt:lpstr>II.  The Prosperous Years</vt:lpstr>
      <vt:lpstr>II.  The Prosperous Years</vt:lpstr>
      <vt:lpstr>II.  The Prosperous Years</vt:lpstr>
      <vt:lpstr>II.  The Prosperous Years</vt:lpstr>
      <vt:lpstr>II.  The Prosperous Years</vt:lpstr>
      <vt:lpstr>II.  The Prosperous Years</vt:lpstr>
      <vt:lpstr>II.  The Prosperous Years</vt:lpstr>
      <vt:lpstr>II.  The Prosperous Years</vt:lpstr>
      <vt:lpstr>II.  The Prosperous Years</vt:lpstr>
      <vt:lpstr>II.  The Prosperous Years</vt:lpstr>
      <vt:lpstr>III.  The perilous years</vt:lpstr>
      <vt:lpstr>III.  The perilous years</vt:lpstr>
      <vt:lpstr>III.  The perilous years</vt:lpstr>
      <vt:lpstr>III.  The perilous years</vt:lpstr>
      <vt:lpstr>III.  The perilous years</vt:lpstr>
      <vt:lpstr>“How much are you willing to pay” Psalms 51</vt:lpstr>
      <vt:lpstr>“How much are you willing to pay” Psalms 51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Samuel</dc:title>
  <dc:creator>Jason Sparks </dc:creator>
  <cp:lastModifiedBy>sparks4562003</cp:lastModifiedBy>
  <cp:revision>38</cp:revision>
  <dcterms:created xsi:type="dcterms:W3CDTF">2013-10-21T02:11:05Z</dcterms:created>
  <dcterms:modified xsi:type="dcterms:W3CDTF">2016-10-19T20:04:09Z</dcterms:modified>
</cp:coreProperties>
</file>