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8" r:id="rId22"/>
    <p:sldId id="280" r:id="rId23"/>
    <p:sldId id="279" r:id="rId24"/>
    <p:sldId id="282" r:id="rId25"/>
    <p:sldId id="283" r:id="rId26"/>
    <p:sldId id="284" r:id="rId27"/>
    <p:sldId id="285" r:id="rId28"/>
    <p:sldId id="286" r:id="rId29"/>
    <p:sldId id="287" r:id="rId30"/>
    <p:sldId id="288" r:id="rId31"/>
    <p:sldId id="28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504" y="-15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4F94A0C-A894-48F9-9127-4DA56A16DA76}" type="datetimeFigureOut">
              <a:rPr lang="en-US" smtClean="0"/>
              <a:t>4/5/2017</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EDFBE2F6-710B-414E-9FB7-F30A67C2B7C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F94A0C-A894-48F9-9127-4DA56A16DA76}"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BE2F6-710B-414E-9FB7-F30A67C2B7C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F94A0C-A894-48F9-9127-4DA56A16DA76}" type="datetimeFigureOut">
              <a:rPr lang="en-US" smtClean="0"/>
              <a:t>4/5/2017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BE2F6-710B-414E-9FB7-F30A67C2B7C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74F94A0C-A894-48F9-9127-4DA56A16DA76}" type="datetimeFigureOut">
              <a:rPr lang="en-US" smtClean="0"/>
              <a:t>4/5/2017</a:t>
            </a:fld>
            <a:endParaRPr lang="en-US"/>
          </a:p>
        </p:txBody>
      </p:sp>
      <p:sp>
        <p:nvSpPr>
          <p:cNvPr id="9" name="Slide Number Placeholder 8"/>
          <p:cNvSpPr>
            <a:spLocks noGrp="1"/>
          </p:cNvSpPr>
          <p:nvPr>
            <p:ph type="sldNum" sz="quarter" idx="15"/>
          </p:nvPr>
        </p:nvSpPr>
        <p:spPr/>
        <p:txBody>
          <a:bodyPr rtlCol="0"/>
          <a:lstStyle/>
          <a:p>
            <a:fld id="{EDFBE2F6-710B-414E-9FB7-F30A67C2B7C2}"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4F94A0C-A894-48F9-9127-4DA56A16DA76}" type="datetimeFigureOut">
              <a:rPr lang="en-US" smtClean="0"/>
              <a:t>4/5/2017</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EDFBE2F6-710B-414E-9FB7-F30A67C2B7C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4F94A0C-A894-48F9-9127-4DA56A16DA76}" type="datetimeFigureOut">
              <a:rPr lang="en-US" smtClean="0"/>
              <a:t>4/5/2017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BE2F6-710B-414E-9FB7-F30A67C2B7C2}"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4F94A0C-A894-48F9-9127-4DA56A16DA76}" type="datetimeFigureOut">
              <a:rPr lang="en-US" smtClean="0"/>
              <a:t>4/5/2017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FBE2F6-710B-414E-9FB7-F30A67C2B7C2}"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74F94A0C-A894-48F9-9127-4DA56A16DA76}" type="datetimeFigureOut">
              <a:rPr lang="en-US" smtClean="0"/>
              <a:t>4/5/2017</a:t>
            </a:fld>
            <a:endParaRPr lang="en-US"/>
          </a:p>
        </p:txBody>
      </p:sp>
      <p:sp>
        <p:nvSpPr>
          <p:cNvPr id="7" name="Slide Number Placeholder 6"/>
          <p:cNvSpPr>
            <a:spLocks noGrp="1"/>
          </p:cNvSpPr>
          <p:nvPr>
            <p:ph type="sldNum" sz="quarter" idx="11"/>
          </p:nvPr>
        </p:nvSpPr>
        <p:spPr/>
        <p:txBody>
          <a:bodyPr rtlCol="0"/>
          <a:lstStyle/>
          <a:p>
            <a:fld id="{EDFBE2F6-710B-414E-9FB7-F30A67C2B7C2}"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F94A0C-A894-48F9-9127-4DA56A16DA76}" type="datetimeFigureOut">
              <a:rPr lang="en-US" smtClean="0"/>
              <a:t>4/5/2017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FBE2F6-710B-414E-9FB7-F30A67C2B7C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4F94A0C-A894-48F9-9127-4DA56A16DA76}" type="datetimeFigureOut">
              <a:rPr lang="en-US" smtClean="0"/>
              <a:t>4/5/2017</a:t>
            </a:fld>
            <a:endParaRPr lang="en-US"/>
          </a:p>
        </p:txBody>
      </p:sp>
      <p:sp>
        <p:nvSpPr>
          <p:cNvPr id="22" name="Slide Number Placeholder 21"/>
          <p:cNvSpPr>
            <a:spLocks noGrp="1"/>
          </p:cNvSpPr>
          <p:nvPr>
            <p:ph type="sldNum" sz="quarter" idx="15"/>
          </p:nvPr>
        </p:nvSpPr>
        <p:spPr/>
        <p:txBody>
          <a:bodyPr rtlCol="0"/>
          <a:lstStyle/>
          <a:p>
            <a:fld id="{EDFBE2F6-710B-414E-9FB7-F30A67C2B7C2}"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4F94A0C-A894-48F9-9127-4DA56A16DA76}" type="datetimeFigureOut">
              <a:rPr lang="en-US" smtClean="0"/>
              <a:t>4/5/2017</a:t>
            </a:fld>
            <a:endParaRPr lang="en-US"/>
          </a:p>
        </p:txBody>
      </p:sp>
      <p:sp>
        <p:nvSpPr>
          <p:cNvPr id="18" name="Slide Number Placeholder 17"/>
          <p:cNvSpPr>
            <a:spLocks noGrp="1"/>
          </p:cNvSpPr>
          <p:nvPr>
            <p:ph type="sldNum" sz="quarter" idx="11"/>
          </p:nvPr>
        </p:nvSpPr>
        <p:spPr/>
        <p:txBody>
          <a:bodyPr rtlCol="0"/>
          <a:lstStyle/>
          <a:p>
            <a:fld id="{EDFBE2F6-710B-414E-9FB7-F30A67C2B7C2}"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4F94A0C-A894-48F9-9127-4DA56A16DA76}" type="datetimeFigureOut">
              <a:rPr lang="en-US" smtClean="0"/>
              <a:t>4/5/2017</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DFBE2F6-710B-414E-9FB7-F30A67C2B7C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8800" dirty="0" smtClean="0"/>
              <a:t>DANIEL </a:t>
            </a:r>
            <a:r>
              <a:rPr lang="en-US" sz="4900" dirty="0" smtClean="0"/>
              <a:t>(2)</a:t>
            </a:r>
            <a:endParaRPr lang="en-US" sz="4900" dirty="0"/>
          </a:p>
        </p:txBody>
      </p:sp>
      <p:sp>
        <p:nvSpPr>
          <p:cNvPr id="3" name="Subtitle 2"/>
          <p:cNvSpPr>
            <a:spLocks noGrp="1"/>
          </p:cNvSpPr>
          <p:nvPr>
            <p:ph type="subTitle" idx="1"/>
          </p:nvPr>
        </p:nvSpPr>
        <p:spPr/>
        <p:txBody>
          <a:bodyPr/>
          <a:lstStyle/>
          <a:p>
            <a:r>
              <a:rPr lang="en-US" dirty="0" smtClean="0"/>
              <a:t>The Prophet Greatly Beloved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rmAutofit/>
          </a:bodyPr>
          <a:lstStyle/>
          <a:p>
            <a:r>
              <a:rPr lang="en-US" sz="4400" dirty="0" smtClean="0"/>
              <a:t>Interesting Facts </a:t>
            </a:r>
            <a:endParaRPr lang="en-US" sz="4400" dirty="0"/>
          </a:p>
        </p:txBody>
      </p:sp>
      <p:sp>
        <p:nvSpPr>
          <p:cNvPr id="3" name="Content Placeholder 2"/>
          <p:cNvSpPr>
            <a:spLocks noGrp="1"/>
          </p:cNvSpPr>
          <p:nvPr>
            <p:ph sz="quarter" idx="1"/>
          </p:nvPr>
        </p:nvSpPr>
        <p:spPr>
          <a:xfrm>
            <a:off x="457200" y="1371600"/>
            <a:ext cx="7467600" cy="5181600"/>
          </a:xfrm>
        </p:spPr>
        <p:txBody>
          <a:bodyPr>
            <a:noAutofit/>
          </a:bodyPr>
          <a:lstStyle/>
          <a:p>
            <a:r>
              <a:rPr lang="en-US" sz="2800" dirty="0" smtClean="0"/>
              <a:t>Daniel was deported from Judah in 605BC in the first siege of Jerusalem </a:t>
            </a:r>
          </a:p>
          <a:p>
            <a:r>
              <a:rPr lang="en-US" sz="2800" dirty="0" smtClean="0"/>
              <a:t>He began his ministry 3 years later </a:t>
            </a:r>
          </a:p>
          <a:p>
            <a:r>
              <a:rPr lang="en-US" sz="2800" dirty="0" smtClean="0"/>
              <a:t>He lived in Babylon through the entire 70 year captivity </a:t>
            </a:r>
          </a:p>
          <a:p>
            <a:r>
              <a:rPr lang="en-US" sz="2800" dirty="0" smtClean="0"/>
              <a:t>He was probably of royal decent</a:t>
            </a:r>
          </a:p>
          <a:p>
            <a:r>
              <a:rPr lang="en-US" sz="2800" dirty="0" smtClean="0"/>
              <a:t>He was good looking, intelligent, courageous and devout </a:t>
            </a:r>
          </a:p>
          <a:p>
            <a:r>
              <a:rPr lang="en-US" sz="2800" dirty="0" smtClean="0"/>
              <a:t>He was a contemporary of Jeremiah, Habakkuk, Ezekiel, possibly Obadiah</a:t>
            </a:r>
          </a:p>
          <a:p>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rmAutofit/>
          </a:bodyPr>
          <a:lstStyle/>
          <a:p>
            <a:r>
              <a:rPr lang="en-US" sz="4400" dirty="0" smtClean="0"/>
              <a:t>Outline</a:t>
            </a:r>
            <a:endParaRPr lang="en-US" sz="4400" dirty="0"/>
          </a:p>
        </p:txBody>
      </p:sp>
      <p:sp>
        <p:nvSpPr>
          <p:cNvPr id="3" name="Content Placeholder 2"/>
          <p:cNvSpPr>
            <a:spLocks noGrp="1"/>
          </p:cNvSpPr>
          <p:nvPr>
            <p:ph sz="quarter" idx="1"/>
          </p:nvPr>
        </p:nvSpPr>
        <p:spPr>
          <a:xfrm>
            <a:off x="457200" y="1371600"/>
            <a:ext cx="7467600" cy="5181600"/>
          </a:xfrm>
        </p:spPr>
        <p:txBody>
          <a:bodyPr>
            <a:noAutofit/>
          </a:bodyPr>
          <a:lstStyle/>
          <a:p>
            <a:r>
              <a:rPr lang="en-US" sz="3000" dirty="0" smtClean="0"/>
              <a:t>The book of Daniel is in 2 parts…one part historical and one part prophetical </a:t>
            </a:r>
          </a:p>
          <a:p>
            <a:pPr marL="571500" indent="-571500">
              <a:buFont typeface="+mj-lt"/>
              <a:buAutoNum type="romanUcPeriod"/>
            </a:pPr>
            <a:r>
              <a:rPr lang="en-US" sz="3000" dirty="0" smtClean="0"/>
              <a:t>Daniel and His Personal Friends (1-6)</a:t>
            </a:r>
          </a:p>
          <a:p>
            <a:pPr marL="937260" lvl="1" indent="-571500">
              <a:buFont typeface="+mj-lt"/>
              <a:buAutoNum type="alphaUcPeriod"/>
            </a:pPr>
            <a:r>
              <a:rPr lang="en-US" sz="3000" dirty="0" smtClean="0"/>
              <a:t>Time of testing (1-3)</a:t>
            </a:r>
          </a:p>
          <a:p>
            <a:pPr marL="937260" lvl="1" indent="-571500">
              <a:buFont typeface="+mj-lt"/>
              <a:buAutoNum type="alphaUcPeriod"/>
            </a:pPr>
            <a:r>
              <a:rPr lang="en-US" sz="3000" dirty="0" smtClean="0"/>
              <a:t>Time of triumph (4-6)</a:t>
            </a:r>
          </a:p>
          <a:p>
            <a:pPr marL="571500" indent="-571500">
              <a:buFont typeface="+mj-lt"/>
              <a:buAutoNum type="romanUcPeriod"/>
            </a:pPr>
            <a:r>
              <a:rPr lang="en-US" sz="3000" dirty="0" smtClean="0"/>
              <a:t>Daniel and His People’s Future (7-12)</a:t>
            </a:r>
          </a:p>
          <a:p>
            <a:pPr marL="937260" lvl="1" indent="-571500">
              <a:buFont typeface="+mj-lt"/>
              <a:buAutoNum type="alphaUcPeriod"/>
            </a:pPr>
            <a:r>
              <a:rPr lang="en-US" sz="3000" dirty="0" smtClean="0"/>
              <a:t> The Character of the Future (7-8)</a:t>
            </a:r>
          </a:p>
          <a:p>
            <a:pPr marL="937260" lvl="1" indent="-571500">
              <a:buFont typeface="+mj-lt"/>
              <a:buAutoNum type="alphaUcPeriod"/>
            </a:pPr>
            <a:r>
              <a:rPr lang="en-US" sz="3000" dirty="0" smtClean="0"/>
              <a:t>The Course of the Future (9-11)</a:t>
            </a:r>
          </a:p>
          <a:p>
            <a:pPr marL="937260" lvl="1" indent="-571500">
              <a:buFont typeface="+mj-lt"/>
              <a:buAutoNum type="alphaUcPeriod"/>
            </a:pPr>
            <a:r>
              <a:rPr lang="en-US" sz="3000" dirty="0" smtClean="0"/>
              <a:t>The Climax of the Future (12)</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01000" cy="1143000"/>
          </a:xfrm>
        </p:spPr>
        <p:txBody>
          <a:bodyPr>
            <a:normAutofit/>
          </a:bodyPr>
          <a:lstStyle/>
          <a:p>
            <a:r>
              <a:rPr lang="en-US" sz="3200" dirty="0" smtClean="0"/>
              <a:t>Daniel and His Peoples Future (7-12)</a:t>
            </a:r>
            <a:endParaRPr lang="en-US" sz="3200" dirty="0"/>
          </a:p>
        </p:txBody>
      </p:sp>
      <p:sp>
        <p:nvSpPr>
          <p:cNvPr id="3" name="Content Placeholder 2"/>
          <p:cNvSpPr>
            <a:spLocks noGrp="1"/>
          </p:cNvSpPr>
          <p:nvPr>
            <p:ph sz="quarter" idx="1"/>
          </p:nvPr>
        </p:nvSpPr>
        <p:spPr>
          <a:xfrm>
            <a:off x="457200" y="1066800"/>
            <a:ext cx="7467600" cy="5791200"/>
          </a:xfrm>
        </p:spPr>
        <p:txBody>
          <a:bodyPr>
            <a:noAutofit/>
          </a:bodyPr>
          <a:lstStyle/>
          <a:p>
            <a:pPr marL="571500" indent="-571500">
              <a:buFont typeface="+mj-lt"/>
              <a:buAutoNum type="alphaUcPeriod"/>
            </a:pPr>
            <a:r>
              <a:rPr lang="en-US" sz="3000" b="1" u="sng" dirty="0" smtClean="0"/>
              <a:t>The </a:t>
            </a:r>
            <a:r>
              <a:rPr lang="en-US" sz="3000" b="1" u="sng" dirty="0" smtClean="0"/>
              <a:t>Character of the Future (7-8</a:t>
            </a:r>
            <a:r>
              <a:rPr lang="en-US" sz="3000" b="1" u="sng" dirty="0" smtClean="0"/>
              <a:t>)</a:t>
            </a:r>
          </a:p>
          <a:p>
            <a:pPr marL="571500" indent="-571500"/>
            <a:r>
              <a:rPr lang="en-US" sz="3000" dirty="0" smtClean="0"/>
              <a:t>These 2 chapters detail visions given to Daniel during the reign of Belshazzar</a:t>
            </a:r>
          </a:p>
          <a:p>
            <a:pPr marL="571500" indent="-571500"/>
            <a:r>
              <a:rPr lang="en-US" sz="3000" dirty="0" smtClean="0"/>
              <a:t>For 23 years after the death of Nebuchadnezzar Daniel had been in retirement </a:t>
            </a:r>
          </a:p>
          <a:p>
            <a:pPr marL="571500" indent="-571500"/>
            <a:r>
              <a:rPr lang="en-US" sz="3000" dirty="0" smtClean="0"/>
              <a:t>But then in God gives Daniel another vision and we see the </a:t>
            </a:r>
            <a:r>
              <a:rPr lang="en-US" sz="3000" i="1" dirty="0" smtClean="0">
                <a:solidFill>
                  <a:srgbClr val="FF0000"/>
                </a:solidFill>
              </a:rPr>
              <a:t>Nature of the facts</a:t>
            </a:r>
            <a:r>
              <a:rPr lang="en-US" sz="3000" dirty="0" smtClean="0"/>
              <a:t> and the </a:t>
            </a:r>
            <a:r>
              <a:rPr lang="en-US" sz="3000" i="1" dirty="0" smtClean="0">
                <a:solidFill>
                  <a:srgbClr val="FF0000"/>
                </a:solidFill>
              </a:rPr>
              <a:t>narrowing of the focus </a:t>
            </a:r>
            <a:endParaRPr lang="en-US" sz="3000" i="1" dirty="0" smtClean="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01000" cy="1143000"/>
          </a:xfrm>
        </p:spPr>
        <p:txBody>
          <a:bodyPr>
            <a:normAutofit/>
          </a:bodyPr>
          <a:lstStyle/>
          <a:p>
            <a:r>
              <a:rPr lang="en-US" sz="3200" dirty="0" smtClean="0"/>
              <a:t>Daniel and His Peoples Future (7-12)</a:t>
            </a:r>
            <a:endParaRPr lang="en-US" sz="3200" dirty="0"/>
          </a:p>
        </p:txBody>
      </p:sp>
      <p:sp>
        <p:nvSpPr>
          <p:cNvPr id="3" name="Content Placeholder 2"/>
          <p:cNvSpPr>
            <a:spLocks noGrp="1"/>
          </p:cNvSpPr>
          <p:nvPr>
            <p:ph sz="quarter" idx="1"/>
          </p:nvPr>
        </p:nvSpPr>
        <p:spPr>
          <a:xfrm>
            <a:off x="457200" y="1066800"/>
            <a:ext cx="7467600" cy="5791200"/>
          </a:xfrm>
        </p:spPr>
        <p:txBody>
          <a:bodyPr>
            <a:noAutofit/>
          </a:bodyPr>
          <a:lstStyle/>
          <a:p>
            <a:pPr marL="937260" lvl="1" indent="-571500">
              <a:buFont typeface="+mj-lt"/>
              <a:buAutoNum type="arabicPeriod"/>
            </a:pPr>
            <a:r>
              <a:rPr lang="en-US" sz="2700" i="1" dirty="0" smtClean="0">
                <a:solidFill>
                  <a:srgbClr val="FF0000"/>
                </a:solidFill>
              </a:rPr>
              <a:t>Nature of the facts (7)</a:t>
            </a:r>
          </a:p>
          <a:p>
            <a:pPr marL="937260" lvl="1" indent="-571500"/>
            <a:r>
              <a:rPr lang="en-US" sz="2700" dirty="0" smtClean="0"/>
              <a:t>The vision Daniel saw is about the world empire and is depicted with 4 wild beasts</a:t>
            </a:r>
          </a:p>
          <a:p>
            <a:pPr marL="937260" lvl="1" indent="-571500"/>
            <a:r>
              <a:rPr lang="en-US" sz="2700" dirty="0" smtClean="0"/>
              <a:t>It is very similar to the dream of Nebuchadnezzar </a:t>
            </a:r>
            <a:r>
              <a:rPr lang="en-US" sz="2700" dirty="0" err="1" smtClean="0"/>
              <a:t>symoblizing</a:t>
            </a:r>
            <a:r>
              <a:rPr lang="en-US" sz="2700" dirty="0" smtClean="0"/>
              <a:t> the same time period and </a:t>
            </a:r>
            <a:r>
              <a:rPr lang="en-US" sz="2700" dirty="0" err="1" smtClean="0"/>
              <a:t>kindoms</a:t>
            </a:r>
            <a:r>
              <a:rPr lang="en-US" sz="2700" dirty="0" smtClean="0"/>
              <a:t> </a:t>
            </a:r>
          </a:p>
          <a:p>
            <a:pPr marL="937260" lvl="1" indent="-571500"/>
            <a:r>
              <a:rPr lang="en-US" sz="2700" dirty="0" smtClean="0"/>
              <a:t>But Nebuchadnezzar saw it </a:t>
            </a:r>
            <a:r>
              <a:rPr lang="en-US" sz="2700" dirty="0" err="1" smtClean="0"/>
              <a:t>formt</a:t>
            </a:r>
            <a:r>
              <a:rPr lang="en-US" sz="2700" dirty="0" smtClean="0"/>
              <a:t> eh standpoint of a Gentile conquer (a positive)</a:t>
            </a:r>
          </a:p>
          <a:p>
            <a:pPr marL="937260" lvl="1" indent="-571500"/>
            <a:r>
              <a:rPr lang="en-US" sz="2700" dirty="0" smtClean="0"/>
              <a:t>But Daniel saw it from Gods point of view (a negative)</a:t>
            </a:r>
            <a:endParaRPr lang="en-US" sz="27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01000" cy="1143000"/>
          </a:xfrm>
        </p:spPr>
        <p:txBody>
          <a:bodyPr>
            <a:normAutofit/>
          </a:bodyPr>
          <a:lstStyle/>
          <a:p>
            <a:r>
              <a:rPr lang="en-US" sz="3200" dirty="0" smtClean="0"/>
              <a:t>Daniel and His Peoples Future (7-12)</a:t>
            </a:r>
            <a:endParaRPr lang="en-US" sz="3200" dirty="0"/>
          </a:p>
        </p:txBody>
      </p:sp>
      <p:sp>
        <p:nvSpPr>
          <p:cNvPr id="3" name="Content Placeholder 2"/>
          <p:cNvSpPr>
            <a:spLocks noGrp="1"/>
          </p:cNvSpPr>
          <p:nvPr>
            <p:ph sz="quarter" idx="1"/>
          </p:nvPr>
        </p:nvSpPr>
        <p:spPr>
          <a:xfrm>
            <a:off x="457200" y="1066800"/>
            <a:ext cx="7467600" cy="5791200"/>
          </a:xfrm>
        </p:spPr>
        <p:txBody>
          <a:bodyPr>
            <a:noAutofit/>
          </a:bodyPr>
          <a:lstStyle/>
          <a:p>
            <a:pPr marL="937260" lvl="1" indent="-571500">
              <a:buFont typeface="+mj-lt"/>
              <a:buAutoNum type="arabicPeriod"/>
            </a:pPr>
            <a:r>
              <a:rPr lang="en-US" sz="2700" i="1" dirty="0" smtClean="0">
                <a:solidFill>
                  <a:srgbClr val="FF0000"/>
                </a:solidFill>
              </a:rPr>
              <a:t>Nature of the facts (7)</a:t>
            </a:r>
          </a:p>
          <a:p>
            <a:pPr marL="937260" lvl="1" indent="-571500"/>
            <a:r>
              <a:rPr lang="en-US" sz="2700" dirty="0" smtClean="0"/>
              <a:t>The vision Daniel saw is about the</a:t>
            </a:r>
            <a:endParaRPr lang="en-US" sz="2700" dirty="0" smtClean="0"/>
          </a:p>
        </p:txBody>
      </p:sp>
      <p:pic>
        <p:nvPicPr>
          <p:cNvPr id="5" name="Picture 4" descr="maxresdefault.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01000" cy="1143000"/>
          </a:xfrm>
        </p:spPr>
        <p:txBody>
          <a:bodyPr>
            <a:normAutofit/>
          </a:bodyPr>
          <a:lstStyle/>
          <a:p>
            <a:r>
              <a:rPr lang="en-US" sz="3200" dirty="0" smtClean="0"/>
              <a:t>Daniel and His Peoples Future (7-12)</a:t>
            </a:r>
            <a:endParaRPr lang="en-US" sz="3200" dirty="0"/>
          </a:p>
        </p:txBody>
      </p:sp>
      <p:sp>
        <p:nvSpPr>
          <p:cNvPr id="3" name="Content Placeholder 2"/>
          <p:cNvSpPr>
            <a:spLocks noGrp="1"/>
          </p:cNvSpPr>
          <p:nvPr>
            <p:ph sz="quarter" idx="1"/>
          </p:nvPr>
        </p:nvSpPr>
        <p:spPr>
          <a:xfrm>
            <a:off x="457200" y="1066800"/>
            <a:ext cx="7467600" cy="5791200"/>
          </a:xfrm>
        </p:spPr>
        <p:txBody>
          <a:bodyPr>
            <a:noAutofit/>
          </a:bodyPr>
          <a:lstStyle/>
          <a:p>
            <a:pPr marL="937260" lvl="1" indent="-571500">
              <a:buFont typeface="+mj-lt"/>
              <a:buAutoNum type="arabicPeriod"/>
            </a:pPr>
            <a:r>
              <a:rPr lang="en-US" sz="2700" i="1" dirty="0" smtClean="0">
                <a:solidFill>
                  <a:srgbClr val="FF0000"/>
                </a:solidFill>
              </a:rPr>
              <a:t>Nature of the facts (7)</a:t>
            </a:r>
          </a:p>
          <a:p>
            <a:pPr marL="937260" lvl="1" indent="-571500"/>
            <a:r>
              <a:rPr lang="en-US" sz="2700" dirty="0" smtClean="0"/>
              <a:t>The vision Daniel saw is about the</a:t>
            </a:r>
            <a:endParaRPr lang="en-US" sz="2700" dirty="0" smtClean="0"/>
          </a:p>
        </p:txBody>
      </p:sp>
      <p:pic>
        <p:nvPicPr>
          <p:cNvPr id="6" name="Picture 5" descr="DanielsVisionsII_zps8d30c703.jpg"/>
          <p:cNvPicPr>
            <a:picLocks noChangeAspect="1"/>
          </p:cNvPicPr>
          <p:nvPr/>
        </p:nvPicPr>
        <p:blipFill>
          <a:blip r:embed="rId2" cstate="print"/>
          <a:stretch>
            <a:fillRect/>
          </a:stretch>
        </p:blipFill>
        <p:spPr>
          <a:xfrm>
            <a:off x="-2096" y="0"/>
            <a:ext cx="9146096" cy="685642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01000" cy="1143000"/>
          </a:xfrm>
        </p:spPr>
        <p:txBody>
          <a:bodyPr>
            <a:normAutofit/>
          </a:bodyPr>
          <a:lstStyle/>
          <a:p>
            <a:r>
              <a:rPr lang="en-US" sz="3200" dirty="0" smtClean="0"/>
              <a:t>Daniel and His Peoples Future (7-12)</a:t>
            </a:r>
            <a:endParaRPr lang="en-US" sz="3200" dirty="0"/>
          </a:p>
        </p:txBody>
      </p:sp>
      <p:sp>
        <p:nvSpPr>
          <p:cNvPr id="3" name="Content Placeholder 2"/>
          <p:cNvSpPr>
            <a:spLocks noGrp="1"/>
          </p:cNvSpPr>
          <p:nvPr>
            <p:ph sz="quarter" idx="1"/>
          </p:nvPr>
        </p:nvSpPr>
        <p:spPr>
          <a:xfrm>
            <a:off x="457200" y="1066800"/>
            <a:ext cx="7467600" cy="5791200"/>
          </a:xfrm>
        </p:spPr>
        <p:txBody>
          <a:bodyPr>
            <a:noAutofit/>
          </a:bodyPr>
          <a:lstStyle/>
          <a:p>
            <a:pPr marL="937260" lvl="1" indent="-571500"/>
            <a:r>
              <a:rPr lang="en-US" sz="2700" dirty="0" smtClean="0"/>
              <a:t>We must note the same thing in all prophetic visions</a:t>
            </a:r>
          </a:p>
          <a:p>
            <a:pPr marL="937260" lvl="1" indent="-571500"/>
            <a:r>
              <a:rPr lang="en-US" sz="2700" dirty="0" smtClean="0">
                <a:solidFill>
                  <a:srgbClr val="00B050"/>
                </a:solidFill>
              </a:rPr>
              <a:t>“the Holy Spirit sometimes ignores certain periods of time and leaps over centuries without comment”</a:t>
            </a:r>
          </a:p>
          <a:p>
            <a:pPr marL="937260" lvl="1" indent="-571500"/>
            <a:r>
              <a:rPr lang="en-US" sz="2700" dirty="0" smtClean="0"/>
              <a:t>the Roman empire that he saw is representative of the past Empire as well as the empire as it will be in a coming day when it will be reconstituted as the last world empire </a:t>
            </a:r>
          </a:p>
          <a:p>
            <a:pPr marL="937260" lvl="1" indent="-571500"/>
            <a:r>
              <a:rPr lang="en-US" sz="2700" dirty="0" smtClean="0"/>
              <a:t>Daniel was told of a person that would come during that last empire </a:t>
            </a:r>
            <a:endParaRPr lang="en-US" sz="27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01000" cy="1143000"/>
          </a:xfrm>
        </p:spPr>
        <p:txBody>
          <a:bodyPr>
            <a:normAutofit/>
          </a:bodyPr>
          <a:lstStyle/>
          <a:p>
            <a:r>
              <a:rPr lang="en-US" sz="3200" dirty="0" smtClean="0"/>
              <a:t>Daniel and His Peoples Future (7-12)</a:t>
            </a:r>
            <a:endParaRPr lang="en-US" sz="3200" dirty="0"/>
          </a:p>
        </p:txBody>
      </p:sp>
      <p:sp>
        <p:nvSpPr>
          <p:cNvPr id="3" name="Content Placeholder 2"/>
          <p:cNvSpPr>
            <a:spLocks noGrp="1"/>
          </p:cNvSpPr>
          <p:nvPr>
            <p:ph sz="quarter" idx="1"/>
          </p:nvPr>
        </p:nvSpPr>
        <p:spPr>
          <a:xfrm>
            <a:off x="457200" y="1066800"/>
            <a:ext cx="7467600" cy="5791200"/>
          </a:xfrm>
        </p:spPr>
        <p:txBody>
          <a:bodyPr>
            <a:noAutofit/>
          </a:bodyPr>
          <a:lstStyle/>
          <a:p>
            <a:pPr marL="937260" lvl="1" indent="-571500"/>
            <a:r>
              <a:rPr lang="en-US" sz="3000" dirty="0" smtClean="0"/>
              <a:t>He is symbolized by a little horn and is known as the antichrist </a:t>
            </a:r>
          </a:p>
          <a:p>
            <a:pPr marL="937260" lvl="1" indent="-571500"/>
            <a:r>
              <a:rPr lang="en-US" sz="3000" dirty="0" smtClean="0"/>
              <a:t>He will blaspheme God but his supreme power will not last long </a:t>
            </a:r>
          </a:p>
          <a:p>
            <a:r>
              <a:rPr lang="en-US" sz="3000" dirty="0" smtClean="0">
                <a:solidFill>
                  <a:srgbClr val="0070C0"/>
                </a:solidFill>
              </a:rPr>
              <a:t>(Dan 7:25)  And he shall speak </a:t>
            </a:r>
            <a:r>
              <a:rPr lang="en-US" sz="3000" i="1" dirty="0" smtClean="0">
                <a:solidFill>
                  <a:srgbClr val="0070C0"/>
                </a:solidFill>
              </a:rPr>
              <a:t>great words against the most High, and shall wear out the saints of the most High, and think to change times and laws: and they shall be given into his hand until a time and times and the dividing of time.</a:t>
            </a:r>
          </a:p>
          <a:p>
            <a:endParaRPr lang="x-none" smtClean="0"/>
          </a:p>
          <a:p>
            <a:pPr marL="937260" lvl="1" indent="-571500"/>
            <a:endParaRPr lang="en-US" sz="27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01000" cy="1143000"/>
          </a:xfrm>
        </p:spPr>
        <p:txBody>
          <a:bodyPr>
            <a:normAutofit/>
          </a:bodyPr>
          <a:lstStyle/>
          <a:p>
            <a:r>
              <a:rPr lang="en-US" sz="3200" dirty="0" smtClean="0"/>
              <a:t>Daniel and His Peoples Future (7-12)</a:t>
            </a:r>
            <a:endParaRPr lang="en-US" sz="3200" dirty="0"/>
          </a:p>
        </p:txBody>
      </p:sp>
      <p:sp>
        <p:nvSpPr>
          <p:cNvPr id="3" name="Content Placeholder 2"/>
          <p:cNvSpPr>
            <a:spLocks noGrp="1"/>
          </p:cNvSpPr>
          <p:nvPr>
            <p:ph sz="quarter" idx="1"/>
          </p:nvPr>
        </p:nvSpPr>
        <p:spPr>
          <a:xfrm>
            <a:off x="457200" y="1066800"/>
            <a:ext cx="7467600" cy="5791200"/>
          </a:xfrm>
        </p:spPr>
        <p:txBody>
          <a:bodyPr>
            <a:noAutofit/>
          </a:bodyPr>
          <a:lstStyle/>
          <a:p>
            <a:pPr marL="937260" lvl="1" indent="-571500">
              <a:buAutoNum type="arabicPeriod" startAt="2"/>
            </a:pPr>
            <a:r>
              <a:rPr lang="en-US" sz="2600" i="1" dirty="0" smtClean="0">
                <a:solidFill>
                  <a:srgbClr val="FF0000"/>
                </a:solidFill>
              </a:rPr>
              <a:t>The Narrowing of the Focus (8)</a:t>
            </a:r>
          </a:p>
          <a:p>
            <a:pPr marL="937260" lvl="1" indent="-571500"/>
            <a:r>
              <a:rPr lang="en-US" sz="2600" dirty="0" smtClean="0"/>
              <a:t>Daniel sees another vision that further details the Empires of the Persians </a:t>
            </a:r>
            <a:r>
              <a:rPr lang="en-US" sz="2600" dirty="0" err="1" smtClean="0"/>
              <a:t>andd</a:t>
            </a:r>
            <a:r>
              <a:rPr lang="en-US" sz="2600" dirty="0" smtClean="0"/>
              <a:t> the Greeks</a:t>
            </a:r>
          </a:p>
          <a:p>
            <a:pPr marL="937260" lvl="1" indent="-571500"/>
            <a:r>
              <a:rPr lang="en-US" sz="2600" dirty="0" smtClean="0"/>
              <a:t>They are depicted as a ram and a he-goat </a:t>
            </a:r>
          </a:p>
          <a:p>
            <a:pPr marL="937260" lvl="1" indent="-571500"/>
            <a:r>
              <a:rPr lang="en-US" sz="2600" dirty="0" smtClean="0"/>
              <a:t>Once again Daniel prophesies, the minute detail, the specifics of the conquest of these 2 kingdoms</a:t>
            </a:r>
          </a:p>
          <a:p>
            <a:r>
              <a:rPr lang="en-US" sz="2600" dirty="0" smtClean="0">
                <a:solidFill>
                  <a:srgbClr val="0070C0"/>
                </a:solidFill>
              </a:rPr>
              <a:t>(Dan 8:27)  And I Daniel fainted, and was sick </a:t>
            </a:r>
            <a:r>
              <a:rPr lang="en-US" sz="2600" i="1" dirty="0" smtClean="0">
                <a:solidFill>
                  <a:srgbClr val="0070C0"/>
                </a:solidFill>
              </a:rPr>
              <a:t>certain days; afterward I rose up, and did the king's business; and I was astonished at the vision, but none understood it.</a:t>
            </a:r>
          </a:p>
          <a:p>
            <a:endParaRPr lang="x-none" smtClean="0"/>
          </a:p>
          <a:p>
            <a:pPr marL="937260" lvl="1" indent="-571500"/>
            <a:endParaRPr lang="en-US" dirty="0" smtClean="0"/>
          </a:p>
          <a:p>
            <a:pPr marL="937260" lvl="1" indent="-571500"/>
            <a:endParaRPr lang="x-none" smtClean="0"/>
          </a:p>
          <a:p>
            <a:pPr marL="937260" lvl="1" indent="-571500"/>
            <a:endParaRPr lang="en-US" sz="27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01000" cy="1143000"/>
          </a:xfrm>
        </p:spPr>
        <p:txBody>
          <a:bodyPr>
            <a:normAutofit/>
          </a:bodyPr>
          <a:lstStyle/>
          <a:p>
            <a:r>
              <a:rPr lang="en-US" sz="3200" dirty="0" smtClean="0"/>
              <a:t>Daniel and His Peoples Future (7-12)</a:t>
            </a:r>
            <a:endParaRPr lang="en-US" sz="3200" dirty="0"/>
          </a:p>
        </p:txBody>
      </p:sp>
      <p:sp>
        <p:nvSpPr>
          <p:cNvPr id="3" name="Content Placeholder 2"/>
          <p:cNvSpPr>
            <a:spLocks noGrp="1"/>
          </p:cNvSpPr>
          <p:nvPr>
            <p:ph sz="quarter" idx="1"/>
          </p:nvPr>
        </p:nvSpPr>
        <p:spPr>
          <a:xfrm>
            <a:off x="457200" y="1066800"/>
            <a:ext cx="7467600" cy="5791200"/>
          </a:xfrm>
        </p:spPr>
        <p:txBody>
          <a:bodyPr>
            <a:noAutofit/>
          </a:bodyPr>
          <a:lstStyle/>
          <a:p>
            <a:pPr marL="571500" indent="-571500">
              <a:buAutoNum type="alphaUcPeriod" startAt="2"/>
            </a:pPr>
            <a:r>
              <a:rPr lang="en-US" sz="2600" b="1" u="sng" dirty="0" smtClean="0"/>
              <a:t>The Control of the Future (9-10)</a:t>
            </a:r>
          </a:p>
          <a:p>
            <a:pPr marL="571500" indent="-571500"/>
            <a:r>
              <a:rPr lang="en-US" sz="2600" dirty="0" smtClean="0"/>
              <a:t>Daniel has a </a:t>
            </a:r>
            <a:r>
              <a:rPr lang="en-US" sz="2600" i="1" dirty="0" smtClean="0">
                <a:solidFill>
                  <a:srgbClr val="FF0000"/>
                </a:solidFill>
              </a:rPr>
              <a:t>divine vision </a:t>
            </a:r>
            <a:r>
              <a:rPr lang="en-US" sz="2600" dirty="0" smtClean="0"/>
              <a:t>and a </a:t>
            </a:r>
            <a:r>
              <a:rPr lang="en-US" sz="2600" i="1" dirty="0" smtClean="0">
                <a:solidFill>
                  <a:srgbClr val="FF0000"/>
                </a:solidFill>
              </a:rPr>
              <a:t>divine visitor </a:t>
            </a:r>
            <a:endParaRPr lang="x-none" sz="2600" i="1" smtClean="0">
              <a:solidFill>
                <a:srgbClr val="FF0000"/>
              </a:solidFill>
            </a:endParaRPr>
          </a:p>
          <a:p>
            <a:pPr marL="937260" lvl="1" indent="-571500">
              <a:buAutoNum type="arabicPeriod"/>
            </a:pPr>
            <a:r>
              <a:rPr lang="en-US" sz="2600" i="1" dirty="0" smtClean="0">
                <a:solidFill>
                  <a:srgbClr val="FF0000"/>
                </a:solidFill>
              </a:rPr>
              <a:t>Daniel’s Vision (9)</a:t>
            </a:r>
          </a:p>
          <a:p>
            <a:pPr marL="937260" lvl="1" indent="-571500"/>
            <a:r>
              <a:rPr lang="en-US" sz="2600" dirty="0" smtClean="0">
                <a:solidFill>
                  <a:srgbClr val="00B050"/>
                </a:solidFill>
              </a:rPr>
              <a:t>“this is one of the most remarkable visions in the Old Testament, for it pinpoints the date of the crucifixion of the Lord”</a:t>
            </a:r>
          </a:p>
          <a:p>
            <a:pPr marL="937260" lvl="1" indent="-571500"/>
            <a:r>
              <a:rPr lang="en-US" sz="2600" b="1" u="sng" dirty="0" smtClean="0"/>
              <a:t>He believes the old prophecy </a:t>
            </a:r>
            <a:r>
              <a:rPr lang="en-US" sz="2600" i="1" dirty="0" smtClean="0">
                <a:solidFill>
                  <a:srgbClr val="0070C0"/>
                </a:solidFill>
              </a:rPr>
              <a:t>(9:1-23)</a:t>
            </a:r>
          </a:p>
          <a:p>
            <a:r>
              <a:rPr lang="en-US" sz="2600" dirty="0" smtClean="0">
                <a:solidFill>
                  <a:srgbClr val="0070C0"/>
                </a:solidFill>
              </a:rPr>
              <a:t>(Dan 9:1)  In the first year of Darius the son of </a:t>
            </a:r>
            <a:r>
              <a:rPr lang="en-US" sz="2600" dirty="0" err="1" smtClean="0">
                <a:solidFill>
                  <a:srgbClr val="0070C0"/>
                </a:solidFill>
              </a:rPr>
              <a:t>Ahasuerus</a:t>
            </a:r>
            <a:r>
              <a:rPr lang="en-US" sz="2600" dirty="0" smtClean="0">
                <a:solidFill>
                  <a:srgbClr val="0070C0"/>
                </a:solidFill>
              </a:rPr>
              <a:t>, of the seed of the Medes, which was made king over the realm of the Chaldeans;</a:t>
            </a:r>
          </a:p>
          <a:p>
            <a:endParaRPr lang="x-none" smtClean="0"/>
          </a:p>
          <a:p>
            <a:pPr marL="937260" lvl="1" indent="-571500"/>
            <a:endParaRPr lang="en-US" i="1" dirty="0" smtClean="0">
              <a:solidFill>
                <a:srgbClr val="0070C0"/>
              </a:solidFill>
            </a:endParaRPr>
          </a:p>
          <a:p>
            <a:pPr marL="937260" lvl="1" indent="-571500"/>
            <a:endParaRPr lang="en-US" dirty="0" smtClean="0">
              <a:solidFill>
                <a:srgbClr val="00B050"/>
              </a:solidFill>
            </a:endParaRPr>
          </a:p>
          <a:p>
            <a:pPr marL="937260" lvl="1" indent="-571500"/>
            <a:endParaRPr lang="en-US" dirty="0" smtClean="0"/>
          </a:p>
          <a:p>
            <a:pPr marL="937260" lvl="1" indent="-571500"/>
            <a:endParaRPr lang="x-none" smtClean="0"/>
          </a:p>
          <a:p>
            <a:pPr marL="937260" lvl="1" indent="-571500"/>
            <a:endParaRPr lang="en-US" sz="27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rmAutofit/>
          </a:bodyPr>
          <a:lstStyle/>
          <a:p>
            <a:r>
              <a:rPr lang="en-US" sz="4400" dirty="0" smtClean="0"/>
              <a:t>Interesting Facts </a:t>
            </a:r>
            <a:endParaRPr lang="en-US" sz="4400" dirty="0"/>
          </a:p>
        </p:txBody>
      </p:sp>
      <p:sp>
        <p:nvSpPr>
          <p:cNvPr id="3" name="Content Placeholder 2"/>
          <p:cNvSpPr>
            <a:spLocks noGrp="1"/>
          </p:cNvSpPr>
          <p:nvPr>
            <p:ph sz="quarter" idx="1"/>
          </p:nvPr>
        </p:nvSpPr>
        <p:spPr>
          <a:xfrm>
            <a:off x="457200" y="1371600"/>
            <a:ext cx="7467600" cy="5181600"/>
          </a:xfrm>
        </p:spPr>
        <p:txBody>
          <a:bodyPr>
            <a:noAutofit/>
          </a:bodyPr>
          <a:lstStyle/>
          <a:p>
            <a:r>
              <a:rPr lang="en-US" sz="2600" dirty="0" smtClean="0"/>
              <a:t>Of the 3 books written during the captivity </a:t>
            </a:r>
          </a:p>
          <a:p>
            <a:pPr lvl="1"/>
            <a:r>
              <a:rPr lang="en-US" sz="2600" dirty="0" smtClean="0"/>
              <a:t>Lamentations looked back at the destruction </a:t>
            </a:r>
          </a:p>
          <a:p>
            <a:pPr lvl="1"/>
            <a:r>
              <a:rPr lang="en-US" sz="2600" dirty="0" smtClean="0"/>
              <a:t>Ezekiel and Daniel looked forward to their restoration </a:t>
            </a:r>
          </a:p>
          <a:p>
            <a:r>
              <a:rPr lang="en-US" sz="2600" dirty="0" smtClean="0"/>
              <a:t>Ezekiel anticipated the restoration of their temple </a:t>
            </a:r>
          </a:p>
          <a:p>
            <a:r>
              <a:rPr lang="en-US" sz="2600" dirty="0" smtClean="0"/>
              <a:t>Daniel expected the restoration of their nationhood </a:t>
            </a:r>
          </a:p>
          <a:p>
            <a:r>
              <a:rPr lang="en-US" sz="2600" dirty="0" smtClean="0"/>
              <a:t>Ezekiel speaks from a priestly point of view </a:t>
            </a:r>
          </a:p>
          <a:p>
            <a:r>
              <a:rPr lang="en-US" sz="2600" dirty="0" smtClean="0"/>
              <a:t>Daniel speaks form a prophetic and political point of view </a:t>
            </a:r>
            <a:endParaRPr lang="en-US" sz="2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01000" cy="1143000"/>
          </a:xfrm>
        </p:spPr>
        <p:txBody>
          <a:bodyPr>
            <a:normAutofit/>
          </a:bodyPr>
          <a:lstStyle/>
          <a:p>
            <a:r>
              <a:rPr lang="en-US" sz="3200" dirty="0" smtClean="0"/>
              <a:t>Daniel and His Peoples Future (7-12)</a:t>
            </a:r>
            <a:endParaRPr lang="en-US" sz="3200" dirty="0"/>
          </a:p>
        </p:txBody>
      </p:sp>
      <p:sp>
        <p:nvSpPr>
          <p:cNvPr id="3" name="Content Placeholder 2"/>
          <p:cNvSpPr>
            <a:spLocks noGrp="1"/>
          </p:cNvSpPr>
          <p:nvPr>
            <p:ph sz="quarter" idx="1"/>
          </p:nvPr>
        </p:nvSpPr>
        <p:spPr>
          <a:xfrm>
            <a:off x="457200" y="1066800"/>
            <a:ext cx="7467600" cy="5791200"/>
          </a:xfrm>
        </p:spPr>
        <p:txBody>
          <a:bodyPr>
            <a:noAutofit/>
          </a:bodyPr>
          <a:lstStyle/>
          <a:p>
            <a:r>
              <a:rPr lang="en-US" sz="2800" dirty="0" smtClean="0">
                <a:solidFill>
                  <a:srgbClr val="0070C0"/>
                </a:solidFill>
              </a:rPr>
              <a:t>(</a:t>
            </a:r>
            <a:r>
              <a:rPr lang="en-US" sz="2800" dirty="0" smtClean="0">
                <a:solidFill>
                  <a:srgbClr val="0070C0"/>
                </a:solidFill>
              </a:rPr>
              <a:t>Dan 9:2)  In the first year of his reign I Daniel understood by books the number of the years, whereof the word of the LORD came to Jeremiah the prophet, that he would accomplish seventy years in the desolations of Jerusalem.</a:t>
            </a:r>
          </a:p>
          <a:p>
            <a:pPr lvl="1"/>
            <a:r>
              <a:rPr lang="en-US" sz="2500" dirty="0" smtClean="0"/>
              <a:t>the prophet Jeremiah had told them it would be 70 years of captivity </a:t>
            </a:r>
          </a:p>
          <a:p>
            <a:r>
              <a:rPr lang="en-US" sz="2800" dirty="0" smtClean="0">
                <a:solidFill>
                  <a:srgbClr val="0070C0"/>
                </a:solidFill>
              </a:rPr>
              <a:t>(</a:t>
            </a:r>
            <a:r>
              <a:rPr lang="en-US" sz="2800" dirty="0" err="1" smtClean="0">
                <a:solidFill>
                  <a:srgbClr val="0070C0"/>
                </a:solidFill>
              </a:rPr>
              <a:t>Jer</a:t>
            </a:r>
            <a:r>
              <a:rPr lang="en-US" sz="2800" dirty="0" smtClean="0">
                <a:solidFill>
                  <a:srgbClr val="0070C0"/>
                </a:solidFill>
              </a:rPr>
              <a:t> 29:10)  For thus </a:t>
            </a:r>
            <a:r>
              <a:rPr lang="en-US" sz="2800" dirty="0" err="1" smtClean="0">
                <a:solidFill>
                  <a:srgbClr val="0070C0"/>
                </a:solidFill>
              </a:rPr>
              <a:t>saith</a:t>
            </a:r>
            <a:r>
              <a:rPr lang="en-US" sz="2800" dirty="0" smtClean="0">
                <a:solidFill>
                  <a:srgbClr val="0070C0"/>
                </a:solidFill>
              </a:rPr>
              <a:t> the LORD, That after seventy years be accomplished at Babylon I will visit you, and perform my good word toward you, in causing you to return to this place.</a:t>
            </a:r>
          </a:p>
          <a:p>
            <a:endParaRPr lang="x-none" smtClean="0"/>
          </a:p>
          <a:p>
            <a:endParaRPr lang="x-none" smtClean="0"/>
          </a:p>
          <a:p>
            <a:pPr marL="937260" lvl="1" indent="-571500"/>
            <a:endParaRPr lang="en-US" i="1" dirty="0" smtClean="0">
              <a:solidFill>
                <a:srgbClr val="0070C0"/>
              </a:solidFill>
            </a:endParaRPr>
          </a:p>
          <a:p>
            <a:pPr marL="937260" lvl="1" indent="-571500"/>
            <a:endParaRPr lang="en-US" dirty="0" smtClean="0">
              <a:solidFill>
                <a:srgbClr val="00B050"/>
              </a:solidFill>
            </a:endParaRPr>
          </a:p>
          <a:p>
            <a:pPr marL="937260" lvl="1" indent="-571500"/>
            <a:endParaRPr lang="en-US" dirty="0" smtClean="0"/>
          </a:p>
          <a:p>
            <a:pPr marL="937260" lvl="1" indent="-571500"/>
            <a:endParaRPr lang="x-none" smtClean="0"/>
          </a:p>
          <a:p>
            <a:pPr marL="937260" lvl="1" indent="-571500"/>
            <a:endParaRPr lang="en-US" sz="27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01000" cy="1143000"/>
          </a:xfrm>
        </p:spPr>
        <p:txBody>
          <a:bodyPr>
            <a:normAutofit/>
          </a:bodyPr>
          <a:lstStyle/>
          <a:p>
            <a:r>
              <a:rPr lang="en-US" sz="3200" dirty="0" smtClean="0"/>
              <a:t>Daniel and His Peoples Future (7-12)</a:t>
            </a:r>
            <a:endParaRPr lang="en-US" sz="3200" dirty="0"/>
          </a:p>
        </p:txBody>
      </p:sp>
      <p:sp>
        <p:nvSpPr>
          <p:cNvPr id="3" name="Content Placeholder 2"/>
          <p:cNvSpPr>
            <a:spLocks noGrp="1"/>
          </p:cNvSpPr>
          <p:nvPr>
            <p:ph sz="quarter" idx="1"/>
          </p:nvPr>
        </p:nvSpPr>
        <p:spPr>
          <a:xfrm>
            <a:off x="457200" y="1066800"/>
            <a:ext cx="7467600" cy="5791200"/>
          </a:xfrm>
        </p:spPr>
        <p:txBody>
          <a:bodyPr>
            <a:noAutofit/>
          </a:bodyPr>
          <a:lstStyle/>
          <a:p>
            <a:pPr lvl="1"/>
            <a:r>
              <a:rPr lang="en-US" sz="2600" dirty="0" smtClean="0"/>
              <a:t>And Daniel had been in the captivity for 68 years so he knew it was coming to an end </a:t>
            </a:r>
          </a:p>
          <a:p>
            <a:pPr lvl="1"/>
            <a:r>
              <a:rPr lang="en-US" sz="2600" b="1" u="sng" dirty="0" smtClean="0"/>
              <a:t>He Receives a New Prophecy (9:24-27)</a:t>
            </a:r>
            <a:endParaRPr lang="x-none" sz="2600" b="1" u="sng" smtClean="0"/>
          </a:p>
          <a:p>
            <a:pPr lvl="1"/>
            <a:r>
              <a:rPr lang="en-US" sz="2600" dirty="0" smtClean="0">
                <a:solidFill>
                  <a:srgbClr val="00B050"/>
                </a:solidFill>
              </a:rPr>
              <a:t>“an important key to understanding this prophecy is to recognize that it covers only the time the Jews are in their own land”</a:t>
            </a:r>
          </a:p>
          <a:p>
            <a:pPr lvl="1"/>
            <a:r>
              <a:rPr lang="en-US" sz="2600" dirty="0" smtClean="0"/>
              <a:t>The word weeks means “sevens” and in this case it means sevens of years- 490 years</a:t>
            </a:r>
            <a:endParaRPr lang="x-none" sz="2600" smtClean="0"/>
          </a:p>
          <a:p>
            <a:pPr marL="937260" lvl="1" indent="-571500"/>
            <a:r>
              <a:rPr lang="en-US" sz="2600" i="1" dirty="0" smtClean="0"/>
              <a:t>7 + 62 + 1 of weeks = 70 weeks </a:t>
            </a:r>
          </a:p>
          <a:p>
            <a:pPr marL="937260" lvl="1" indent="-571500"/>
            <a:r>
              <a:rPr lang="en-US" sz="2600" i="1" dirty="0" smtClean="0"/>
              <a:t>49 + 434 + 7 of years = 490 years </a:t>
            </a:r>
          </a:p>
          <a:p>
            <a:pPr marL="937260" lvl="1" indent="-571500"/>
            <a:endParaRPr lang="en-US" dirty="0" smtClean="0">
              <a:solidFill>
                <a:srgbClr val="00B050"/>
              </a:solidFill>
            </a:endParaRPr>
          </a:p>
          <a:p>
            <a:pPr marL="937260" lvl="1" indent="-571500"/>
            <a:endParaRPr lang="en-US" dirty="0" smtClean="0"/>
          </a:p>
          <a:p>
            <a:pPr marL="937260" lvl="1" indent="-571500"/>
            <a:endParaRPr lang="x-none" smtClean="0"/>
          </a:p>
          <a:p>
            <a:pPr marL="937260" lvl="1" indent="-571500"/>
            <a:endParaRPr lang="en-US" sz="27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01000" cy="1143000"/>
          </a:xfrm>
        </p:spPr>
        <p:txBody>
          <a:bodyPr>
            <a:normAutofit/>
          </a:bodyPr>
          <a:lstStyle/>
          <a:p>
            <a:r>
              <a:rPr lang="en-US" sz="3200" dirty="0" smtClean="0"/>
              <a:t>Daniel and His Peoples Future (7-12)</a:t>
            </a:r>
            <a:endParaRPr lang="en-US" sz="3200" dirty="0"/>
          </a:p>
        </p:txBody>
      </p:sp>
      <p:sp>
        <p:nvSpPr>
          <p:cNvPr id="3" name="Content Placeholder 2"/>
          <p:cNvSpPr>
            <a:spLocks noGrp="1"/>
          </p:cNvSpPr>
          <p:nvPr>
            <p:ph sz="quarter" idx="1"/>
          </p:nvPr>
        </p:nvSpPr>
        <p:spPr>
          <a:xfrm>
            <a:off x="457200" y="1066800"/>
            <a:ext cx="7467600" cy="5791200"/>
          </a:xfrm>
        </p:spPr>
        <p:txBody>
          <a:bodyPr>
            <a:noAutofit/>
          </a:bodyPr>
          <a:lstStyle/>
          <a:p>
            <a:pPr lvl="1"/>
            <a:r>
              <a:rPr lang="en-US" sz="2800" dirty="0" smtClean="0"/>
              <a:t>When did the prophecy begin </a:t>
            </a:r>
          </a:p>
          <a:p>
            <a:pPr lvl="2"/>
            <a:r>
              <a:rPr lang="en-US" sz="2800" dirty="0" smtClean="0"/>
              <a:t>Not with Cyrus in 538BC – initial decree to return to homeland (Ezra 1)</a:t>
            </a:r>
          </a:p>
          <a:p>
            <a:pPr lvl="2"/>
            <a:r>
              <a:rPr lang="en-US" sz="2800" dirty="0" smtClean="0"/>
              <a:t>Not with Darius in 519BC – reaffirmation to build temple (Ezra 5)</a:t>
            </a:r>
          </a:p>
          <a:p>
            <a:pPr marL="1211580" lvl="2" indent="-571500"/>
            <a:r>
              <a:rPr lang="en-US" sz="2800" dirty="0" smtClean="0"/>
              <a:t>But with the decree of </a:t>
            </a:r>
            <a:r>
              <a:rPr lang="en-US" sz="2800" dirty="0" err="1" smtClean="0"/>
              <a:t>Artaxerxes</a:t>
            </a:r>
            <a:r>
              <a:rPr lang="en-US" sz="2800" dirty="0" smtClean="0"/>
              <a:t> in 445 BC when Nehemiah was commission to go back and restore Jerusalem politically and build the walls</a:t>
            </a:r>
          </a:p>
          <a:p>
            <a:pPr marL="1211580" lvl="2" indent="-571500"/>
            <a:endParaRPr lang="x-none" smtClean="0"/>
          </a:p>
          <a:p>
            <a:pPr marL="937260" lvl="1" indent="-571500"/>
            <a:endParaRPr lang="en-US" sz="27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01000" cy="1143000"/>
          </a:xfrm>
        </p:spPr>
        <p:txBody>
          <a:bodyPr>
            <a:normAutofit/>
          </a:bodyPr>
          <a:lstStyle/>
          <a:p>
            <a:r>
              <a:rPr lang="en-US" sz="3200" dirty="0" smtClean="0"/>
              <a:t>Daniel and His Peoples Future (7-12)</a:t>
            </a:r>
            <a:endParaRPr lang="en-US" sz="3200" dirty="0"/>
          </a:p>
        </p:txBody>
      </p:sp>
      <p:sp>
        <p:nvSpPr>
          <p:cNvPr id="3" name="Content Placeholder 2"/>
          <p:cNvSpPr>
            <a:spLocks noGrp="1"/>
          </p:cNvSpPr>
          <p:nvPr>
            <p:ph sz="quarter" idx="1"/>
          </p:nvPr>
        </p:nvSpPr>
        <p:spPr>
          <a:xfrm>
            <a:off x="457200" y="1066800"/>
            <a:ext cx="7467600" cy="5791200"/>
          </a:xfrm>
        </p:spPr>
        <p:txBody>
          <a:bodyPr>
            <a:noAutofit/>
          </a:bodyPr>
          <a:lstStyle/>
          <a:p>
            <a:pPr marL="937260" lvl="1" indent="-571500"/>
            <a:endParaRPr lang="en-US" dirty="0" smtClean="0">
              <a:solidFill>
                <a:srgbClr val="00B050"/>
              </a:solidFill>
            </a:endParaRPr>
          </a:p>
          <a:p>
            <a:pPr marL="937260" lvl="1" indent="-571500"/>
            <a:endParaRPr lang="en-US" dirty="0" smtClean="0"/>
          </a:p>
          <a:p>
            <a:pPr marL="937260" lvl="1" indent="-571500"/>
            <a:endParaRPr lang="x-none" smtClean="0"/>
          </a:p>
          <a:p>
            <a:pPr marL="937260" lvl="1" indent="-571500"/>
            <a:endParaRPr lang="en-US" sz="2700" dirty="0" smtClean="0"/>
          </a:p>
        </p:txBody>
      </p:sp>
      <p:pic>
        <p:nvPicPr>
          <p:cNvPr id="4" name="Picture 3" descr="10-seventy.gif"/>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01000" cy="1143000"/>
          </a:xfrm>
        </p:spPr>
        <p:txBody>
          <a:bodyPr>
            <a:normAutofit/>
          </a:bodyPr>
          <a:lstStyle/>
          <a:p>
            <a:r>
              <a:rPr lang="en-US" sz="3200" dirty="0" smtClean="0"/>
              <a:t>Daniel and His Peoples Future (7-12)</a:t>
            </a:r>
            <a:endParaRPr lang="en-US" sz="3200" dirty="0"/>
          </a:p>
        </p:txBody>
      </p:sp>
      <p:sp>
        <p:nvSpPr>
          <p:cNvPr id="3" name="Content Placeholder 2"/>
          <p:cNvSpPr>
            <a:spLocks noGrp="1"/>
          </p:cNvSpPr>
          <p:nvPr>
            <p:ph sz="quarter" idx="1"/>
          </p:nvPr>
        </p:nvSpPr>
        <p:spPr>
          <a:xfrm>
            <a:off x="457200" y="1066800"/>
            <a:ext cx="7467600" cy="5791200"/>
          </a:xfrm>
        </p:spPr>
        <p:txBody>
          <a:bodyPr>
            <a:noAutofit/>
          </a:bodyPr>
          <a:lstStyle/>
          <a:p>
            <a:pPr lvl="1"/>
            <a:r>
              <a:rPr lang="en-US" sz="2800" dirty="0" smtClean="0"/>
              <a:t>Everything Daniel has prophesied has dead on the entire book </a:t>
            </a:r>
          </a:p>
          <a:p>
            <a:pPr lvl="1"/>
            <a:r>
              <a:rPr lang="en-US" sz="2800" dirty="0" smtClean="0"/>
              <a:t>And the “time of the gentiles” has been prophesied perfectly </a:t>
            </a:r>
          </a:p>
          <a:p>
            <a:pPr lvl="1"/>
            <a:r>
              <a:rPr lang="en-US" sz="2800" dirty="0" smtClean="0"/>
              <a:t>There is no chance whatsoever that He is wrong about the last week </a:t>
            </a:r>
          </a:p>
          <a:p>
            <a:pPr lvl="1"/>
            <a:r>
              <a:rPr lang="en-US" sz="2800" dirty="0" smtClean="0"/>
              <a:t>The Great tribulation is coming </a:t>
            </a:r>
          </a:p>
          <a:p>
            <a:pPr marL="880110" lvl="1" indent="-514350">
              <a:buAutoNum type="arabicPeriod" startAt="2"/>
            </a:pPr>
            <a:r>
              <a:rPr lang="en-US" sz="2800" i="1" dirty="0" smtClean="0">
                <a:solidFill>
                  <a:srgbClr val="FF0000"/>
                </a:solidFill>
              </a:rPr>
              <a:t>Daniels Visitor (10)</a:t>
            </a:r>
          </a:p>
          <a:p>
            <a:pPr marL="880110" lvl="1" indent="-514350"/>
            <a:r>
              <a:rPr lang="en-US" sz="2800" dirty="0" smtClean="0"/>
              <a:t>Years later under the rule of Cyrus Daniel receives a vision of Gabriel the angel and the Lord himself </a:t>
            </a:r>
          </a:p>
          <a:p>
            <a:pPr marL="880110" lvl="1" indent="-514350">
              <a:buAutoNum type="arabicPeriod" startAt="2"/>
            </a:pPr>
            <a:endParaRPr lang="x-none" smtClean="0"/>
          </a:p>
          <a:p>
            <a:pPr marL="937260" lvl="1" indent="-571500"/>
            <a:endParaRPr lang="en-US" sz="27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01000" cy="1143000"/>
          </a:xfrm>
        </p:spPr>
        <p:txBody>
          <a:bodyPr>
            <a:normAutofit/>
          </a:bodyPr>
          <a:lstStyle/>
          <a:p>
            <a:r>
              <a:rPr lang="en-US" sz="3200" dirty="0" smtClean="0"/>
              <a:t>Daniel and His Peoples Future (7-12)</a:t>
            </a:r>
            <a:endParaRPr lang="en-US" sz="3200" dirty="0"/>
          </a:p>
        </p:txBody>
      </p:sp>
      <p:sp>
        <p:nvSpPr>
          <p:cNvPr id="3" name="Content Placeholder 2"/>
          <p:cNvSpPr>
            <a:spLocks noGrp="1"/>
          </p:cNvSpPr>
          <p:nvPr>
            <p:ph sz="quarter" idx="1"/>
          </p:nvPr>
        </p:nvSpPr>
        <p:spPr>
          <a:xfrm>
            <a:off x="457200" y="1066800"/>
            <a:ext cx="7467600" cy="5791200"/>
          </a:xfrm>
        </p:spPr>
        <p:txBody>
          <a:bodyPr>
            <a:noAutofit/>
          </a:bodyPr>
          <a:lstStyle/>
          <a:p>
            <a:pPr marL="457200" indent="-457200">
              <a:buAutoNum type="alphaUcPeriod" startAt="3"/>
            </a:pPr>
            <a:r>
              <a:rPr lang="en-US" sz="2800" b="1" u="sng" dirty="0" smtClean="0"/>
              <a:t>The Course of the Future (11)</a:t>
            </a:r>
          </a:p>
          <a:p>
            <a:pPr marL="457200" indent="-457200"/>
            <a:r>
              <a:rPr lang="en-US" sz="2800" dirty="0" smtClean="0">
                <a:solidFill>
                  <a:srgbClr val="00B050"/>
                </a:solidFill>
              </a:rPr>
              <a:t>“we often speak of the silent years between Malachi and Matthew.  What happened in these years was written out in detail beforehand by Daniel in this chapter, which has to be one of the most amazing in the entire Bible.”  </a:t>
            </a:r>
          </a:p>
          <a:p>
            <a:pPr marL="457200" indent="-457200"/>
            <a:r>
              <a:rPr lang="en-US" sz="2800" dirty="0" smtClean="0"/>
              <a:t>2 parts: first 35 verses deal with events that lead up to the coming of Antiochus; the last 10 deal with the coming of the antichrist </a:t>
            </a:r>
            <a:endParaRPr lang="x-none" sz="2800" smtClean="0"/>
          </a:p>
          <a:p>
            <a:pPr marL="937260" lvl="1" indent="-571500"/>
            <a:endParaRPr lang="en-US" sz="27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01000" cy="1143000"/>
          </a:xfrm>
        </p:spPr>
        <p:txBody>
          <a:bodyPr>
            <a:normAutofit/>
          </a:bodyPr>
          <a:lstStyle/>
          <a:p>
            <a:r>
              <a:rPr lang="en-US" sz="3200" dirty="0" smtClean="0"/>
              <a:t>Daniel and His Peoples Future (7-12)</a:t>
            </a:r>
            <a:endParaRPr lang="en-US" sz="3200" dirty="0"/>
          </a:p>
        </p:txBody>
      </p:sp>
      <p:sp>
        <p:nvSpPr>
          <p:cNvPr id="3" name="Content Placeholder 2"/>
          <p:cNvSpPr>
            <a:spLocks noGrp="1"/>
          </p:cNvSpPr>
          <p:nvPr>
            <p:ph sz="quarter" idx="1"/>
          </p:nvPr>
        </p:nvSpPr>
        <p:spPr>
          <a:xfrm>
            <a:off x="457200" y="1066800"/>
            <a:ext cx="7467600" cy="5791200"/>
          </a:xfrm>
        </p:spPr>
        <p:txBody>
          <a:bodyPr>
            <a:noAutofit/>
          </a:bodyPr>
          <a:lstStyle/>
          <a:p>
            <a:pPr marL="822960" lvl="1" indent="-457200">
              <a:buAutoNum type="arabicPeriod"/>
            </a:pPr>
            <a:r>
              <a:rPr lang="en-US" sz="2800" dirty="0" smtClean="0"/>
              <a:t>The coming of the typical Antichrist (11:1-35)</a:t>
            </a:r>
          </a:p>
          <a:p>
            <a:pPr marL="822960" lvl="1" indent="-457200"/>
            <a:r>
              <a:rPr lang="en-US" sz="2800" dirty="0" smtClean="0"/>
              <a:t>The verses so closely mirror the history at the time covered by the Apocrypha its amazing </a:t>
            </a:r>
          </a:p>
          <a:p>
            <a:pPr marL="822960" lvl="1" indent="-457200"/>
            <a:r>
              <a:rPr lang="en-US" sz="2800" dirty="0" smtClean="0">
                <a:solidFill>
                  <a:srgbClr val="FF0000"/>
                </a:solidFill>
              </a:rPr>
              <a:t>READ 426  </a:t>
            </a:r>
          </a:p>
          <a:p>
            <a:pPr marL="822960" lvl="1" indent="-457200"/>
            <a:r>
              <a:rPr lang="en-US" sz="2800" dirty="0" smtClean="0"/>
              <a:t>Our Bible is amazing</a:t>
            </a:r>
          </a:p>
          <a:p>
            <a:pPr marL="822960" lvl="1" indent="-457200"/>
            <a:r>
              <a:rPr lang="en-US" sz="2800" dirty="0" smtClean="0"/>
              <a:t>That history culminated with a  man name Antiochus </a:t>
            </a:r>
            <a:r>
              <a:rPr lang="en-US" sz="2800" dirty="0" err="1" smtClean="0"/>
              <a:t>Epiphanes</a:t>
            </a:r>
            <a:r>
              <a:rPr lang="en-US" sz="2800" dirty="0" smtClean="0"/>
              <a:t> </a:t>
            </a:r>
            <a:r>
              <a:rPr lang="en-US" sz="2800" dirty="0" smtClean="0"/>
              <a:t>detailed in verses 21-35</a:t>
            </a:r>
          </a:p>
          <a:p>
            <a:pPr marL="822960" lvl="1" indent="-457200"/>
            <a:r>
              <a:rPr lang="en-US" sz="2800" dirty="0" smtClean="0">
                <a:solidFill>
                  <a:srgbClr val="00B050"/>
                </a:solidFill>
              </a:rPr>
              <a:t>“He is one of the greatest types of the Antichrist in the Scriptures”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01000" cy="1143000"/>
          </a:xfrm>
        </p:spPr>
        <p:txBody>
          <a:bodyPr>
            <a:normAutofit/>
          </a:bodyPr>
          <a:lstStyle/>
          <a:p>
            <a:r>
              <a:rPr lang="en-US" sz="3200" dirty="0" smtClean="0"/>
              <a:t>Daniel and His Peoples Future (7-12)</a:t>
            </a:r>
            <a:endParaRPr lang="en-US" sz="3200" dirty="0"/>
          </a:p>
        </p:txBody>
      </p:sp>
      <p:sp>
        <p:nvSpPr>
          <p:cNvPr id="3" name="Content Placeholder 2"/>
          <p:cNvSpPr>
            <a:spLocks noGrp="1"/>
          </p:cNvSpPr>
          <p:nvPr>
            <p:ph sz="quarter" idx="1"/>
          </p:nvPr>
        </p:nvSpPr>
        <p:spPr>
          <a:xfrm>
            <a:off x="457200" y="1066800"/>
            <a:ext cx="7467600" cy="5791200"/>
          </a:xfrm>
        </p:spPr>
        <p:txBody>
          <a:bodyPr>
            <a:noAutofit/>
          </a:bodyPr>
          <a:lstStyle/>
          <a:p>
            <a:pPr marL="822960" lvl="1" indent="-457200"/>
            <a:r>
              <a:rPr lang="en-US" sz="2800" dirty="0" smtClean="0">
                <a:solidFill>
                  <a:srgbClr val="00B050"/>
                </a:solidFill>
              </a:rPr>
              <a:t>“His hatred of the Jews, his setting up in the temple the “abomination of desolation”, and his diabolical persecution of the Jews all foreshadow the coming Beast”</a:t>
            </a:r>
          </a:p>
          <a:p>
            <a:pPr marL="880110" lvl="1" indent="-514350">
              <a:buAutoNum type="arabicPeriod" startAt="2"/>
            </a:pPr>
            <a:r>
              <a:rPr lang="en-US" sz="2800" i="1" dirty="0" smtClean="0">
                <a:solidFill>
                  <a:srgbClr val="FF0000"/>
                </a:solidFill>
              </a:rPr>
              <a:t>The coming of the true Antichrist (11:36-45)</a:t>
            </a:r>
          </a:p>
          <a:p>
            <a:pPr marL="880110" lvl="1" indent="-514350"/>
            <a:r>
              <a:rPr lang="en-US" sz="2800" dirty="0" smtClean="0"/>
              <a:t>The prophecy once again leaps centuries in the future to the coming of the antichrist </a:t>
            </a:r>
          </a:p>
          <a:p>
            <a:pPr marL="880110" lvl="1" indent="-514350">
              <a:buNone/>
            </a:pPr>
            <a:endParaRPr lang="en-US" sz="28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01000" cy="1143000"/>
          </a:xfrm>
        </p:spPr>
        <p:txBody>
          <a:bodyPr>
            <a:normAutofit/>
          </a:bodyPr>
          <a:lstStyle/>
          <a:p>
            <a:r>
              <a:rPr lang="en-US" sz="3200" dirty="0" smtClean="0"/>
              <a:t>Daniel and His Peoples Future (7-12)</a:t>
            </a:r>
            <a:endParaRPr lang="en-US" sz="3200" dirty="0"/>
          </a:p>
        </p:txBody>
      </p:sp>
      <p:sp>
        <p:nvSpPr>
          <p:cNvPr id="3" name="Content Placeholder 2"/>
          <p:cNvSpPr>
            <a:spLocks noGrp="1"/>
          </p:cNvSpPr>
          <p:nvPr>
            <p:ph sz="quarter" idx="1"/>
          </p:nvPr>
        </p:nvSpPr>
        <p:spPr>
          <a:xfrm>
            <a:off x="457200" y="1066800"/>
            <a:ext cx="7467600" cy="5791200"/>
          </a:xfrm>
        </p:spPr>
        <p:txBody>
          <a:bodyPr>
            <a:noAutofit/>
          </a:bodyPr>
          <a:lstStyle/>
          <a:p>
            <a:r>
              <a:rPr lang="en-US" sz="3000" dirty="0" smtClean="0">
                <a:solidFill>
                  <a:srgbClr val="0070C0"/>
                </a:solidFill>
              </a:rPr>
              <a:t>(Dan 11:36)  And the king shall do according to his will; and he shall exalt himself, and magnify himself above every god, and shall speak </a:t>
            </a:r>
            <a:r>
              <a:rPr lang="en-US" sz="3000" dirty="0" err="1" smtClean="0">
                <a:solidFill>
                  <a:srgbClr val="0070C0"/>
                </a:solidFill>
              </a:rPr>
              <a:t>marvellous</a:t>
            </a:r>
            <a:r>
              <a:rPr lang="en-US" sz="3000" dirty="0" smtClean="0">
                <a:solidFill>
                  <a:srgbClr val="0070C0"/>
                </a:solidFill>
              </a:rPr>
              <a:t> things against the God of gods, and shall prosper till the indignation be accomplished: for that that is determined shall be done</a:t>
            </a:r>
            <a:r>
              <a:rPr lang="en-US" sz="3000" dirty="0" smtClean="0">
                <a:solidFill>
                  <a:srgbClr val="0070C0"/>
                </a:solidFill>
              </a:rPr>
              <a:t>.</a:t>
            </a:r>
          </a:p>
          <a:p>
            <a:r>
              <a:rPr lang="en-US" sz="3000" dirty="0" smtClean="0"/>
              <a:t>And he will magnify himself above the gods of this world</a:t>
            </a:r>
          </a:p>
          <a:p>
            <a:r>
              <a:rPr lang="en-US" sz="3000" dirty="0" smtClean="0"/>
              <a:t>But it will not last for long </a:t>
            </a:r>
            <a:endParaRPr lang="en-US" sz="3000" dirty="0" smtClean="0"/>
          </a:p>
          <a:p>
            <a:endParaRPr lang="x-none" sz="3200" smtClean="0"/>
          </a:p>
          <a:p>
            <a:pPr marL="514350" indent="-514350"/>
            <a:endParaRPr lang="en-US" sz="31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01000" cy="1143000"/>
          </a:xfrm>
        </p:spPr>
        <p:txBody>
          <a:bodyPr>
            <a:normAutofit/>
          </a:bodyPr>
          <a:lstStyle/>
          <a:p>
            <a:r>
              <a:rPr lang="en-US" sz="3200" dirty="0" smtClean="0"/>
              <a:t>Daniel and His Peoples Future (7-12)</a:t>
            </a:r>
            <a:endParaRPr lang="en-US" sz="3200" dirty="0"/>
          </a:p>
        </p:txBody>
      </p:sp>
      <p:sp>
        <p:nvSpPr>
          <p:cNvPr id="3" name="Content Placeholder 2"/>
          <p:cNvSpPr>
            <a:spLocks noGrp="1"/>
          </p:cNvSpPr>
          <p:nvPr>
            <p:ph sz="quarter" idx="1"/>
          </p:nvPr>
        </p:nvSpPr>
        <p:spPr>
          <a:xfrm>
            <a:off x="457200" y="1066800"/>
            <a:ext cx="7467600" cy="5791200"/>
          </a:xfrm>
        </p:spPr>
        <p:txBody>
          <a:bodyPr>
            <a:noAutofit/>
          </a:bodyPr>
          <a:lstStyle/>
          <a:p>
            <a:r>
              <a:rPr lang="en-US" sz="2500" dirty="0" smtClean="0">
                <a:solidFill>
                  <a:srgbClr val="0070C0"/>
                </a:solidFill>
              </a:rPr>
              <a:t>(Dan 11:45)  And he shall plant the tabernacles of his palace between the seas in the glorious holy mountain; yet he shall come to his end, and none shall help him.</a:t>
            </a:r>
          </a:p>
          <a:p>
            <a:pPr marL="514350" indent="-514350">
              <a:buAutoNum type="alphaUcPeriod" startAt="4"/>
            </a:pPr>
            <a:r>
              <a:rPr lang="en-US" sz="2500" b="1" u="sng" dirty="0" smtClean="0"/>
              <a:t>The climax of the Future (12)</a:t>
            </a:r>
          </a:p>
          <a:p>
            <a:pPr marL="514350" indent="-514350"/>
            <a:r>
              <a:rPr lang="en-US" sz="2500" dirty="0" smtClean="0"/>
              <a:t>Another chapter dealing with the tribulation</a:t>
            </a:r>
          </a:p>
          <a:p>
            <a:r>
              <a:rPr lang="en-US" sz="2500" dirty="0" smtClean="0">
                <a:solidFill>
                  <a:srgbClr val="0070C0"/>
                </a:solidFill>
              </a:rPr>
              <a:t> </a:t>
            </a:r>
            <a:r>
              <a:rPr lang="en-US" sz="2500" dirty="0" smtClean="0">
                <a:solidFill>
                  <a:srgbClr val="0070C0"/>
                </a:solidFill>
              </a:rPr>
              <a:t>(Dan 12:1)  And at that time shall Michael stand up, the great prince which </a:t>
            </a:r>
            <a:r>
              <a:rPr lang="en-US" sz="2500" dirty="0" err="1" smtClean="0">
                <a:solidFill>
                  <a:srgbClr val="0070C0"/>
                </a:solidFill>
              </a:rPr>
              <a:t>standeth</a:t>
            </a:r>
            <a:r>
              <a:rPr lang="en-US" sz="2500" dirty="0" smtClean="0">
                <a:solidFill>
                  <a:srgbClr val="0070C0"/>
                </a:solidFill>
              </a:rPr>
              <a:t> for the children of thy people: and there shall be a time of trouble, such as never was since there was a nation </a:t>
            </a:r>
            <a:r>
              <a:rPr lang="en-US" sz="2500" i="1" dirty="0" smtClean="0">
                <a:solidFill>
                  <a:srgbClr val="0070C0"/>
                </a:solidFill>
              </a:rPr>
              <a:t>even to that same time: and at that time thy people shall be delivered, every one that shall be found written in the book.</a:t>
            </a:r>
          </a:p>
          <a:p>
            <a:endParaRPr lang="x-none" sz="2800" smtClean="0"/>
          </a:p>
          <a:p>
            <a:pPr marL="514350" indent="-514350"/>
            <a:endParaRPr lang="en-US" sz="2600" dirty="0" smtClean="0"/>
          </a:p>
          <a:p>
            <a:pPr marL="514350" indent="-514350"/>
            <a:endParaRPr lang="x-none" sz="2900" smtClean="0"/>
          </a:p>
          <a:p>
            <a:endParaRPr lang="x-none" sz="3200" smtClean="0"/>
          </a:p>
          <a:p>
            <a:pPr marL="514350" indent="-514350"/>
            <a:endParaRPr lang="en-US" sz="31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393710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01000" cy="1143000"/>
          </a:xfrm>
        </p:spPr>
        <p:txBody>
          <a:bodyPr>
            <a:normAutofit/>
          </a:bodyPr>
          <a:lstStyle/>
          <a:p>
            <a:r>
              <a:rPr lang="en-US" sz="3200" dirty="0" smtClean="0"/>
              <a:t>Daniel and His Peoples Future (7-12)</a:t>
            </a:r>
            <a:endParaRPr lang="en-US" sz="3200" dirty="0"/>
          </a:p>
        </p:txBody>
      </p:sp>
      <p:sp>
        <p:nvSpPr>
          <p:cNvPr id="3" name="Content Placeholder 2"/>
          <p:cNvSpPr>
            <a:spLocks noGrp="1"/>
          </p:cNvSpPr>
          <p:nvPr>
            <p:ph sz="quarter" idx="1"/>
          </p:nvPr>
        </p:nvSpPr>
        <p:spPr>
          <a:xfrm>
            <a:off x="457200" y="1066800"/>
            <a:ext cx="7467600" cy="5791200"/>
          </a:xfrm>
        </p:spPr>
        <p:txBody>
          <a:bodyPr>
            <a:noAutofit/>
          </a:bodyPr>
          <a:lstStyle/>
          <a:p>
            <a:r>
              <a:rPr lang="en-US" sz="2900" dirty="0" smtClean="0">
                <a:solidFill>
                  <a:srgbClr val="00B050"/>
                </a:solidFill>
              </a:rPr>
              <a:t>“He who weighs the dust in the balance, who numbers the hair of our head,, who counts the star, and who numbered our days has not lost control of the world’s affairs- no, not for a single day.  The days are counted and controlled.  Each day that passes brings us closer to that grand and glorious consummation when the kingdoms of this earth shall become the kingdom of God and His Christ” </a:t>
            </a:r>
            <a:endParaRPr lang="x-none" sz="2900" smtClean="0">
              <a:solidFill>
                <a:srgbClr val="00B050"/>
              </a:solidFill>
            </a:endParaRPr>
          </a:p>
          <a:p>
            <a:pPr marL="514350" indent="-514350"/>
            <a:endParaRPr lang="en-US" sz="2600" dirty="0" smtClean="0"/>
          </a:p>
          <a:p>
            <a:pPr marL="514350" indent="-514350"/>
            <a:endParaRPr lang="x-none" sz="2900" smtClean="0"/>
          </a:p>
          <a:p>
            <a:endParaRPr lang="x-none" sz="3200" smtClean="0"/>
          </a:p>
          <a:p>
            <a:pPr marL="514350" indent="-514350"/>
            <a:endParaRPr lang="en-US" sz="31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01000" cy="1143000"/>
          </a:xfrm>
        </p:spPr>
        <p:txBody>
          <a:bodyPr>
            <a:normAutofit/>
          </a:bodyPr>
          <a:lstStyle/>
          <a:p>
            <a:r>
              <a:rPr lang="en-US" sz="3200" dirty="0" smtClean="0"/>
              <a:t>Daniel and His Peoples Future (7-12)</a:t>
            </a:r>
            <a:endParaRPr lang="en-US" sz="3200" dirty="0"/>
          </a:p>
        </p:txBody>
      </p:sp>
      <p:sp>
        <p:nvSpPr>
          <p:cNvPr id="3" name="Content Placeholder 2"/>
          <p:cNvSpPr>
            <a:spLocks noGrp="1"/>
          </p:cNvSpPr>
          <p:nvPr>
            <p:ph sz="quarter" idx="1"/>
          </p:nvPr>
        </p:nvSpPr>
        <p:spPr>
          <a:xfrm>
            <a:off x="457200" y="1066800"/>
            <a:ext cx="7467600" cy="5791200"/>
          </a:xfrm>
        </p:spPr>
        <p:txBody>
          <a:bodyPr>
            <a:noAutofit/>
          </a:bodyPr>
          <a:lstStyle/>
          <a:p>
            <a:r>
              <a:rPr lang="en-US" sz="2800" dirty="0" smtClean="0"/>
              <a:t>Jesus is coming back real soon </a:t>
            </a:r>
          </a:p>
          <a:p>
            <a:r>
              <a:rPr lang="en-US" sz="2800" dirty="0" smtClean="0"/>
              <a:t>You better be ready </a:t>
            </a:r>
          </a:p>
          <a:p>
            <a:r>
              <a:rPr lang="en-US" sz="2800" dirty="0" smtClean="0"/>
              <a:t>All prophecy has been fulfilled and we are just waiting for the 70</a:t>
            </a:r>
            <a:r>
              <a:rPr lang="en-US" sz="2800" baseline="30000" dirty="0" smtClean="0"/>
              <a:t>th</a:t>
            </a:r>
            <a:r>
              <a:rPr lang="en-US" sz="2800" dirty="0" smtClean="0"/>
              <a:t> weeks to start </a:t>
            </a:r>
          </a:p>
          <a:p>
            <a:r>
              <a:rPr lang="en-US" sz="2800" dirty="0" smtClean="0"/>
              <a:t>And when it happens it will be too late for any of us </a:t>
            </a:r>
          </a:p>
          <a:p>
            <a:r>
              <a:rPr lang="en-US" sz="2800" dirty="0" smtClean="0"/>
              <a:t>It is time to soul win </a:t>
            </a:r>
          </a:p>
          <a:p>
            <a:r>
              <a:rPr lang="en-US" sz="2800" dirty="0" smtClean="0"/>
              <a:t>It is time to serve </a:t>
            </a:r>
          </a:p>
          <a:p>
            <a:r>
              <a:rPr lang="en-US" sz="2800" dirty="0" smtClean="0"/>
              <a:t>It is time to get saved </a:t>
            </a:r>
            <a:endParaRPr lang="x-none" sz="2800" smtClean="0"/>
          </a:p>
          <a:p>
            <a:pPr marL="514350" indent="-514350"/>
            <a:endParaRPr lang="en-US" sz="2600" dirty="0" smtClean="0"/>
          </a:p>
          <a:p>
            <a:pPr marL="514350" indent="-514350"/>
            <a:endParaRPr lang="x-none" sz="2900" smtClean="0"/>
          </a:p>
          <a:p>
            <a:endParaRPr lang="x-none" sz="3200" smtClean="0"/>
          </a:p>
          <a:p>
            <a:pPr marL="514350" indent="-514350"/>
            <a:endParaRPr lang="en-US" sz="31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6926"/>
            <a:ext cx="9101513" cy="6774874"/>
          </a:xfrm>
          <a:prstGeom prst="rect">
            <a:avLst/>
          </a:prstGeom>
        </p:spPr>
      </p:pic>
    </p:spTree>
    <p:extLst>
      <p:ext uri="{BB962C8B-B14F-4D97-AF65-F5344CB8AC3E}">
        <p14:creationId xmlns="" xmlns:p14="http://schemas.microsoft.com/office/powerpoint/2010/main" val="1321558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rmAutofit/>
          </a:bodyPr>
          <a:lstStyle/>
          <a:p>
            <a:r>
              <a:rPr lang="en-US" sz="4400" dirty="0" smtClean="0"/>
              <a:t>Interesting Facts </a:t>
            </a:r>
            <a:endParaRPr lang="en-US" sz="4400" dirty="0"/>
          </a:p>
        </p:txBody>
      </p:sp>
      <p:sp>
        <p:nvSpPr>
          <p:cNvPr id="3" name="Content Placeholder 2"/>
          <p:cNvSpPr>
            <a:spLocks noGrp="1"/>
          </p:cNvSpPr>
          <p:nvPr>
            <p:ph sz="quarter" idx="1"/>
          </p:nvPr>
        </p:nvSpPr>
        <p:spPr>
          <a:xfrm>
            <a:off x="457200" y="1371600"/>
            <a:ext cx="7467600" cy="5181600"/>
          </a:xfrm>
        </p:spPr>
        <p:txBody>
          <a:bodyPr>
            <a:noAutofit/>
          </a:bodyPr>
          <a:lstStyle/>
          <a:p>
            <a:r>
              <a:rPr lang="en-US" sz="2600" b="1" u="sng" dirty="0" smtClean="0"/>
              <a:t>Who wrote it:</a:t>
            </a:r>
            <a:r>
              <a:rPr lang="en-US" sz="2600" dirty="0" smtClean="0"/>
              <a:t>  Critics claim that it must have been written by a later Daniel due to the accuracy of the prophecies included </a:t>
            </a:r>
          </a:p>
          <a:p>
            <a:r>
              <a:rPr lang="en-US" sz="2600" dirty="0" smtClean="0"/>
              <a:t>But the evidence definitely favors a date around 530BC</a:t>
            </a:r>
          </a:p>
          <a:p>
            <a:r>
              <a:rPr lang="en-US" sz="2600" dirty="0" smtClean="0"/>
              <a:t>And the whole book claims to comes from the Daniel that was taken captive by Nebuchadnezzar in 605BC</a:t>
            </a:r>
          </a:p>
          <a:p>
            <a:r>
              <a:rPr lang="en-US" sz="2600" b="1" u="sng" dirty="0" smtClean="0"/>
              <a:t>When was it written</a:t>
            </a:r>
            <a:r>
              <a:rPr lang="en-US" sz="2600" dirty="0" smtClean="0"/>
              <a:t>:  the events recorded cover from 605BC to 536BC so It was finished in the last years of Daniels life </a:t>
            </a:r>
          </a:p>
          <a:p>
            <a:endParaRPr lang="en-US" sz="2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rmAutofit/>
          </a:bodyPr>
          <a:lstStyle/>
          <a:p>
            <a:r>
              <a:rPr lang="en-US" sz="4400" dirty="0" smtClean="0"/>
              <a:t>Interesting Facts </a:t>
            </a:r>
            <a:endParaRPr lang="en-US" sz="4400" dirty="0"/>
          </a:p>
        </p:txBody>
      </p:sp>
      <p:sp>
        <p:nvSpPr>
          <p:cNvPr id="3" name="Content Placeholder 2"/>
          <p:cNvSpPr>
            <a:spLocks noGrp="1"/>
          </p:cNvSpPr>
          <p:nvPr>
            <p:ph sz="quarter" idx="1"/>
          </p:nvPr>
        </p:nvSpPr>
        <p:spPr>
          <a:xfrm>
            <a:off x="457200" y="1371600"/>
            <a:ext cx="7467600" cy="5181600"/>
          </a:xfrm>
        </p:spPr>
        <p:txBody>
          <a:bodyPr>
            <a:noAutofit/>
          </a:bodyPr>
          <a:lstStyle/>
          <a:p>
            <a:r>
              <a:rPr lang="en-US" sz="2800" b="1" u="sng" dirty="0" smtClean="0"/>
              <a:t>To whom was it written</a:t>
            </a:r>
            <a:r>
              <a:rPr lang="en-US" sz="2800" dirty="0" smtClean="0"/>
              <a:t>:  no specific audience is indicated…the immediate audience of the interpretations of his dreams and vision were the Gentile Kings under whom he worked </a:t>
            </a:r>
          </a:p>
          <a:p>
            <a:r>
              <a:rPr lang="en-US" sz="2800" b="1" u="sng" dirty="0" smtClean="0"/>
              <a:t>Where were they located:  </a:t>
            </a:r>
            <a:r>
              <a:rPr lang="en-US" sz="2800" dirty="0" smtClean="0"/>
              <a:t>Daniel was in the Babylonian capital. He was highly favored and played a political role under several kings (Nebuchadnezzar, Belshazzar, Darius, and Cyrus)</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rmAutofit/>
          </a:bodyPr>
          <a:lstStyle/>
          <a:p>
            <a:r>
              <a:rPr lang="en-US" sz="4400" dirty="0" smtClean="0"/>
              <a:t>Interesting Facts </a:t>
            </a:r>
            <a:endParaRPr lang="en-US" sz="4400" dirty="0"/>
          </a:p>
        </p:txBody>
      </p:sp>
      <p:sp>
        <p:nvSpPr>
          <p:cNvPr id="3" name="Content Placeholder 2"/>
          <p:cNvSpPr>
            <a:spLocks noGrp="1"/>
          </p:cNvSpPr>
          <p:nvPr>
            <p:ph sz="quarter" idx="1"/>
          </p:nvPr>
        </p:nvSpPr>
        <p:spPr>
          <a:xfrm>
            <a:off x="457200" y="1371600"/>
            <a:ext cx="7467600" cy="5181600"/>
          </a:xfrm>
        </p:spPr>
        <p:txBody>
          <a:bodyPr>
            <a:noAutofit/>
          </a:bodyPr>
          <a:lstStyle/>
          <a:p>
            <a:r>
              <a:rPr lang="en-US" sz="3000" b="1" u="sng" dirty="0" smtClean="0"/>
              <a:t>Why was it written:</a:t>
            </a:r>
          </a:p>
          <a:p>
            <a:r>
              <a:rPr lang="en-US" sz="3000" i="1" dirty="0" smtClean="0">
                <a:solidFill>
                  <a:srgbClr val="FF0000"/>
                </a:solidFill>
              </a:rPr>
              <a:t>The historical purpose</a:t>
            </a:r>
            <a:r>
              <a:rPr lang="en-US" sz="3000" dirty="0" smtClean="0"/>
              <a:t>: Daniels prophecies served to comfort the exiled people of Israel with news that their nation would be restored </a:t>
            </a:r>
          </a:p>
          <a:p>
            <a:r>
              <a:rPr lang="en-US" sz="3000" i="1" dirty="0" smtClean="0">
                <a:solidFill>
                  <a:srgbClr val="FF0000"/>
                </a:solidFill>
              </a:rPr>
              <a:t>The doctrinal purpose</a:t>
            </a:r>
            <a:r>
              <a:rPr lang="en-US" sz="3000" dirty="0" smtClean="0"/>
              <a:t>: It condemns the existing powers of this world and at the same time communicates the plan of God to set up His kingdom in this world </a:t>
            </a:r>
          </a:p>
          <a:p>
            <a:pPr>
              <a:buNone/>
            </a:pP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rmAutofit/>
          </a:bodyPr>
          <a:lstStyle/>
          <a:p>
            <a:r>
              <a:rPr lang="en-US" sz="4400" dirty="0" smtClean="0"/>
              <a:t>Interesting Facts </a:t>
            </a:r>
            <a:endParaRPr lang="en-US" sz="4400" dirty="0"/>
          </a:p>
        </p:txBody>
      </p:sp>
      <p:sp>
        <p:nvSpPr>
          <p:cNvPr id="3" name="Content Placeholder 2"/>
          <p:cNvSpPr>
            <a:spLocks noGrp="1"/>
          </p:cNvSpPr>
          <p:nvPr>
            <p:ph sz="quarter" idx="1"/>
          </p:nvPr>
        </p:nvSpPr>
        <p:spPr>
          <a:xfrm>
            <a:off x="457200" y="1371600"/>
            <a:ext cx="7467600" cy="5181600"/>
          </a:xfrm>
        </p:spPr>
        <p:txBody>
          <a:bodyPr>
            <a:noAutofit/>
          </a:bodyPr>
          <a:lstStyle/>
          <a:p>
            <a:r>
              <a:rPr lang="en-US" sz="2700" dirty="0" smtClean="0"/>
              <a:t>Christological purpose:  “the chief portrait of Christ is the coming Messiah or </a:t>
            </a:r>
            <a:r>
              <a:rPr lang="en-US" sz="2700" dirty="0" err="1" smtClean="0">
                <a:solidFill>
                  <a:srgbClr val="0070C0"/>
                </a:solidFill>
              </a:rPr>
              <a:t>annointed</a:t>
            </a:r>
            <a:r>
              <a:rPr lang="en-US" sz="2700" dirty="0" smtClean="0">
                <a:solidFill>
                  <a:srgbClr val="0070C0"/>
                </a:solidFill>
              </a:rPr>
              <a:t> one…”</a:t>
            </a:r>
          </a:p>
          <a:p>
            <a:r>
              <a:rPr lang="en-US" sz="2700" dirty="0" smtClean="0">
                <a:solidFill>
                  <a:srgbClr val="0070C0"/>
                </a:solidFill>
              </a:rPr>
              <a:t>(Dan 9:26)  And after threescore and two weeks shall Messiah be cut off, but not for himself: and the people of the prince that shall come shall destroy the city and the sanctuary; and the end thereof </a:t>
            </a:r>
            <a:r>
              <a:rPr lang="en-US" sz="2700" i="1" dirty="0" smtClean="0">
                <a:solidFill>
                  <a:srgbClr val="0070C0"/>
                </a:solidFill>
              </a:rPr>
              <a:t>shall be with a flood, and unto the end of the war desolations are determined.</a:t>
            </a:r>
          </a:p>
          <a:p>
            <a:r>
              <a:rPr lang="en-US" sz="2700" dirty="0" smtClean="0"/>
              <a:t>The great stone, Ancient of Days, Son of Man</a:t>
            </a:r>
          </a:p>
          <a:p>
            <a:endParaRPr lang="x-none" sz="2800" smtClean="0"/>
          </a:p>
          <a:p>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467600" cy="1143000"/>
          </a:xfrm>
        </p:spPr>
        <p:txBody>
          <a:bodyPr>
            <a:normAutofit/>
          </a:bodyPr>
          <a:lstStyle/>
          <a:p>
            <a:r>
              <a:rPr lang="en-US" sz="4400" dirty="0" smtClean="0"/>
              <a:t>Interesting Facts </a:t>
            </a:r>
            <a:endParaRPr lang="en-US" sz="4400" dirty="0"/>
          </a:p>
        </p:txBody>
      </p:sp>
      <p:sp>
        <p:nvSpPr>
          <p:cNvPr id="3" name="Content Placeholder 2"/>
          <p:cNvSpPr>
            <a:spLocks noGrp="1"/>
          </p:cNvSpPr>
          <p:nvPr>
            <p:ph sz="quarter" idx="1"/>
          </p:nvPr>
        </p:nvSpPr>
        <p:spPr>
          <a:xfrm>
            <a:off x="457200" y="1371600"/>
            <a:ext cx="7467600" cy="5181600"/>
          </a:xfrm>
        </p:spPr>
        <p:txBody>
          <a:bodyPr>
            <a:noAutofit/>
          </a:bodyPr>
          <a:lstStyle/>
          <a:p>
            <a:r>
              <a:rPr lang="en-US" sz="2800" dirty="0" smtClean="0"/>
              <a:t>Daniel was both a Saint and a seer and his book is both practical and prophetical</a:t>
            </a:r>
          </a:p>
          <a:p>
            <a:r>
              <a:rPr lang="en-US" sz="2800" dirty="0" smtClean="0">
                <a:solidFill>
                  <a:srgbClr val="00B050"/>
                </a:solidFill>
              </a:rPr>
              <a:t>“Since much of Daniel’s prophecy has now been fulfilled in history, and that in minute detail, the book is especially valuable…it not only confounds the critics but it confirms the faith of the believer”</a:t>
            </a:r>
          </a:p>
          <a:p>
            <a:r>
              <a:rPr lang="en-US" sz="2800" dirty="0" smtClean="0"/>
              <a:t>Ezekiel mentioned Daniel 3 times and regarded him in the like of Noah and Job </a:t>
            </a:r>
          </a:p>
          <a:p>
            <a:r>
              <a:rPr lang="en-US" sz="2800" dirty="0" smtClean="0"/>
              <a:t>Jesus mentioned Daniel and regarded his prophecies as inspired </a:t>
            </a:r>
            <a:endParaRPr lang="x-none" sz="2800" smtClean="0"/>
          </a:p>
          <a:p>
            <a:endParaRPr lang="en-US" sz="2800" dirty="0" smtClean="0"/>
          </a:p>
          <a:p>
            <a:endParaRPr lang="en-US" sz="2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287</TotalTime>
  <Words>1582</Words>
  <Application>Microsoft Office PowerPoint</Application>
  <PresentationFormat>On-screen Show (4:3)</PresentationFormat>
  <Paragraphs>167</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Oriel</vt:lpstr>
      <vt:lpstr>DANIEL (2)</vt:lpstr>
      <vt:lpstr>Interesting Facts </vt:lpstr>
      <vt:lpstr>Slide 3</vt:lpstr>
      <vt:lpstr>Slide 4</vt:lpstr>
      <vt:lpstr>Interesting Facts </vt:lpstr>
      <vt:lpstr>Interesting Facts </vt:lpstr>
      <vt:lpstr>Interesting Facts </vt:lpstr>
      <vt:lpstr>Interesting Facts </vt:lpstr>
      <vt:lpstr>Interesting Facts </vt:lpstr>
      <vt:lpstr>Interesting Facts </vt:lpstr>
      <vt:lpstr>Outline</vt:lpstr>
      <vt:lpstr>Daniel and His Peoples Future (7-12)</vt:lpstr>
      <vt:lpstr>Daniel and His Peoples Future (7-12)</vt:lpstr>
      <vt:lpstr>Daniel and His Peoples Future (7-12)</vt:lpstr>
      <vt:lpstr>Daniel and His Peoples Future (7-12)</vt:lpstr>
      <vt:lpstr>Daniel and His Peoples Future (7-12)</vt:lpstr>
      <vt:lpstr>Daniel and His Peoples Future (7-12)</vt:lpstr>
      <vt:lpstr>Daniel and His Peoples Future (7-12)</vt:lpstr>
      <vt:lpstr>Daniel and His Peoples Future (7-12)</vt:lpstr>
      <vt:lpstr>Daniel and His Peoples Future (7-12)</vt:lpstr>
      <vt:lpstr>Daniel and His Peoples Future (7-12)</vt:lpstr>
      <vt:lpstr>Daniel and His Peoples Future (7-12)</vt:lpstr>
      <vt:lpstr>Daniel and His Peoples Future (7-12)</vt:lpstr>
      <vt:lpstr>Daniel and His Peoples Future (7-12)</vt:lpstr>
      <vt:lpstr>Daniel and His Peoples Future (7-12)</vt:lpstr>
      <vt:lpstr>Daniel and His Peoples Future (7-12)</vt:lpstr>
      <vt:lpstr>Daniel and His Peoples Future (7-12)</vt:lpstr>
      <vt:lpstr>Daniel and His Peoples Future (7-12)</vt:lpstr>
      <vt:lpstr>Daniel and His Peoples Future (7-12)</vt:lpstr>
      <vt:lpstr>Daniel and His Peoples Future (7-12)</vt:lpstr>
      <vt:lpstr>Daniel and His Peoples Future (7-12)</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 (2)</dc:title>
  <dc:creator>sparks4562003</dc:creator>
  <cp:lastModifiedBy>sparks4562003</cp:lastModifiedBy>
  <cp:revision>1</cp:revision>
  <dcterms:created xsi:type="dcterms:W3CDTF">2017-04-05T15:26:54Z</dcterms:created>
  <dcterms:modified xsi:type="dcterms:W3CDTF">2017-04-05T20:14:31Z</dcterms:modified>
</cp:coreProperties>
</file>