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7" r:id="rId23"/>
    <p:sldId id="279" r:id="rId24"/>
    <p:sldId id="280" r:id="rId25"/>
    <p:sldId id="281" r:id="rId26"/>
    <p:sldId id="282" r:id="rId27"/>
    <p:sldId id="283" r:id="rId28"/>
    <p:sldId id="284" r:id="rId29"/>
    <p:sldId id="285" r:id="rId30"/>
    <p:sldId id="286" r:id="rId31"/>
    <p:sldId id="287" r:id="rId32"/>
    <p:sldId id="289" r:id="rId33"/>
    <p:sldId id="288" r:id="rId34"/>
    <p:sldId id="290" r:id="rId35"/>
    <p:sldId id="291" r:id="rId36"/>
    <p:sldId id="292" r:id="rId37"/>
    <p:sldId id="293"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5F32EC4-6B68-4655-A5B3-D25D4AAAA4C6}" type="datetimeFigureOut">
              <a:rPr lang="en-US" smtClean="0"/>
              <a:t>1/25/2017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1E8D7E7-5F08-4382-9F02-EB7D5E69823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F32EC4-6B68-4655-A5B3-D25D4AAAA4C6}"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8D7E7-5F08-4382-9F02-EB7D5E6982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F32EC4-6B68-4655-A5B3-D25D4AAAA4C6}"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8D7E7-5F08-4382-9F02-EB7D5E6982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F32EC4-6B68-4655-A5B3-D25D4AAAA4C6}"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8D7E7-5F08-4382-9F02-EB7D5E6982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F32EC4-6B68-4655-A5B3-D25D4AAAA4C6}"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8D7E7-5F08-4382-9F02-EB7D5E69823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5F32EC4-6B68-4655-A5B3-D25D4AAAA4C6}"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8D7E7-5F08-4382-9F02-EB7D5E69823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5F32EC4-6B68-4655-A5B3-D25D4AAAA4C6}"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E8D7E7-5F08-4382-9F02-EB7D5E6982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F32EC4-6B68-4655-A5B3-D25D4AAAA4C6}"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8D7E7-5F08-4382-9F02-EB7D5E6982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32EC4-6B68-4655-A5B3-D25D4AAAA4C6}"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E8D7E7-5F08-4382-9F02-EB7D5E6982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5F32EC4-6B68-4655-A5B3-D25D4AAAA4C6}" type="datetimeFigureOut">
              <a:rPr lang="en-US" smtClean="0"/>
              <a:t>1/25/2017</a:t>
            </a:fld>
            <a:endParaRPr lang="en-US"/>
          </a:p>
        </p:txBody>
      </p:sp>
      <p:sp>
        <p:nvSpPr>
          <p:cNvPr id="7" name="Slide Number Placeholder 6"/>
          <p:cNvSpPr>
            <a:spLocks noGrp="1"/>
          </p:cNvSpPr>
          <p:nvPr>
            <p:ph type="sldNum" sz="quarter" idx="12"/>
          </p:nvPr>
        </p:nvSpPr>
        <p:spPr/>
        <p:txBody>
          <a:bodyPr/>
          <a:lstStyle/>
          <a:p>
            <a:fld id="{71E8D7E7-5F08-4382-9F02-EB7D5E69823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F32EC4-6B68-4655-A5B3-D25D4AAAA4C6}" type="datetimeFigureOut">
              <a:rPr lang="en-US" smtClean="0"/>
              <a:t>1/25/2017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1E8D7E7-5F08-4382-9F02-EB7D5E6982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5F32EC4-6B68-4655-A5B3-D25D4AAAA4C6}" type="datetimeFigureOut">
              <a:rPr lang="en-US" smtClean="0"/>
              <a:t>1/25/2017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1E8D7E7-5F08-4382-9F02-EB7D5E6982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Proverbs </a:t>
            </a:r>
            <a:endParaRPr lang="en-US" sz="5400" dirty="0"/>
          </a:p>
        </p:txBody>
      </p:sp>
      <p:sp>
        <p:nvSpPr>
          <p:cNvPr id="3" name="Subtitle 2"/>
          <p:cNvSpPr>
            <a:spLocks noGrp="1"/>
          </p:cNvSpPr>
          <p:nvPr>
            <p:ph type="subTitle" idx="1"/>
          </p:nvPr>
        </p:nvSpPr>
        <p:spPr/>
        <p:txBody>
          <a:bodyPr>
            <a:normAutofit/>
          </a:bodyPr>
          <a:lstStyle/>
          <a:p>
            <a:r>
              <a:rPr lang="en-US" sz="2800" dirty="0" smtClean="0"/>
              <a:t>A Book of Rules </a:t>
            </a:r>
            <a:endParaRPr lang="en-US" sz="2800" dirty="0"/>
          </a:p>
        </p:txBody>
      </p:sp>
    </p:spTree>
    <p:extLst>
      <p:ext uri="{BB962C8B-B14F-4D97-AF65-F5344CB8AC3E}">
        <p14:creationId xmlns:p14="http://schemas.microsoft.com/office/powerpoint/2010/main" val="34823069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Outline </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marL="640080" indent="-571500">
              <a:buFont typeface="+mj-lt"/>
              <a:buAutoNum type="romanUcPeriod"/>
            </a:pPr>
            <a:r>
              <a:rPr lang="en-US" sz="3200" dirty="0" smtClean="0">
                <a:solidFill>
                  <a:schemeClr val="tx1"/>
                </a:solidFill>
              </a:rPr>
              <a:t>The Prologue (1:1-9)</a:t>
            </a:r>
          </a:p>
          <a:p>
            <a:pPr marL="640080" indent="-571500">
              <a:buFont typeface="+mj-lt"/>
              <a:buAutoNum type="romanUcPeriod"/>
            </a:pPr>
            <a:r>
              <a:rPr lang="en-US" sz="3200" dirty="0" smtClean="0">
                <a:solidFill>
                  <a:schemeClr val="tx1"/>
                </a:solidFill>
              </a:rPr>
              <a:t>The Monologue (1:10-29:27)</a:t>
            </a:r>
          </a:p>
          <a:p>
            <a:pPr marL="822960" lvl="1" indent="-457200">
              <a:buFont typeface="+mj-lt"/>
              <a:buAutoNum type="alphaUcPeriod"/>
            </a:pPr>
            <a:r>
              <a:rPr lang="en-US" sz="3200" dirty="0" smtClean="0">
                <a:solidFill>
                  <a:schemeClr val="tx1"/>
                </a:solidFill>
              </a:rPr>
              <a:t>Moral Issues (1:10-9:18)</a:t>
            </a:r>
          </a:p>
          <a:p>
            <a:pPr marL="822960" lvl="1" indent="-457200">
              <a:buFont typeface="+mj-lt"/>
              <a:buAutoNum type="alphaUcPeriod"/>
            </a:pPr>
            <a:r>
              <a:rPr lang="en-US" sz="3200" dirty="0" smtClean="0">
                <a:solidFill>
                  <a:schemeClr val="tx1"/>
                </a:solidFill>
              </a:rPr>
              <a:t>Miscellaneous issues (10:1-19:5)</a:t>
            </a:r>
          </a:p>
          <a:p>
            <a:pPr marL="822960" lvl="1" indent="-457200">
              <a:buFont typeface="+mj-lt"/>
              <a:buAutoNum type="alphaUcPeriod"/>
            </a:pPr>
            <a:r>
              <a:rPr lang="en-US" sz="3200" dirty="0" smtClean="0">
                <a:solidFill>
                  <a:schemeClr val="tx1"/>
                </a:solidFill>
              </a:rPr>
              <a:t>Monarchial Issues (19:6-29:27)</a:t>
            </a:r>
          </a:p>
          <a:p>
            <a:pPr marL="640080" indent="-571500">
              <a:buFont typeface="+mj-lt"/>
              <a:buAutoNum type="romanUcPeriod"/>
            </a:pPr>
            <a:r>
              <a:rPr lang="en-US" sz="3200" dirty="0" smtClean="0">
                <a:solidFill>
                  <a:schemeClr val="tx1"/>
                </a:solidFill>
              </a:rPr>
              <a:t>The Epilogue (30:1-31:31)</a:t>
            </a:r>
          </a:p>
        </p:txBody>
      </p:sp>
    </p:spTree>
    <p:extLst>
      <p:ext uri="{BB962C8B-B14F-4D97-AF65-F5344CB8AC3E}">
        <p14:creationId xmlns:p14="http://schemas.microsoft.com/office/powerpoint/2010/main" val="2480170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I.  The Prologue (1:1-9)</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r>
              <a:rPr lang="en-US" sz="2700" dirty="0" smtClean="0">
                <a:solidFill>
                  <a:schemeClr val="tx1"/>
                </a:solidFill>
              </a:rPr>
              <a:t>The first half dozen of verses Solomon tells us what the book is all about </a:t>
            </a:r>
          </a:p>
          <a:p>
            <a:pPr marL="582930" indent="-514350">
              <a:buFont typeface="+mj-lt"/>
              <a:buAutoNum type="alphaUcPeriod"/>
            </a:pPr>
            <a:r>
              <a:rPr lang="en-US" sz="2700" b="1" dirty="0" smtClean="0">
                <a:solidFill>
                  <a:schemeClr val="tx1"/>
                </a:solidFill>
              </a:rPr>
              <a:t>The purpose of the book (1:1-6)</a:t>
            </a:r>
          </a:p>
          <a:p>
            <a:pPr lvl="1"/>
            <a:r>
              <a:rPr lang="en-US" sz="2500" dirty="0" smtClean="0">
                <a:solidFill>
                  <a:schemeClr val="tx1"/>
                </a:solidFill>
              </a:rPr>
              <a:t>He is talking to 4 classes of people </a:t>
            </a:r>
          </a:p>
          <a:p>
            <a:pPr lvl="1"/>
            <a:r>
              <a:rPr lang="en-US" sz="2500" i="1" dirty="0" smtClean="0">
                <a:solidFill>
                  <a:srgbClr val="FF0000"/>
                </a:solidFill>
              </a:rPr>
              <a:t>The seeker </a:t>
            </a:r>
            <a:r>
              <a:rPr lang="en-US" sz="2500" dirty="0" smtClean="0">
                <a:solidFill>
                  <a:schemeClr val="tx1"/>
                </a:solidFill>
              </a:rPr>
              <a:t>– the ordinary man of average intelligence </a:t>
            </a:r>
          </a:p>
          <a:p>
            <a:pPr lvl="1"/>
            <a:r>
              <a:rPr lang="en-US" sz="2500" dirty="0" smtClean="0">
                <a:solidFill>
                  <a:schemeClr val="tx1"/>
                </a:solidFill>
              </a:rPr>
              <a:t>Solomon wants them to gain wisdom, instruction, and understanding </a:t>
            </a:r>
          </a:p>
          <a:p>
            <a:pPr lvl="1"/>
            <a:r>
              <a:rPr lang="en-US" sz="2500" dirty="0">
                <a:solidFill>
                  <a:srgbClr val="0070C0"/>
                </a:solidFill>
              </a:rPr>
              <a:t>(Pro 1:2)  To know wisdom and instruction; to perceive the words of understanding;</a:t>
            </a:r>
            <a:endParaRPr lang="en-US" sz="2500" dirty="0" smtClean="0">
              <a:solidFill>
                <a:srgbClr val="0070C0"/>
              </a:solidFill>
            </a:endParaRPr>
          </a:p>
          <a:p>
            <a:pPr lvl="2"/>
            <a:endParaRPr lang="en-US" sz="2300" dirty="0" smtClean="0">
              <a:solidFill>
                <a:schemeClr val="tx1"/>
              </a:solidFill>
            </a:endParaRPr>
          </a:p>
          <a:p>
            <a:endParaRPr lang="en-US" sz="2700" dirty="0" smtClean="0">
              <a:solidFill>
                <a:schemeClr val="accent1">
                  <a:lumMod val="50000"/>
                </a:schemeClr>
              </a:solidFill>
            </a:endParaRPr>
          </a:p>
        </p:txBody>
      </p:sp>
    </p:spTree>
    <p:extLst>
      <p:ext uri="{BB962C8B-B14F-4D97-AF65-F5344CB8AC3E}">
        <p14:creationId xmlns:p14="http://schemas.microsoft.com/office/powerpoint/2010/main" val="24331077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I.  The Prologue (1:1-9)</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600" i="1" dirty="0" smtClean="0">
                <a:solidFill>
                  <a:srgbClr val="FF0000"/>
                </a:solidFill>
              </a:rPr>
              <a:t>The statesman </a:t>
            </a:r>
            <a:r>
              <a:rPr lang="en-US" sz="2600" i="1" dirty="0" smtClean="0">
                <a:solidFill>
                  <a:schemeClr val="tx1"/>
                </a:solidFill>
              </a:rPr>
              <a:t>– King, </a:t>
            </a:r>
            <a:r>
              <a:rPr lang="en-US" sz="2600" i="1" dirty="0" err="1" smtClean="0">
                <a:solidFill>
                  <a:schemeClr val="tx1"/>
                </a:solidFill>
              </a:rPr>
              <a:t>politican</a:t>
            </a:r>
            <a:r>
              <a:rPr lang="en-US" sz="2600" i="1" dirty="0" smtClean="0">
                <a:solidFill>
                  <a:schemeClr val="tx1"/>
                </a:solidFill>
              </a:rPr>
              <a:t>, judge…he wants to teach them the wisdom of justice, judgement and equity </a:t>
            </a:r>
          </a:p>
          <a:p>
            <a:pPr lvl="1"/>
            <a:r>
              <a:rPr lang="en-US" sz="2600" dirty="0">
                <a:solidFill>
                  <a:srgbClr val="0070C0"/>
                </a:solidFill>
              </a:rPr>
              <a:t>(Pro 1:3)  To receive the instruction of wisdom, justice, and judgment, and equity</a:t>
            </a:r>
            <a:r>
              <a:rPr lang="en-US" sz="2600" dirty="0" smtClean="0">
                <a:solidFill>
                  <a:srgbClr val="0070C0"/>
                </a:solidFill>
              </a:rPr>
              <a:t>;</a:t>
            </a:r>
          </a:p>
          <a:p>
            <a:pPr lvl="1"/>
            <a:r>
              <a:rPr lang="en-US" sz="2600" dirty="0" smtClean="0">
                <a:solidFill>
                  <a:srgbClr val="FF0000"/>
                </a:solidFill>
              </a:rPr>
              <a:t>The simpleton – </a:t>
            </a:r>
            <a:r>
              <a:rPr lang="en-US" sz="2600" dirty="0" smtClean="0">
                <a:solidFill>
                  <a:schemeClr val="tx1"/>
                </a:solidFill>
              </a:rPr>
              <a:t>the fool…he is trying to arm them against the con man and the exploiter </a:t>
            </a:r>
          </a:p>
          <a:p>
            <a:pPr lvl="1"/>
            <a:r>
              <a:rPr lang="en-US" sz="2600" dirty="0">
                <a:solidFill>
                  <a:srgbClr val="0070C0"/>
                </a:solidFill>
              </a:rPr>
              <a:t>(Pro 1:4)  To give </a:t>
            </a:r>
            <a:r>
              <a:rPr lang="en-US" sz="2600" dirty="0" err="1">
                <a:solidFill>
                  <a:srgbClr val="0070C0"/>
                </a:solidFill>
              </a:rPr>
              <a:t>subtilty</a:t>
            </a:r>
            <a:r>
              <a:rPr lang="en-US" sz="2600" dirty="0">
                <a:solidFill>
                  <a:srgbClr val="0070C0"/>
                </a:solidFill>
              </a:rPr>
              <a:t> to the simple, to the young man knowledge and discretion.</a:t>
            </a:r>
            <a:endParaRPr lang="en-US" sz="2600" dirty="0" smtClean="0">
              <a:solidFill>
                <a:srgbClr val="0070C0"/>
              </a:solidFill>
            </a:endParaRPr>
          </a:p>
          <a:p>
            <a:pPr lvl="2"/>
            <a:endParaRPr lang="en-US" sz="2300" dirty="0" smtClean="0">
              <a:solidFill>
                <a:schemeClr val="tx1"/>
              </a:solidFill>
            </a:endParaRPr>
          </a:p>
          <a:p>
            <a:endParaRPr lang="en-US" sz="2700" dirty="0" smtClean="0">
              <a:solidFill>
                <a:schemeClr val="accent1">
                  <a:lumMod val="50000"/>
                </a:schemeClr>
              </a:solidFill>
            </a:endParaRPr>
          </a:p>
        </p:txBody>
      </p:sp>
    </p:spTree>
    <p:extLst>
      <p:ext uri="{BB962C8B-B14F-4D97-AF65-F5344CB8AC3E}">
        <p14:creationId xmlns:p14="http://schemas.microsoft.com/office/powerpoint/2010/main" val="7014096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I.  The Prologue (1:1-9)</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500" dirty="0" smtClean="0">
                <a:solidFill>
                  <a:srgbClr val="FF0000"/>
                </a:solidFill>
              </a:rPr>
              <a:t>The scholar </a:t>
            </a:r>
            <a:r>
              <a:rPr lang="en-US" sz="2500" dirty="0" smtClean="0">
                <a:solidFill>
                  <a:schemeClr val="tx1"/>
                </a:solidFill>
              </a:rPr>
              <a:t>–to add learning and understanding and give guidelines for interpretation of God’s word and mans world </a:t>
            </a:r>
          </a:p>
          <a:p>
            <a:pPr lvl="1"/>
            <a:r>
              <a:rPr lang="en-US" sz="2500" dirty="0">
                <a:solidFill>
                  <a:srgbClr val="0070C0"/>
                </a:solidFill>
              </a:rPr>
              <a:t>(Pro 1:5)  A wise man will hear, and will increase learning; and a man of understanding shall attain unto wise counsels</a:t>
            </a:r>
            <a:r>
              <a:rPr lang="en-US" sz="2500" dirty="0" smtClean="0">
                <a:solidFill>
                  <a:srgbClr val="0070C0"/>
                </a:solidFill>
              </a:rPr>
              <a:t>:</a:t>
            </a:r>
          </a:p>
          <a:p>
            <a:pPr lvl="1"/>
            <a:r>
              <a:rPr lang="en-US" sz="2500" dirty="0" smtClean="0">
                <a:solidFill>
                  <a:srgbClr val="0070C0"/>
                </a:solidFill>
              </a:rPr>
              <a:t>(</a:t>
            </a:r>
            <a:r>
              <a:rPr lang="en-US" sz="2500" dirty="0">
                <a:solidFill>
                  <a:srgbClr val="0070C0"/>
                </a:solidFill>
              </a:rPr>
              <a:t>Pro 1:6)  To understand a proverb, and the interpretation; the words of the wise, and their dark sayings</a:t>
            </a:r>
            <a:r>
              <a:rPr lang="en-US" sz="2500" dirty="0" smtClean="0">
                <a:solidFill>
                  <a:srgbClr val="0070C0"/>
                </a:solidFill>
              </a:rPr>
              <a:t>.</a:t>
            </a:r>
          </a:p>
          <a:p>
            <a:pPr lvl="1"/>
            <a:r>
              <a:rPr lang="en-US" sz="2500" dirty="0" smtClean="0">
                <a:solidFill>
                  <a:schemeClr val="tx1"/>
                </a:solidFill>
              </a:rPr>
              <a:t>There is something for everybody in the proverbs </a:t>
            </a:r>
          </a:p>
          <a:p>
            <a:endParaRPr lang="en-US" sz="2700" dirty="0" smtClean="0">
              <a:solidFill>
                <a:schemeClr val="accent1">
                  <a:lumMod val="50000"/>
                </a:schemeClr>
              </a:solidFill>
            </a:endParaRPr>
          </a:p>
        </p:txBody>
      </p:sp>
    </p:spTree>
    <p:extLst>
      <p:ext uri="{BB962C8B-B14F-4D97-AF65-F5344CB8AC3E}">
        <p14:creationId xmlns:p14="http://schemas.microsoft.com/office/powerpoint/2010/main" val="3859060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I.  The Prologue (1:1-9)</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marL="582930" indent="-514350">
              <a:buAutoNum type="alphaUcPeriod" startAt="2"/>
            </a:pPr>
            <a:r>
              <a:rPr lang="en-US" sz="2900" b="1" dirty="0" smtClean="0">
                <a:solidFill>
                  <a:schemeClr val="tx1"/>
                </a:solidFill>
              </a:rPr>
              <a:t>The principles of the Book (1:7-9)</a:t>
            </a:r>
          </a:p>
          <a:p>
            <a:pPr lvl="1"/>
            <a:r>
              <a:rPr lang="en-US" sz="2700" dirty="0">
                <a:solidFill>
                  <a:srgbClr val="0070C0"/>
                </a:solidFill>
              </a:rPr>
              <a:t>(Pro 1:7)  The fear of the LORD is the beginning of knowledge: but fools despise wisdom and instruction</a:t>
            </a:r>
            <a:r>
              <a:rPr lang="en-US" sz="2700" dirty="0" smtClean="0">
                <a:solidFill>
                  <a:srgbClr val="0070C0"/>
                </a:solidFill>
              </a:rPr>
              <a:t>.</a:t>
            </a:r>
          </a:p>
          <a:p>
            <a:pPr lvl="1"/>
            <a:r>
              <a:rPr lang="en-US" sz="2700" dirty="0" smtClean="0">
                <a:solidFill>
                  <a:schemeClr val="tx1"/>
                </a:solidFill>
              </a:rPr>
              <a:t>For the most part Solomon teaches by contrast between the wise man an the foolish man </a:t>
            </a:r>
          </a:p>
          <a:p>
            <a:pPr lvl="1"/>
            <a:r>
              <a:rPr lang="en-US" sz="2700" dirty="0" smtClean="0">
                <a:solidFill>
                  <a:schemeClr val="tx1"/>
                </a:solidFill>
              </a:rPr>
              <a:t>The difference between the two is brought into focus around two basic principles </a:t>
            </a:r>
          </a:p>
          <a:p>
            <a:pPr lvl="1"/>
            <a:endParaRPr lang="en-US" sz="2700" dirty="0" smtClean="0">
              <a:solidFill>
                <a:srgbClr val="FF0000"/>
              </a:solidFill>
            </a:endParaRPr>
          </a:p>
        </p:txBody>
      </p:sp>
    </p:spTree>
    <p:extLst>
      <p:ext uri="{BB962C8B-B14F-4D97-AF65-F5344CB8AC3E}">
        <p14:creationId xmlns:p14="http://schemas.microsoft.com/office/powerpoint/2010/main" val="556839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I.  The Prologue (1:1-9)</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700" dirty="0" smtClean="0">
                <a:solidFill>
                  <a:schemeClr val="tx1"/>
                </a:solidFill>
              </a:rPr>
              <a:t>Reverence for God and respect for authority </a:t>
            </a:r>
          </a:p>
          <a:p>
            <a:pPr lvl="1"/>
            <a:r>
              <a:rPr lang="en-US" sz="2700" dirty="0" smtClean="0">
                <a:solidFill>
                  <a:schemeClr val="accent1">
                    <a:lumMod val="50000"/>
                  </a:schemeClr>
                </a:solidFill>
              </a:rPr>
              <a:t>“these are the 2 areas that modern man has lost his moorings.  No wonder the nations of the Earth are headed for a catastrophic collision course…Modern man has no respect for God and no respect for authority”</a:t>
            </a:r>
          </a:p>
          <a:p>
            <a:pPr lvl="1"/>
            <a:r>
              <a:rPr lang="en-US" sz="2700" dirty="0">
                <a:solidFill>
                  <a:srgbClr val="0070C0"/>
                </a:solidFill>
              </a:rPr>
              <a:t>(Pro 1:8)  My son, hear the instruction of thy father, and forsake not the law of thy mother:</a:t>
            </a:r>
            <a:endParaRPr lang="en-US" sz="2700" dirty="0" smtClean="0">
              <a:solidFill>
                <a:srgbClr val="0070C0"/>
              </a:solidFill>
            </a:endParaRPr>
          </a:p>
        </p:txBody>
      </p:sp>
    </p:spTree>
    <p:extLst>
      <p:ext uri="{BB962C8B-B14F-4D97-AF65-F5344CB8AC3E}">
        <p14:creationId xmlns:p14="http://schemas.microsoft.com/office/powerpoint/2010/main" val="3403420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I.  The Prologue (1:1-9)</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800" dirty="0" smtClean="0">
                <a:solidFill>
                  <a:schemeClr val="tx1"/>
                </a:solidFill>
              </a:rPr>
              <a:t>I wonder why </a:t>
            </a:r>
            <a:r>
              <a:rPr lang="en-US" sz="2800" dirty="0" err="1" smtClean="0">
                <a:solidFill>
                  <a:schemeClr val="tx1"/>
                </a:solidFill>
              </a:rPr>
              <a:t>Rehoboam</a:t>
            </a:r>
            <a:r>
              <a:rPr lang="en-US" sz="2800" dirty="0" smtClean="0">
                <a:solidFill>
                  <a:schemeClr val="tx1"/>
                </a:solidFill>
              </a:rPr>
              <a:t> turned out so bad if his Father had all this wisdom </a:t>
            </a:r>
          </a:p>
          <a:p>
            <a:pPr lvl="1"/>
            <a:r>
              <a:rPr lang="en-US" sz="2800" dirty="0" smtClean="0">
                <a:solidFill>
                  <a:schemeClr val="accent1">
                    <a:lumMod val="50000"/>
                  </a:schemeClr>
                </a:solidFill>
              </a:rPr>
              <a:t>“poor </a:t>
            </a:r>
            <a:r>
              <a:rPr lang="en-US" sz="2800" dirty="0" err="1" smtClean="0">
                <a:solidFill>
                  <a:schemeClr val="accent1">
                    <a:lumMod val="50000"/>
                  </a:schemeClr>
                </a:solidFill>
              </a:rPr>
              <a:t>Rehoboam</a:t>
            </a:r>
            <a:r>
              <a:rPr lang="en-US" sz="2800" dirty="0" smtClean="0">
                <a:solidFill>
                  <a:schemeClr val="accent1">
                    <a:lumMod val="50000"/>
                  </a:schemeClr>
                </a:solidFill>
              </a:rPr>
              <a:t> could see his own father living a life of sensual indulgence and tyrannical privilege, so it is little wonder he paid but scant heed to Solomon’s sayings”</a:t>
            </a:r>
          </a:p>
          <a:p>
            <a:pPr lvl="1"/>
            <a:r>
              <a:rPr lang="en-US" sz="2800" dirty="0" smtClean="0">
                <a:solidFill>
                  <a:schemeClr val="tx1"/>
                </a:solidFill>
              </a:rPr>
              <a:t>You better practice what you preach </a:t>
            </a:r>
          </a:p>
          <a:p>
            <a:pPr lvl="1"/>
            <a:endParaRPr lang="en-US" sz="2700" dirty="0" smtClean="0">
              <a:solidFill>
                <a:srgbClr val="0070C0"/>
              </a:solidFill>
            </a:endParaRPr>
          </a:p>
        </p:txBody>
      </p:sp>
    </p:spTree>
    <p:extLst>
      <p:ext uri="{BB962C8B-B14F-4D97-AF65-F5344CB8AC3E}">
        <p14:creationId xmlns:p14="http://schemas.microsoft.com/office/powerpoint/2010/main" val="11740908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800" dirty="0" smtClean="0">
                <a:solidFill>
                  <a:schemeClr val="tx1"/>
                </a:solidFill>
              </a:rPr>
              <a:t>The first 9 chapters are almost like a little book of their own </a:t>
            </a:r>
          </a:p>
          <a:p>
            <a:pPr lvl="1"/>
            <a:r>
              <a:rPr lang="en-US" sz="2800" dirty="0" smtClean="0">
                <a:solidFill>
                  <a:schemeClr val="tx1"/>
                </a:solidFill>
              </a:rPr>
              <a:t>There is a series of contrast about</a:t>
            </a:r>
          </a:p>
          <a:p>
            <a:pPr lvl="2"/>
            <a:r>
              <a:rPr lang="en-US" sz="2600" dirty="0" smtClean="0">
                <a:solidFill>
                  <a:schemeClr val="tx1"/>
                </a:solidFill>
              </a:rPr>
              <a:t> </a:t>
            </a:r>
            <a:r>
              <a:rPr lang="en-US" sz="2600" dirty="0" smtClean="0">
                <a:solidFill>
                  <a:srgbClr val="FF0000"/>
                </a:solidFill>
              </a:rPr>
              <a:t>wisdom</a:t>
            </a:r>
            <a:r>
              <a:rPr lang="en-US" sz="2600" dirty="0" smtClean="0">
                <a:solidFill>
                  <a:schemeClr val="tx1"/>
                </a:solidFill>
              </a:rPr>
              <a:t> </a:t>
            </a:r>
            <a:r>
              <a:rPr lang="en-US" sz="2500" dirty="0" smtClean="0">
                <a:solidFill>
                  <a:schemeClr val="tx1"/>
                </a:solidFill>
              </a:rPr>
              <a:t>(personified as a lovely, pure, and attractive lady) and…</a:t>
            </a:r>
          </a:p>
          <a:p>
            <a:pPr lvl="2"/>
            <a:r>
              <a:rPr lang="en-US" sz="2500" dirty="0" smtClean="0">
                <a:solidFill>
                  <a:srgbClr val="FF0000"/>
                </a:solidFill>
              </a:rPr>
              <a:t>Sin</a:t>
            </a:r>
            <a:r>
              <a:rPr lang="en-US" sz="2500" dirty="0" smtClean="0">
                <a:solidFill>
                  <a:schemeClr val="tx1"/>
                </a:solidFill>
              </a:rPr>
              <a:t> (personified as an immoral woman interested in lust and filthy lucre </a:t>
            </a:r>
          </a:p>
          <a:p>
            <a:pPr lvl="1"/>
            <a:r>
              <a:rPr lang="en-US" sz="2800" dirty="0" smtClean="0">
                <a:solidFill>
                  <a:schemeClr val="tx1"/>
                </a:solidFill>
              </a:rPr>
              <a:t>We see 3 different issues in these chapters </a:t>
            </a:r>
          </a:p>
        </p:txBody>
      </p:sp>
    </p:spTree>
    <p:extLst>
      <p:ext uri="{BB962C8B-B14F-4D97-AF65-F5344CB8AC3E}">
        <p14:creationId xmlns:p14="http://schemas.microsoft.com/office/powerpoint/2010/main" val="2490517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marL="880110" lvl="1" indent="-514350">
              <a:buAutoNum type="alphaUcPeriod"/>
            </a:pPr>
            <a:r>
              <a:rPr lang="en-US" sz="2800" b="1" dirty="0" smtClean="0">
                <a:solidFill>
                  <a:schemeClr val="tx1"/>
                </a:solidFill>
              </a:rPr>
              <a:t>Moral issues (1:10-9:18)</a:t>
            </a:r>
          </a:p>
          <a:p>
            <a:pPr lvl="1"/>
            <a:r>
              <a:rPr lang="en-US" sz="2800" dirty="0" smtClean="0">
                <a:solidFill>
                  <a:schemeClr val="tx1"/>
                </a:solidFill>
              </a:rPr>
              <a:t>Solomon deals a tremendous amount with sexual immorality </a:t>
            </a:r>
          </a:p>
          <a:p>
            <a:pPr lvl="1"/>
            <a:r>
              <a:rPr lang="en-US" sz="2800" dirty="0" smtClean="0">
                <a:solidFill>
                  <a:schemeClr val="accent1">
                    <a:lumMod val="50000"/>
                  </a:schemeClr>
                </a:solidFill>
              </a:rPr>
              <a:t>“all sexual immorality is a sin in the sight of God in heaven”</a:t>
            </a:r>
          </a:p>
          <a:p>
            <a:pPr lvl="1"/>
            <a:r>
              <a:rPr lang="en-US" sz="2800" dirty="0" smtClean="0">
                <a:solidFill>
                  <a:schemeClr val="tx1"/>
                </a:solidFill>
              </a:rPr>
              <a:t>In these 9 chapters there are 5 warnings against sexual immorality </a:t>
            </a:r>
          </a:p>
          <a:p>
            <a:pPr lvl="1"/>
            <a:r>
              <a:rPr lang="en-US" sz="2800" dirty="0" smtClean="0">
                <a:solidFill>
                  <a:schemeClr val="tx1"/>
                </a:solidFill>
              </a:rPr>
              <a:t>And also 5 contrasting teachings on wisdom </a:t>
            </a:r>
          </a:p>
        </p:txBody>
      </p:sp>
    </p:spTree>
    <p:extLst>
      <p:ext uri="{BB962C8B-B14F-4D97-AF65-F5344CB8AC3E}">
        <p14:creationId xmlns:p14="http://schemas.microsoft.com/office/powerpoint/2010/main" val="535173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447800"/>
            <a:ext cx="7848600" cy="4800600"/>
          </a:xfrm>
        </p:spPr>
        <p:txBody>
          <a:bodyPr>
            <a:noAutofit/>
          </a:bodyPr>
          <a:lstStyle/>
          <a:p>
            <a:pPr lvl="1"/>
            <a:r>
              <a:rPr lang="en-US" sz="2800" dirty="0" smtClean="0">
                <a:solidFill>
                  <a:schemeClr val="tx1"/>
                </a:solidFill>
              </a:rPr>
              <a:t>In these verses we meet 5 different types of people </a:t>
            </a:r>
          </a:p>
          <a:p>
            <a:pPr lvl="1"/>
            <a:r>
              <a:rPr lang="en-US" sz="2800" dirty="0" smtClean="0">
                <a:solidFill>
                  <a:srgbClr val="FF0000"/>
                </a:solidFill>
              </a:rPr>
              <a:t>Passionate stranger </a:t>
            </a:r>
            <a:r>
              <a:rPr lang="en-US" sz="2800" dirty="0" smtClean="0">
                <a:solidFill>
                  <a:schemeClr val="tx1"/>
                </a:solidFill>
              </a:rPr>
              <a:t>– </a:t>
            </a:r>
          </a:p>
          <a:p>
            <a:pPr lvl="1"/>
            <a:r>
              <a:rPr lang="en-US" sz="2800" dirty="0" smtClean="0">
                <a:solidFill>
                  <a:srgbClr val="0070C0"/>
                </a:solidFill>
              </a:rPr>
              <a:t>(</a:t>
            </a:r>
            <a:r>
              <a:rPr lang="en-US" sz="2800" dirty="0">
                <a:solidFill>
                  <a:srgbClr val="0070C0"/>
                </a:solidFill>
              </a:rPr>
              <a:t>Pro 2:18)  For her house </a:t>
            </a:r>
            <a:r>
              <a:rPr lang="en-US" sz="2800" dirty="0" err="1">
                <a:solidFill>
                  <a:srgbClr val="0070C0"/>
                </a:solidFill>
              </a:rPr>
              <a:t>inclineth</a:t>
            </a:r>
            <a:r>
              <a:rPr lang="en-US" sz="2800" dirty="0">
                <a:solidFill>
                  <a:srgbClr val="0070C0"/>
                </a:solidFill>
              </a:rPr>
              <a:t> unto death, and her paths unto the dead</a:t>
            </a:r>
            <a:r>
              <a:rPr lang="en-US" sz="2800" dirty="0" smtClean="0">
                <a:solidFill>
                  <a:srgbClr val="0070C0"/>
                </a:solidFill>
              </a:rPr>
              <a:t>.</a:t>
            </a:r>
          </a:p>
          <a:p>
            <a:pPr lvl="1"/>
            <a:r>
              <a:rPr lang="en-US" sz="2800" dirty="0" smtClean="0">
                <a:solidFill>
                  <a:srgbClr val="0070C0"/>
                </a:solidFill>
              </a:rPr>
              <a:t>(</a:t>
            </a:r>
            <a:r>
              <a:rPr lang="en-US" sz="2800" dirty="0">
                <a:solidFill>
                  <a:srgbClr val="0070C0"/>
                </a:solidFill>
              </a:rPr>
              <a:t>Pro 2:19)  None that go unto her return again, neither take they hold of the paths of life</a:t>
            </a:r>
            <a:r>
              <a:rPr lang="en-US" sz="2800" dirty="0" smtClean="0">
                <a:solidFill>
                  <a:srgbClr val="0070C0"/>
                </a:solidFill>
              </a:rPr>
              <a:t>.</a:t>
            </a:r>
          </a:p>
        </p:txBody>
      </p:sp>
    </p:spTree>
    <p:extLst>
      <p:ext uri="{BB962C8B-B14F-4D97-AF65-F5344CB8AC3E}">
        <p14:creationId xmlns:p14="http://schemas.microsoft.com/office/powerpoint/2010/main" val="4140661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Interesting Facts </a:t>
            </a:r>
            <a:endParaRPr lang="en-US" dirty="0"/>
          </a:p>
        </p:txBody>
      </p:sp>
      <p:sp>
        <p:nvSpPr>
          <p:cNvPr id="3" name="Content Placeholder 2"/>
          <p:cNvSpPr>
            <a:spLocks noGrp="1"/>
          </p:cNvSpPr>
          <p:nvPr>
            <p:ph idx="1"/>
          </p:nvPr>
        </p:nvSpPr>
        <p:spPr>
          <a:xfrm>
            <a:off x="685800" y="1600200"/>
            <a:ext cx="7696200" cy="4648200"/>
          </a:xfrm>
        </p:spPr>
        <p:txBody>
          <a:bodyPr>
            <a:noAutofit/>
          </a:bodyPr>
          <a:lstStyle/>
          <a:p>
            <a:r>
              <a:rPr lang="en-US" sz="2600" dirty="0" smtClean="0"/>
              <a:t>We have used Proverbs for many years </a:t>
            </a:r>
          </a:p>
          <a:p>
            <a:pPr lvl="1"/>
            <a:r>
              <a:rPr lang="en-US" sz="2600" dirty="0" smtClean="0"/>
              <a:t>A stitch of time saves 9 </a:t>
            </a:r>
          </a:p>
          <a:p>
            <a:pPr lvl="1"/>
            <a:r>
              <a:rPr lang="en-US" sz="2600" dirty="0" smtClean="0"/>
              <a:t>Make hay while the sun shines </a:t>
            </a:r>
          </a:p>
          <a:p>
            <a:pPr lvl="1"/>
            <a:r>
              <a:rPr lang="en-US" sz="2600" dirty="0" smtClean="0"/>
              <a:t>Look before you leap </a:t>
            </a:r>
          </a:p>
          <a:p>
            <a:pPr lvl="1"/>
            <a:r>
              <a:rPr lang="en-US" sz="2600" dirty="0" smtClean="0"/>
              <a:t>A penny saved is a penny earned </a:t>
            </a:r>
          </a:p>
          <a:p>
            <a:r>
              <a:rPr lang="en-US" sz="2600" dirty="0" smtClean="0"/>
              <a:t>We recognize some of these immediately </a:t>
            </a:r>
          </a:p>
          <a:p>
            <a:r>
              <a:rPr lang="en-US" sz="2600" b="1" u="sng" dirty="0" smtClean="0"/>
              <a:t>Proverb</a:t>
            </a:r>
            <a:r>
              <a:rPr lang="en-US" sz="2600" dirty="0" smtClean="0"/>
              <a:t> – “a short pithy statement that in a few pungent words give the results of years of human experience </a:t>
            </a:r>
            <a:endParaRPr lang="en-US" sz="2600" dirty="0"/>
          </a:p>
        </p:txBody>
      </p:sp>
    </p:spTree>
    <p:extLst>
      <p:ext uri="{BB962C8B-B14F-4D97-AF65-F5344CB8AC3E}">
        <p14:creationId xmlns:p14="http://schemas.microsoft.com/office/powerpoint/2010/main" val="2761786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800" dirty="0" smtClean="0">
                <a:solidFill>
                  <a:srgbClr val="FF0000"/>
                </a:solidFill>
              </a:rPr>
              <a:t>The persuasive </a:t>
            </a:r>
            <a:r>
              <a:rPr lang="en-US" sz="2800" dirty="0" err="1" smtClean="0">
                <a:solidFill>
                  <a:srgbClr val="FF0000"/>
                </a:solidFill>
              </a:rPr>
              <a:t>smoothy</a:t>
            </a:r>
            <a:r>
              <a:rPr lang="en-US" sz="2800" dirty="0" smtClean="0">
                <a:solidFill>
                  <a:srgbClr val="FF0000"/>
                </a:solidFill>
              </a:rPr>
              <a:t> </a:t>
            </a:r>
            <a:r>
              <a:rPr lang="en-US" sz="2800" dirty="0">
                <a:solidFill>
                  <a:srgbClr val="FF0000"/>
                </a:solidFill>
              </a:rPr>
              <a:t>– </a:t>
            </a:r>
            <a:endParaRPr lang="en-US" sz="2800" dirty="0" smtClean="0">
              <a:solidFill>
                <a:srgbClr val="FF0000"/>
              </a:solidFill>
            </a:endParaRPr>
          </a:p>
          <a:p>
            <a:pPr lvl="1"/>
            <a:r>
              <a:rPr lang="en-US" sz="2800" dirty="0" smtClean="0">
                <a:solidFill>
                  <a:srgbClr val="0070C0"/>
                </a:solidFill>
              </a:rPr>
              <a:t>(</a:t>
            </a:r>
            <a:r>
              <a:rPr lang="en-US" sz="2800" dirty="0">
                <a:solidFill>
                  <a:srgbClr val="0070C0"/>
                </a:solidFill>
              </a:rPr>
              <a:t>Pro 5:3)  For the lips of a strange woman drop as an honeycomb, and her mouth is smoother than oil</a:t>
            </a:r>
            <a:r>
              <a:rPr lang="en-US" sz="2800" dirty="0" smtClean="0">
                <a:solidFill>
                  <a:srgbClr val="0070C0"/>
                </a:solidFill>
              </a:rPr>
              <a:t>:</a:t>
            </a:r>
          </a:p>
          <a:p>
            <a:pPr lvl="1"/>
            <a:r>
              <a:rPr lang="en-US" sz="2800" dirty="0" smtClean="0">
                <a:solidFill>
                  <a:srgbClr val="0070C0"/>
                </a:solidFill>
              </a:rPr>
              <a:t>(</a:t>
            </a:r>
            <a:r>
              <a:rPr lang="en-US" sz="2800" dirty="0">
                <a:solidFill>
                  <a:srgbClr val="0070C0"/>
                </a:solidFill>
              </a:rPr>
              <a:t>Pro 5:4)  But her end is bitter as wormwood, sharp as a </a:t>
            </a:r>
            <a:r>
              <a:rPr lang="en-US" sz="2800" dirty="0" err="1">
                <a:solidFill>
                  <a:srgbClr val="0070C0"/>
                </a:solidFill>
              </a:rPr>
              <a:t>twoedged</a:t>
            </a:r>
            <a:r>
              <a:rPr lang="en-US" sz="2800" dirty="0">
                <a:solidFill>
                  <a:srgbClr val="0070C0"/>
                </a:solidFill>
              </a:rPr>
              <a:t> sword</a:t>
            </a:r>
            <a:r>
              <a:rPr lang="en-US" sz="2800" dirty="0" smtClean="0">
                <a:solidFill>
                  <a:srgbClr val="0070C0"/>
                </a:solidFill>
              </a:rPr>
              <a:t>.</a:t>
            </a:r>
          </a:p>
          <a:p>
            <a:pPr lvl="1"/>
            <a:r>
              <a:rPr lang="en-US" sz="2800" dirty="0" smtClean="0">
                <a:solidFill>
                  <a:srgbClr val="0070C0"/>
                </a:solidFill>
              </a:rPr>
              <a:t>(</a:t>
            </a:r>
            <a:r>
              <a:rPr lang="en-US" sz="2800" dirty="0">
                <a:solidFill>
                  <a:srgbClr val="0070C0"/>
                </a:solidFill>
              </a:rPr>
              <a:t>Pro 5:5)  Her feet go down to death; her steps take hold on hell.</a:t>
            </a:r>
            <a:endParaRPr lang="en-US" sz="2800" dirty="0" smtClean="0">
              <a:solidFill>
                <a:srgbClr val="0070C0"/>
              </a:solidFill>
            </a:endParaRPr>
          </a:p>
        </p:txBody>
      </p:sp>
    </p:spTree>
    <p:extLst>
      <p:ext uri="{BB962C8B-B14F-4D97-AF65-F5344CB8AC3E}">
        <p14:creationId xmlns:p14="http://schemas.microsoft.com/office/powerpoint/2010/main" val="291894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700" dirty="0" smtClean="0">
                <a:solidFill>
                  <a:srgbClr val="FF0000"/>
                </a:solidFill>
              </a:rPr>
              <a:t>The promiscuous seducer – </a:t>
            </a:r>
          </a:p>
          <a:p>
            <a:pPr lvl="1"/>
            <a:r>
              <a:rPr lang="en-US" sz="2700" dirty="0" smtClean="0">
                <a:solidFill>
                  <a:schemeClr val="accent1">
                    <a:lumMod val="50000"/>
                  </a:schemeClr>
                </a:solidFill>
              </a:rPr>
              <a:t>“the adulteress who is like a prowling beast of prey but whose prey is the human soul” (Ch.7)</a:t>
            </a:r>
          </a:p>
          <a:p>
            <a:pPr lvl="1"/>
            <a:r>
              <a:rPr lang="en-US" sz="2700" dirty="0" smtClean="0">
                <a:solidFill>
                  <a:srgbClr val="FF0000"/>
                </a:solidFill>
              </a:rPr>
              <a:t>The purposeful streetwalker – </a:t>
            </a:r>
          </a:p>
          <a:p>
            <a:pPr lvl="1"/>
            <a:r>
              <a:rPr lang="en-US" sz="2700" dirty="0">
                <a:solidFill>
                  <a:srgbClr val="0070C0"/>
                </a:solidFill>
              </a:rPr>
              <a:t>(Pro 7:7)  And beheld among the simple ones, I discerned among the youths, a young man void of understanding</a:t>
            </a:r>
            <a:r>
              <a:rPr lang="en-US" sz="2700" dirty="0" smtClean="0">
                <a:solidFill>
                  <a:srgbClr val="0070C0"/>
                </a:solidFill>
              </a:rPr>
              <a:t>,</a:t>
            </a:r>
          </a:p>
          <a:p>
            <a:pPr lvl="1"/>
            <a:r>
              <a:rPr lang="en-US" sz="2700" dirty="0" smtClean="0">
                <a:solidFill>
                  <a:srgbClr val="0070C0"/>
                </a:solidFill>
              </a:rPr>
              <a:t>(</a:t>
            </a:r>
            <a:r>
              <a:rPr lang="en-US" sz="2700" dirty="0">
                <a:solidFill>
                  <a:srgbClr val="0070C0"/>
                </a:solidFill>
              </a:rPr>
              <a:t>Pro 7:8)  Passing through the street near her corner; and he went the way to her house,</a:t>
            </a:r>
            <a:endParaRPr lang="en-US" sz="2700" dirty="0" smtClean="0">
              <a:solidFill>
                <a:srgbClr val="0070C0"/>
              </a:solidFill>
            </a:endParaRPr>
          </a:p>
        </p:txBody>
      </p:sp>
    </p:spTree>
    <p:extLst>
      <p:ext uri="{BB962C8B-B14F-4D97-AF65-F5344CB8AC3E}">
        <p14:creationId xmlns:p14="http://schemas.microsoft.com/office/powerpoint/2010/main" val="10384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700" dirty="0">
                <a:solidFill>
                  <a:srgbClr val="0070C0"/>
                </a:solidFill>
              </a:rPr>
              <a:t>(Pro 7:21)  With her much fair speech she caused him to yield, with the flattering of her lips she forced him</a:t>
            </a:r>
            <a:r>
              <a:rPr lang="en-US" sz="2700" dirty="0" smtClean="0">
                <a:solidFill>
                  <a:srgbClr val="0070C0"/>
                </a:solidFill>
              </a:rPr>
              <a:t>.</a:t>
            </a:r>
          </a:p>
          <a:p>
            <a:pPr lvl="1"/>
            <a:r>
              <a:rPr lang="en-US" sz="2700" dirty="0" smtClean="0">
                <a:solidFill>
                  <a:srgbClr val="0070C0"/>
                </a:solidFill>
              </a:rPr>
              <a:t>(</a:t>
            </a:r>
            <a:r>
              <a:rPr lang="en-US" sz="2700" dirty="0">
                <a:solidFill>
                  <a:srgbClr val="0070C0"/>
                </a:solidFill>
              </a:rPr>
              <a:t>Pro 7:22)  He </a:t>
            </a:r>
            <a:r>
              <a:rPr lang="en-US" sz="2700" dirty="0" err="1">
                <a:solidFill>
                  <a:srgbClr val="0070C0"/>
                </a:solidFill>
              </a:rPr>
              <a:t>goeth</a:t>
            </a:r>
            <a:r>
              <a:rPr lang="en-US" sz="2700" dirty="0">
                <a:solidFill>
                  <a:srgbClr val="0070C0"/>
                </a:solidFill>
              </a:rPr>
              <a:t> after her straightway, as an ox </a:t>
            </a:r>
            <a:r>
              <a:rPr lang="en-US" sz="2700" dirty="0" err="1">
                <a:solidFill>
                  <a:srgbClr val="0070C0"/>
                </a:solidFill>
              </a:rPr>
              <a:t>goeth</a:t>
            </a:r>
            <a:r>
              <a:rPr lang="en-US" sz="2700" dirty="0">
                <a:solidFill>
                  <a:srgbClr val="0070C0"/>
                </a:solidFill>
              </a:rPr>
              <a:t> to the slaughter, or as a fool to the correction of the stocks</a:t>
            </a:r>
            <a:r>
              <a:rPr lang="en-US" sz="2700" dirty="0" smtClean="0">
                <a:solidFill>
                  <a:srgbClr val="0070C0"/>
                </a:solidFill>
              </a:rPr>
              <a:t>;</a:t>
            </a:r>
          </a:p>
          <a:p>
            <a:pPr lvl="1"/>
            <a:r>
              <a:rPr lang="en-US" sz="2700" dirty="0" smtClean="0">
                <a:solidFill>
                  <a:srgbClr val="FF0000"/>
                </a:solidFill>
              </a:rPr>
              <a:t>The pitiful simpleton – </a:t>
            </a:r>
          </a:p>
          <a:p>
            <a:pPr lvl="1"/>
            <a:r>
              <a:rPr lang="en-US" sz="2700" dirty="0" smtClean="0">
                <a:solidFill>
                  <a:schemeClr val="accent1">
                    <a:lumMod val="50000"/>
                  </a:schemeClr>
                </a:solidFill>
              </a:rPr>
              <a:t>“The idiotic woman who calls to those who pass her house to come and enjoy her delights” </a:t>
            </a:r>
          </a:p>
          <a:p>
            <a:pPr lvl="1"/>
            <a:endParaRPr lang="en-US" sz="2800" dirty="0" smtClean="0">
              <a:solidFill>
                <a:schemeClr val="accent1">
                  <a:lumMod val="50000"/>
                </a:schemeClr>
              </a:solidFill>
            </a:endParaRPr>
          </a:p>
        </p:txBody>
      </p:sp>
    </p:spTree>
    <p:extLst>
      <p:ext uri="{BB962C8B-B14F-4D97-AF65-F5344CB8AC3E}">
        <p14:creationId xmlns:p14="http://schemas.microsoft.com/office/powerpoint/2010/main" val="3060719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700" dirty="0">
                <a:solidFill>
                  <a:srgbClr val="0070C0"/>
                </a:solidFill>
              </a:rPr>
              <a:t>(Pro 9:17)  Stolen waters are sweet, and bread eaten in secret is pleasant</a:t>
            </a:r>
            <a:r>
              <a:rPr lang="en-US" sz="2700" dirty="0" smtClean="0">
                <a:solidFill>
                  <a:srgbClr val="0070C0"/>
                </a:solidFill>
              </a:rPr>
              <a:t>.</a:t>
            </a:r>
          </a:p>
          <a:p>
            <a:pPr lvl="1"/>
            <a:r>
              <a:rPr lang="en-US" sz="2700" dirty="0" smtClean="0">
                <a:solidFill>
                  <a:srgbClr val="0070C0"/>
                </a:solidFill>
              </a:rPr>
              <a:t>(</a:t>
            </a:r>
            <a:r>
              <a:rPr lang="en-US" sz="2700" dirty="0">
                <a:solidFill>
                  <a:srgbClr val="0070C0"/>
                </a:solidFill>
              </a:rPr>
              <a:t>Pro 9:18)  But he </a:t>
            </a:r>
            <a:r>
              <a:rPr lang="en-US" sz="2700" dirty="0" err="1">
                <a:solidFill>
                  <a:srgbClr val="0070C0"/>
                </a:solidFill>
              </a:rPr>
              <a:t>knoweth</a:t>
            </a:r>
            <a:r>
              <a:rPr lang="en-US" sz="2700" dirty="0">
                <a:solidFill>
                  <a:srgbClr val="0070C0"/>
                </a:solidFill>
              </a:rPr>
              <a:t> not that the dead are there; and that her guests are in </a:t>
            </a:r>
            <a:r>
              <a:rPr lang="en-US" sz="2700" dirty="0" smtClean="0">
                <a:solidFill>
                  <a:srgbClr val="0070C0"/>
                </a:solidFill>
              </a:rPr>
              <a:t>the </a:t>
            </a:r>
            <a:r>
              <a:rPr lang="en-US" sz="2700" dirty="0">
                <a:solidFill>
                  <a:srgbClr val="0070C0"/>
                </a:solidFill>
              </a:rPr>
              <a:t>depths of hell</a:t>
            </a:r>
            <a:r>
              <a:rPr lang="en-US" sz="2700" dirty="0" smtClean="0">
                <a:solidFill>
                  <a:srgbClr val="0070C0"/>
                </a:solidFill>
              </a:rPr>
              <a:t>.   </a:t>
            </a:r>
          </a:p>
          <a:p>
            <a:pPr lvl="1"/>
            <a:r>
              <a:rPr lang="en-US" sz="2700" dirty="0" smtClean="0">
                <a:solidFill>
                  <a:schemeClr val="tx1"/>
                </a:solidFill>
              </a:rPr>
              <a:t>It is real easy for us to ignore the sexual immorality and jump to the discipline of children in proverbs</a:t>
            </a:r>
          </a:p>
          <a:p>
            <a:pPr lvl="1"/>
            <a:r>
              <a:rPr lang="en-US" sz="2700" dirty="0" smtClean="0">
                <a:solidFill>
                  <a:schemeClr val="tx1"/>
                </a:solidFill>
              </a:rPr>
              <a:t>But immorality is more important than ever</a:t>
            </a:r>
          </a:p>
          <a:p>
            <a:pPr lvl="1"/>
            <a:r>
              <a:rPr lang="en-US" sz="2700" dirty="0" smtClean="0">
                <a:solidFill>
                  <a:srgbClr val="FF0000"/>
                </a:solidFill>
              </a:rPr>
              <a:t>READ pg. 241 </a:t>
            </a:r>
            <a:endParaRPr lang="en-US" sz="2800" dirty="0" smtClean="0">
              <a:solidFill>
                <a:srgbClr val="FF0000"/>
              </a:solidFill>
            </a:endParaRPr>
          </a:p>
        </p:txBody>
      </p:sp>
    </p:spTree>
    <p:extLst>
      <p:ext uri="{BB962C8B-B14F-4D97-AF65-F5344CB8AC3E}">
        <p14:creationId xmlns:p14="http://schemas.microsoft.com/office/powerpoint/2010/main" val="857283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700" dirty="0" smtClean="0">
                <a:solidFill>
                  <a:schemeClr val="tx1"/>
                </a:solidFill>
              </a:rPr>
              <a:t>No wonder society is obsessed with sex</a:t>
            </a:r>
          </a:p>
          <a:p>
            <a:pPr lvl="1"/>
            <a:r>
              <a:rPr lang="en-US" sz="2700" dirty="0" smtClean="0">
                <a:solidFill>
                  <a:schemeClr val="tx1"/>
                </a:solidFill>
              </a:rPr>
              <a:t>No wonder little children are becoming pregnant</a:t>
            </a:r>
          </a:p>
          <a:p>
            <a:pPr lvl="1"/>
            <a:r>
              <a:rPr lang="en-US" sz="2700" dirty="0" smtClean="0">
                <a:solidFill>
                  <a:schemeClr val="tx1"/>
                </a:solidFill>
              </a:rPr>
              <a:t>No wonder abuse and rape are an epidemic </a:t>
            </a:r>
          </a:p>
          <a:p>
            <a:pPr lvl="1"/>
            <a:r>
              <a:rPr lang="en-US" sz="2700" dirty="0" smtClean="0">
                <a:solidFill>
                  <a:schemeClr val="tx1"/>
                </a:solidFill>
              </a:rPr>
              <a:t>Wonder little girls dress the way they do </a:t>
            </a:r>
          </a:p>
          <a:p>
            <a:pPr lvl="1"/>
            <a:r>
              <a:rPr lang="en-US" sz="2700" dirty="0" smtClean="0">
                <a:solidFill>
                  <a:schemeClr val="accent1">
                    <a:lumMod val="50000"/>
                  </a:schemeClr>
                </a:solidFill>
              </a:rPr>
              <a:t>“the supreme court has banned the Bible from the classrooms, but it has not banned filth from television or pornography from bookstores”</a:t>
            </a:r>
          </a:p>
          <a:p>
            <a:pPr lvl="1"/>
            <a:endParaRPr lang="en-US" sz="2800" dirty="0" smtClean="0">
              <a:solidFill>
                <a:srgbClr val="FF0000"/>
              </a:solidFill>
            </a:endParaRPr>
          </a:p>
        </p:txBody>
      </p:sp>
    </p:spTree>
    <p:extLst>
      <p:ext uri="{BB962C8B-B14F-4D97-AF65-F5344CB8AC3E}">
        <p14:creationId xmlns:p14="http://schemas.microsoft.com/office/powerpoint/2010/main" val="12391405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533400" y="1295400"/>
            <a:ext cx="7848600" cy="4800600"/>
          </a:xfrm>
        </p:spPr>
        <p:txBody>
          <a:bodyPr>
            <a:noAutofit/>
          </a:bodyPr>
          <a:lstStyle/>
          <a:p>
            <a:pPr lvl="1"/>
            <a:r>
              <a:rPr lang="en-US" sz="2550" dirty="0" smtClean="0">
                <a:solidFill>
                  <a:schemeClr val="tx1"/>
                </a:solidFill>
              </a:rPr>
              <a:t>God warns repeatedly in scripture that he will punish both the culture and the individual who plays with immorality </a:t>
            </a:r>
          </a:p>
          <a:p>
            <a:pPr lvl="1"/>
            <a:r>
              <a:rPr lang="en-US" sz="2550" dirty="0" smtClean="0">
                <a:solidFill>
                  <a:schemeClr val="tx1"/>
                </a:solidFill>
              </a:rPr>
              <a:t>In every illustration he uses he gives a warning </a:t>
            </a:r>
          </a:p>
          <a:p>
            <a:pPr lvl="1"/>
            <a:r>
              <a:rPr lang="en-US" sz="2550" dirty="0" smtClean="0">
                <a:solidFill>
                  <a:schemeClr val="tx1"/>
                </a:solidFill>
              </a:rPr>
              <a:t>4 of which he says “death and hell await the immoral person”</a:t>
            </a:r>
          </a:p>
          <a:p>
            <a:pPr lvl="1"/>
            <a:r>
              <a:rPr lang="en-US" sz="2550" dirty="0">
                <a:solidFill>
                  <a:srgbClr val="0070C0"/>
                </a:solidFill>
              </a:rPr>
              <a:t>(Pro 9:17)  Stolen waters are sweet, and bread eaten in secret is pleasant.(Pro 9:18)  But he </a:t>
            </a:r>
            <a:r>
              <a:rPr lang="en-US" sz="2550" dirty="0" err="1">
                <a:solidFill>
                  <a:srgbClr val="0070C0"/>
                </a:solidFill>
              </a:rPr>
              <a:t>knoweth</a:t>
            </a:r>
            <a:r>
              <a:rPr lang="en-US" sz="2550" dirty="0">
                <a:solidFill>
                  <a:srgbClr val="0070C0"/>
                </a:solidFill>
              </a:rPr>
              <a:t> not that the dead are there; and that her guests are in the depths of hell.</a:t>
            </a:r>
            <a:endParaRPr lang="en-US" sz="2550" dirty="0" smtClean="0">
              <a:solidFill>
                <a:srgbClr val="0070C0"/>
              </a:solidFill>
            </a:endParaRPr>
          </a:p>
        </p:txBody>
      </p:sp>
    </p:spTree>
    <p:extLst>
      <p:ext uri="{BB962C8B-B14F-4D97-AF65-F5344CB8AC3E}">
        <p14:creationId xmlns:p14="http://schemas.microsoft.com/office/powerpoint/2010/main" val="1518869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600" dirty="0" smtClean="0">
                <a:solidFill>
                  <a:schemeClr val="accent1">
                    <a:lumMod val="50000"/>
                  </a:schemeClr>
                </a:solidFill>
              </a:rPr>
              <a:t>“we should read these chapters to ourselves and to our children every day.  We should buy the biggest billboards, rent the most heavily traveled intersections in which to erect them, and on those billboards display these proverbs in box-car letters.  We should buy up television time and read theses chapters over an over and over again to our generation.  These are divine precepts.  They are warnings against impure behavior “</a:t>
            </a:r>
          </a:p>
        </p:txBody>
      </p:sp>
    </p:spTree>
    <p:extLst>
      <p:ext uri="{BB962C8B-B14F-4D97-AF65-F5344CB8AC3E}">
        <p14:creationId xmlns:p14="http://schemas.microsoft.com/office/powerpoint/2010/main" val="23691533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marL="880110" lvl="1" indent="-514350">
              <a:buAutoNum type="alphaUcPeriod" startAt="2"/>
            </a:pPr>
            <a:r>
              <a:rPr lang="en-US" sz="2500" b="1" dirty="0" smtClean="0">
                <a:solidFill>
                  <a:schemeClr val="tx1"/>
                </a:solidFill>
              </a:rPr>
              <a:t>Miscellaneous issues (10:1-19:5)</a:t>
            </a:r>
          </a:p>
          <a:p>
            <a:pPr lvl="1"/>
            <a:r>
              <a:rPr lang="en-US" sz="2500" dirty="0" smtClean="0">
                <a:solidFill>
                  <a:schemeClr val="tx1"/>
                </a:solidFill>
              </a:rPr>
              <a:t>From this point forward a structural analysis is difficult </a:t>
            </a:r>
          </a:p>
          <a:p>
            <a:pPr lvl="1"/>
            <a:r>
              <a:rPr lang="en-US" sz="2500" dirty="0" smtClean="0">
                <a:solidFill>
                  <a:schemeClr val="tx1"/>
                </a:solidFill>
              </a:rPr>
              <a:t>We’ll cover some of the subjects </a:t>
            </a:r>
          </a:p>
          <a:p>
            <a:pPr lvl="1"/>
            <a:r>
              <a:rPr lang="en-US" sz="2500" dirty="0" smtClean="0">
                <a:solidFill>
                  <a:schemeClr val="tx1"/>
                </a:solidFill>
              </a:rPr>
              <a:t>There is a tremendous focus on parenthood </a:t>
            </a:r>
          </a:p>
          <a:p>
            <a:pPr lvl="1"/>
            <a:r>
              <a:rPr lang="en-US" sz="2500" dirty="0" smtClean="0">
                <a:solidFill>
                  <a:schemeClr val="tx1"/>
                </a:solidFill>
              </a:rPr>
              <a:t>And there is a heavy focus on discipline </a:t>
            </a:r>
          </a:p>
          <a:p>
            <a:pPr lvl="1"/>
            <a:r>
              <a:rPr lang="en-US" sz="2500" dirty="0" smtClean="0">
                <a:solidFill>
                  <a:schemeClr val="tx1"/>
                </a:solidFill>
              </a:rPr>
              <a:t>Especially on discipline enforced by the “rod”</a:t>
            </a:r>
          </a:p>
          <a:p>
            <a:pPr lvl="1"/>
            <a:r>
              <a:rPr lang="en-US" sz="2500" dirty="0" smtClean="0">
                <a:solidFill>
                  <a:schemeClr val="accent1">
                    <a:lumMod val="50000"/>
                  </a:schemeClr>
                </a:solidFill>
              </a:rPr>
              <a:t>“our generation has largely opted against corporal punishments as a means of enforcing obedience and discipline, or of inducing respect”</a:t>
            </a:r>
          </a:p>
          <a:p>
            <a:pPr lvl="1"/>
            <a:endParaRPr lang="en-US" sz="2600" dirty="0" smtClean="0">
              <a:solidFill>
                <a:schemeClr val="accent1">
                  <a:lumMod val="50000"/>
                </a:schemeClr>
              </a:solidFill>
            </a:endParaRPr>
          </a:p>
        </p:txBody>
      </p:sp>
    </p:spTree>
    <p:extLst>
      <p:ext uri="{BB962C8B-B14F-4D97-AF65-F5344CB8AC3E}">
        <p14:creationId xmlns:p14="http://schemas.microsoft.com/office/powerpoint/2010/main" val="22102971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500" dirty="0" smtClean="0">
                <a:solidFill>
                  <a:schemeClr val="tx1"/>
                </a:solidFill>
              </a:rPr>
              <a:t>Time Magazine</a:t>
            </a:r>
            <a:r>
              <a:rPr lang="en-US" sz="2500" dirty="0" smtClean="0">
                <a:solidFill>
                  <a:schemeClr val="accent1">
                    <a:lumMod val="50000"/>
                  </a:schemeClr>
                </a:solidFill>
              </a:rPr>
              <a:t>:  </a:t>
            </a:r>
            <a:r>
              <a:rPr lang="en-US" sz="2500" dirty="0" smtClean="0">
                <a:solidFill>
                  <a:schemeClr val="tx1"/>
                </a:solidFill>
              </a:rPr>
              <a:t>A new remorseless, mutant juvenile seems to have been born, and there is no more terrifying figure in America today</a:t>
            </a:r>
          </a:p>
          <a:p>
            <a:pPr lvl="1"/>
            <a:r>
              <a:rPr lang="en-US" sz="2500" dirty="0" smtClean="0">
                <a:solidFill>
                  <a:schemeClr val="accent1">
                    <a:lumMod val="50000"/>
                  </a:schemeClr>
                </a:solidFill>
              </a:rPr>
              <a:t>“It is a generation raised without the rod, raised, for the most part without discipline of any kind, and now without any intention or curbing its passions and lusts”</a:t>
            </a:r>
          </a:p>
          <a:p>
            <a:pPr lvl="1"/>
            <a:r>
              <a:rPr lang="en-US" sz="2500" dirty="0" smtClean="0">
                <a:solidFill>
                  <a:schemeClr val="tx1"/>
                </a:solidFill>
              </a:rPr>
              <a:t>Here is what the Holy Ghost says about it </a:t>
            </a:r>
          </a:p>
          <a:p>
            <a:pPr lvl="1"/>
            <a:r>
              <a:rPr lang="en-US" sz="2500" dirty="0">
                <a:solidFill>
                  <a:srgbClr val="0070C0"/>
                </a:solidFill>
              </a:rPr>
              <a:t>(Pro 13:24)  He that </a:t>
            </a:r>
            <a:r>
              <a:rPr lang="en-US" sz="2500" dirty="0" err="1">
                <a:solidFill>
                  <a:srgbClr val="0070C0"/>
                </a:solidFill>
              </a:rPr>
              <a:t>spareth</a:t>
            </a:r>
            <a:r>
              <a:rPr lang="en-US" sz="2500" dirty="0">
                <a:solidFill>
                  <a:srgbClr val="0070C0"/>
                </a:solidFill>
              </a:rPr>
              <a:t> his rod </a:t>
            </a:r>
            <a:r>
              <a:rPr lang="en-US" sz="2500" dirty="0" err="1">
                <a:solidFill>
                  <a:srgbClr val="0070C0"/>
                </a:solidFill>
              </a:rPr>
              <a:t>hateth</a:t>
            </a:r>
            <a:r>
              <a:rPr lang="en-US" sz="2500" dirty="0">
                <a:solidFill>
                  <a:srgbClr val="0070C0"/>
                </a:solidFill>
              </a:rPr>
              <a:t> his son: but he that </a:t>
            </a:r>
            <a:r>
              <a:rPr lang="en-US" sz="2500" dirty="0" err="1">
                <a:solidFill>
                  <a:srgbClr val="0070C0"/>
                </a:solidFill>
              </a:rPr>
              <a:t>loveth</a:t>
            </a:r>
            <a:r>
              <a:rPr lang="en-US" sz="2500" dirty="0">
                <a:solidFill>
                  <a:srgbClr val="0070C0"/>
                </a:solidFill>
              </a:rPr>
              <a:t> him </a:t>
            </a:r>
            <a:r>
              <a:rPr lang="en-US" sz="2500" dirty="0" err="1">
                <a:solidFill>
                  <a:srgbClr val="0070C0"/>
                </a:solidFill>
              </a:rPr>
              <a:t>chasteneth</a:t>
            </a:r>
            <a:r>
              <a:rPr lang="en-US" sz="2500" dirty="0">
                <a:solidFill>
                  <a:srgbClr val="0070C0"/>
                </a:solidFill>
              </a:rPr>
              <a:t> him betimes</a:t>
            </a:r>
            <a:r>
              <a:rPr lang="en-US" sz="2500" dirty="0" smtClean="0">
                <a:solidFill>
                  <a:srgbClr val="0070C0"/>
                </a:solidFill>
              </a:rPr>
              <a:t>.</a:t>
            </a:r>
            <a:endParaRPr lang="en-US" sz="2500" dirty="0">
              <a:solidFill>
                <a:srgbClr val="0070C0"/>
              </a:solidFill>
            </a:endParaRPr>
          </a:p>
        </p:txBody>
      </p:sp>
    </p:spTree>
    <p:extLst>
      <p:ext uri="{BB962C8B-B14F-4D97-AF65-F5344CB8AC3E}">
        <p14:creationId xmlns:p14="http://schemas.microsoft.com/office/powerpoint/2010/main" val="33471619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500" dirty="0" smtClean="0">
                <a:solidFill>
                  <a:srgbClr val="0070C0"/>
                </a:solidFill>
              </a:rPr>
              <a:t>(</a:t>
            </a:r>
            <a:r>
              <a:rPr lang="en-US" sz="2500" dirty="0">
                <a:solidFill>
                  <a:srgbClr val="0070C0"/>
                </a:solidFill>
              </a:rPr>
              <a:t>Pro 19:18)  Chasten thy son while there is hope, and let not thy soul spare for his crying.</a:t>
            </a:r>
          </a:p>
          <a:p>
            <a:pPr lvl="1"/>
            <a:r>
              <a:rPr lang="en-US" sz="2500" dirty="0">
                <a:solidFill>
                  <a:srgbClr val="0070C0"/>
                </a:solidFill>
              </a:rPr>
              <a:t>(Pro 22:15)  Foolishness is bound in the heart of a child; but the rod of correction shall drive it far from him</a:t>
            </a:r>
            <a:r>
              <a:rPr lang="en-US" sz="2500" dirty="0" smtClean="0">
                <a:solidFill>
                  <a:srgbClr val="0070C0"/>
                </a:solidFill>
              </a:rPr>
              <a:t>.</a:t>
            </a:r>
          </a:p>
          <a:p>
            <a:pPr lvl="1"/>
            <a:r>
              <a:rPr lang="en-US" sz="2500" dirty="0">
                <a:solidFill>
                  <a:srgbClr val="0070C0"/>
                </a:solidFill>
              </a:rPr>
              <a:t>(Pro 23:13)  Withhold not correction from the child: for if thou </a:t>
            </a:r>
            <a:r>
              <a:rPr lang="en-US" sz="2500" dirty="0" err="1">
                <a:solidFill>
                  <a:srgbClr val="0070C0"/>
                </a:solidFill>
              </a:rPr>
              <a:t>beatest</a:t>
            </a:r>
            <a:r>
              <a:rPr lang="en-US" sz="2500" dirty="0">
                <a:solidFill>
                  <a:srgbClr val="0070C0"/>
                </a:solidFill>
              </a:rPr>
              <a:t> him with the rod, he shall not die.</a:t>
            </a:r>
          </a:p>
          <a:p>
            <a:pPr lvl="1"/>
            <a:r>
              <a:rPr lang="en-US" sz="2500" dirty="0">
                <a:solidFill>
                  <a:srgbClr val="0070C0"/>
                </a:solidFill>
              </a:rPr>
              <a:t>(Pro 29:15)  The rod and reproof give wisdom: but a child left to himself </a:t>
            </a:r>
            <a:r>
              <a:rPr lang="en-US" sz="2500" dirty="0" err="1">
                <a:solidFill>
                  <a:srgbClr val="0070C0"/>
                </a:solidFill>
              </a:rPr>
              <a:t>bringeth</a:t>
            </a:r>
            <a:r>
              <a:rPr lang="en-US" sz="2500" dirty="0">
                <a:solidFill>
                  <a:srgbClr val="0070C0"/>
                </a:solidFill>
              </a:rPr>
              <a:t> his mother to shame.</a:t>
            </a:r>
          </a:p>
          <a:p>
            <a:pPr lvl="1"/>
            <a:endParaRPr lang="en-US" sz="2500" dirty="0" smtClean="0">
              <a:solidFill>
                <a:schemeClr val="accent1">
                  <a:lumMod val="50000"/>
                </a:schemeClr>
              </a:solidFill>
            </a:endParaRPr>
          </a:p>
          <a:p>
            <a:pPr lvl="1"/>
            <a:endParaRPr lang="en-US" sz="2600" dirty="0" smtClean="0">
              <a:solidFill>
                <a:schemeClr val="accent1">
                  <a:lumMod val="50000"/>
                </a:schemeClr>
              </a:solidFill>
            </a:endParaRPr>
          </a:p>
        </p:txBody>
      </p:sp>
    </p:spTree>
    <p:extLst>
      <p:ext uri="{BB962C8B-B14F-4D97-AF65-F5344CB8AC3E}">
        <p14:creationId xmlns:p14="http://schemas.microsoft.com/office/powerpoint/2010/main" val="3677860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Interesting Facts </a:t>
            </a:r>
            <a:endParaRPr lang="en-US" dirty="0"/>
          </a:p>
        </p:txBody>
      </p:sp>
      <p:sp>
        <p:nvSpPr>
          <p:cNvPr id="3" name="Content Placeholder 2"/>
          <p:cNvSpPr>
            <a:spLocks noGrp="1"/>
          </p:cNvSpPr>
          <p:nvPr>
            <p:ph idx="1"/>
          </p:nvPr>
        </p:nvSpPr>
        <p:spPr>
          <a:xfrm>
            <a:off x="685800" y="1600200"/>
            <a:ext cx="7848600" cy="4648200"/>
          </a:xfrm>
        </p:spPr>
        <p:txBody>
          <a:bodyPr>
            <a:noAutofit/>
          </a:bodyPr>
          <a:lstStyle/>
          <a:p>
            <a:r>
              <a:rPr lang="en-US" sz="2800" dirty="0" smtClean="0"/>
              <a:t>Many of Solomon's proverbs have become a part of our modern day language </a:t>
            </a:r>
          </a:p>
          <a:p>
            <a:pPr lvl="1"/>
            <a:r>
              <a:rPr lang="en-US" sz="2800" dirty="0" smtClean="0">
                <a:solidFill>
                  <a:schemeClr val="accent1">
                    <a:lumMod val="50000"/>
                  </a:schemeClr>
                </a:solidFill>
              </a:rPr>
              <a:t>“Spare the rod spoil the child” </a:t>
            </a:r>
          </a:p>
          <a:p>
            <a:r>
              <a:rPr lang="en-US" sz="2800" dirty="0" smtClean="0"/>
              <a:t>Solomon wrote 3,000 proverbs and 1,005 songs </a:t>
            </a:r>
          </a:p>
          <a:p>
            <a:r>
              <a:rPr lang="en-US" sz="2800" dirty="0">
                <a:solidFill>
                  <a:srgbClr val="0070C0"/>
                </a:solidFill>
              </a:rPr>
              <a:t>(1Ki 4:32)  And he </a:t>
            </a:r>
            <a:r>
              <a:rPr lang="en-US" sz="2800" dirty="0" err="1">
                <a:solidFill>
                  <a:srgbClr val="0070C0"/>
                </a:solidFill>
              </a:rPr>
              <a:t>spake</a:t>
            </a:r>
            <a:r>
              <a:rPr lang="en-US" sz="2800" dirty="0">
                <a:solidFill>
                  <a:srgbClr val="0070C0"/>
                </a:solidFill>
              </a:rPr>
              <a:t> three thousand proverbs: and his songs were a thousand and five</a:t>
            </a:r>
            <a:r>
              <a:rPr lang="en-US" sz="2800" dirty="0" smtClean="0">
                <a:solidFill>
                  <a:srgbClr val="0070C0"/>
                </a:solidFill>
              </a:rPr>
              <a:t>.</a:t>
            </a:r>
          </a:p>
        </p:txBody>
      </p:sp>
    </p:spTree>
    <p:extLst>
      <p:ext uri="{BB962C8B-B14F-4D97-AF65-F5344CB8AC3E}">
        <p14:creationId xmlns:p14="http://schemas.microsoft.com/office/powerpoint/2010/main" val="10024017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500" dirty="0" smtClean="0">
                <a:solidFill>
                  <a:schemeClr val="accent1">
                    <a:lumMod val="50000"/>
                  </a:schemeClr>
                </a:solidFill>
              </a:rPr>
              <a:t>“other factors figure in…but it is hard to see how a bible-believing Christian can get away from such clear-cut teachings of the Spirit of God” </a:t>
            </a:r>
          </a:p>
          <a:p>
            <a:pPr lvl="1"/>
            <a:r>
              <a:rPr lang="en-US" sz="2600" dirty="0" smtClean="0">
                <a:solidFill>
                  <a:schemeClr val="tx1"/>
                </a:solidFill>
              </a:rPr>
              <a:t>Other proverbs deal </a:t>
            </a:r>
            <a:r>
              <a:rPr lang="en-US" sz="2600" dirty="0" smtClean="0">
                <a:solidFill>
                  <a:srgbClr val="FF0000"/>
                </a:solidFill>
              </a:rPr>
              <a:t>with prosperity </a:t>
            </a:r>
          </a:p>
          <a:p>
            <a:pPr lvl="1"/>
            <a:r>
              <a:rPr lang="en-US" sz="2600" dirty="0" smtClean="0">
                <a:solidFill>
                  <a:schemeClr val="tx1"/>
                </a:solidFill>
              </a:rPr>
              <a:t>We are living in a very materialistic age </a:t>
            </a:r>
          </a:p>
          <a:p>
            <a:pPr lvl="1"/>
            <a:r>
              <a:rPr lang="en-US" sz="2600" dirty="0" smtClean="0">
                <a:solidFill>
                  <a:schemeClr val="tx1"/>
                </a:solidFill>
              </a:rPr>
              <a:t>It seems like everything we focus on is about make money</a:t>
            </a:r>
          </a:p>
          <a:p>
            <a:pPr lvl="1"/>
            <a:r>
              <a:rPr lang="en-US" sz="2600" dirty="0">
                <a:solidFill>
                  <a:srgbClr val="0070C0"/>
                </a:solidFill>
              </a:rPr>
              <a:t> (Pro 10:2)  Treasures of wickedness profit nothing: but righteousness </a:t>
            </a:r>
            <a:r>
              <a:rPr lang="en-US" sz="2600" dirty="0" err="1">
                <a:solidFill>
                  <a:srgbClr val="0070C0"/>
                </a:solidFill>
              </a:rPr>
              <a:t>delivereth</a:t>
            </a:r>
            <a:r>
              <a:rPr lang="en-US" sz="2600" dirty="0">
                <a:solidFill>
                  <a:srgbClr val="0070C0"/>
                </a:solidFill>
              </a:rPr>
              <a:t> from death.</a:t>
            </a:r>
            <a:endParaRPr lang="en-US" sz="2600" dirty="0" smtClean="0">
              <a:solidFill>
                <a:srgbClr val="0070C0"/>
              </a:solidFill>
            </a:endParaRPr>
          </a:p>
          <a:p>
            <a:pPr lvl="1"/>
            <a:endParaRPr lang="en-US" sz="2600" dirty="0" smtClean="0">
              <a:solidFill>
                <a:schemeClr val="accent1">
                  <a:lumMod val="50000"/>
                </a:schemeClr>
              </a:solidFill>
            </a:endParaRPr>
          </a:p>
        </p:txBody>
      </p:sp>
    </p:spTree>
    <p:extLst>
      <p:ext uri="{BB962C8B-B14F-4D97-AF65-F5344CB8AC3E}">
        <p14:creationId xmlns:p14="http://schemas.microsoft.com/office/powerpoint/2010/main" val="36070477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800" dirty="0" smtClean="0">
                <a:solidFill>
                  <a:srgbClr val="0070C0"/>
                </a:solidFill>
              </a:rPr>
              <a:t>(</a:t>
            </a:r>
            <a:r>
              <a:rPr lang="en-US" sz="2800" dirty="0">
                <a:solidFill>
                  <a:srgbClr val="0070C0"/>
                </a:solidFill>
              </a:rPr>
              <a:t>Pro 11:4)  Riches profit not in the day of wrath: but righteousness </a:t>
            </a:r>
            <a:r>
              <a:rPr lang="en-US" sz="2800" dirty="0" err="1">
                <a:solidFill>
                  <a:srgbClr val="0070C0"/>
                </a:solidFill>
              </a:rPr>
              <a:t>delivereth</a:t>
            </a:r>
            <a:r>
              <a:rPr lang="en-US" sz="2800" dirty="0">
                <a:solidFill>
                  <a:srgbClr val="0070C0"/>
                </a:solidFill>
              </a:rPr>
              <a:t> from death.</a:t>
            </a:r>
            <a:endParaRPr lang="en-US" sz="2800" dirty="0" smtClean="0">
              <a:solidFill>
                <a:srgbClr val="0070C0"/>
              </a:solidFill>
            </a:endParaRPr>
          </a:p>
          <a:p>
            <a:pPr lvl="1"/>
            <a:r>
              <a:rPr lang="en-US" sz="2800" dirty="0">
                <a:solidFill>
                  <a:srgbClr val="0070C0"/>
                </a:solidFill>
              </a:rPr>
              <a:t>(Pro 13:22)  A good man </a:t>
            </a:r>
            <a:r>
              <a:rPr lang="en-US" sz="2800" dirty="0" err="1">
                <a:solidFill>
                  <a:srgbClr val="0070C0"/>
                </a:solidFill>
              </a:rPr>
              <a:t>leaveth</a:t>
            </a:r>
            <a:r>
              <a:rPr lang="en-US" sz="2800" dirty="0">
                <a:solidFill>
                  <a:srgbClr val="0070C0"/>
                </a:solidFill>
              </a:rPr>
              <a:t> an inheritance to his children's children: and the wealth of the sinner is laid up for the just</a:t>
            </a:r>
            <a:r>
              <a:rPr lang="en-US" sz="2800" dirty="0" smtClean="0">
                <a:solidFill>
                  <a:srgbClr val="0070C0"/>
                </a:solidFill>
              </a:rPr>
              <a:t>.</a:t>
            </a:r>
          </a:p>
          <a:p>
            <a:pPr lvl="1"/>
            <a:r>
              <a:rPr lang="en-US" sz="2800" dirty="0">
                <a:solidFill>
                  <a:srgbClr val="0070C0"/>
                </a:solidFill>
              </a:rPr>
              <a:t>(Pro 15:6)  In the house of the righteous is much treasure: but in the revenues of the wicked is trouble.</a:t>
            </a:r>
            <a:endParaRPr lang="en-US" sz="2800" dirty="0" smtClean="0">
              <a:solidFill>
                <a:srgbClr val="0070C0"/>
              </a:solidFill>
            </a:endParaRPr>
          </a:p>
        </p:txBody>
      </p:sp>
    </p:spTree>
    <p:extLst>
      <p:ext uri="{BB962C8B-B14F-4D97-AF65-F5344CB8AC3E}">
        <p14:creationId xmlns:p14="http://schemas.microsoft.com/office/powerpoint/2010/main" val="33813893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500" dirty="0" smtClean="0">
                <a:solidFill>
                  <a:schemeClr val="tx1"/>
                </a:solidFill>
              </a:rPr>
              <a:t>The worst thing you can do tonight is emphasis money and a good education and a good job to make money over serving God </a:t>
            </a:r>
          </a:p>
          <a:p>
            <a:pPr lvl="1"/>
            <a:r>
              <a:rPr lang="en-US" sz="2500" dirty="0" smtClean="0">
                <a:solidFill>
                  <a:schemeClr val="tx1"/>
                </a:solidFill>
              </a:rPr>
              <a:t>Because that is exactly what you will end up with </a:t>
            </a:r>
          </a:p>
          <a:p>
            <a:pPr marL="822960" lvl="1" indent="-457200">
              <a:buAutoNum type="alphaUcPeriod" startAt="3"/>
            </a:pPr>
            <a:r>
              <a:rPr lang="en-US" sz="2500" b="1" dirty="0" smtClean="0">
                <a:solidFill>
                  <a:schemeClr val="tx1"/>
                </a:solidFill>
              </a:rPr>
              <a:t>Monarchial issues (19:6-29:27)</a:t>
            </a:r>
          </a:p>
          <a:p>
            <a:pPr lvl="1"/>
            <a:r>
              <a:rPr lang="en-US" sz="2500" dirty="0" smtClean="0">
                <a:solidFill>
                  <a:schemeClr val="tx1"/>
                </a:solidFill>
              </a:rPr>
              <a:t>If only our government could follow the proverbs </a:t>
            </a:r>
          </a:p>
          <a:p>
            <a:pPr lvl="1"/>
            <a:r>
              <a:rPr lang="en-US" sz="2500" dirty="0" smtClean="0">
                <a:solidFill>
                  <a:schemeClr val="accent1">
                    <a:lumMod val="50000"/>
                  </a:schemeClr>
                </a:solidFill>
              </a:rPr>
              <a:t>“His observations on practical government should be a handbook for all in office today” </a:t>
            </a:r>
          </a:p>
          <a:p>
            <a:pPr lvl="1"/>
            <a:endParaRPr lang="en-US" sz="2500" dirty="0" smtClean="0">
              <a:solidFill>
                <a:schemeClr val="tx1"/>
              </a:solidFill>
            </a:endParaRPr>
          </a:p>
        </p:txBody>
      </p:sp>
    </p:spTree>
    <p:extLst>
      <p:ext uri="{BB962C8B-B14F-4D97-AF65-F5344CB8AC3E}">
        <p14:creationId xmlns:p14="http://schemas.microsoft.com/office/powerpoint/2010/main" val="2609497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500" dirty="0">
                <a:solidFill>
                  <a:srgbClr val="0070C0"/>
                </a:solidFill>
              </a:rPr>
              <a:t>(Pro 11:10)  When it </a:t>
            </a:r>
            <a:r>
              <a:rPr lang="en-US" sz="2500" dirty="0" err="1">
                <a:solidFill>
                  <a:srgbClr val="0070C0"/>
                </a:solidFill>
              </a:rPr>
              <a:t>goeth</a:t>
            </a:r>
            <a:r>
              <a:rPr lang="en-US" sz="2500" dirty="0">
                <a:solidFill>
                  <a:srgbClr val="0070C0"/>
                </a:solidFill>
              </a:rPr>
              <a:t> well with the righteous, the city </a:t>
            </a:r>
            <a:r>
              <a:rPr lang="en-US" sz="2500" dirty="0" err="1">
                <a:solidFill>
                  <a:srgbClr val="0070C0"/>
                </a:solidFill>
              </a:rPr>
              <a:t>rejoiceth</a:t>
            </a:r>
            <a:r>
              <a:rPr lang="en-US" sz="2500" dirty="0">
                <a:solidFill>
                  <a:srgbClr val="0070C0"/>
                </a:solidFill>
              </a:rPr>
              <a:t>: and when the wicked perish, there is shouting</a:t>
            </a:r>
            <a:r>
              <a:rPr lang="en-US" sz="2500" dirty="0" smtClean="0">
                <a:solidFill>
                  <a:srgbClr val="0070C0"/>
                </a:solidFill>
              </a:rPr>
              <a:t>.</a:t>
            </a:r>
          </a:p>
          <a:p>
            <a:pPr lvl="1"/>
            <a:r>
              <a:rPr lang="en-US" sz="2500" dirty="0">
                <a:solidFill>
                  <a:srgbClr val="0070C0"/>
                </a:solidFill>
              </a:rPr>
              <a:t>(Pro 14:34)  Righteousness </a:t>
            </a:r>
            <a:r>
              <a:rPr lang="en-US" sz="2500" dirty="0" err="1">
                <a:solidFill>
                  <a:srgbClr val="0070C0"/>
                </a:solidFill>
              </a:rPr>
              <a:t>exalteth</a:t>
            </a:r>
            <a:r>
              <a:rPr lang="en-US" sz="2500" dirty="0">
                <a:solidFill>
                  <a:srgbClr val="0070C0"/>
                </a:solidFill>
              </a:rPr>
              <a:t> a nation: but sin is a reproach to any people</a:t>
            </a:r>
            <a:r>
              <a:rPr lang="en-US" sz="2500" dirty="0" smtClean="0">
                <a:solidFill>
                  <a:srgbClr val="0070C0"/>
                </a:solidFill>
              </a:rPr>
              <a:t>.</a:t>
            </a:r>
          </a:p>
          <a:p>
            <a:pPr lvl="1"/>
            <a:r>
              <a:rPr lang="en-US" sz="2500" dirty="0">
                <a:solidFill>
                  <a:srgbClr val="0070C0"/>
                </a:solidFill>
              </a:rPr>
              <a:t>(Pro 20:18)  Every purpose is established by </a:t>
            </a:r>
            <a:r>
              <a:rPr lang="en-US" sz="2500" dirty="0" smtClean="0">
                <a:solidFill>
                  <a:srgbClr val="0070C0"/>
                </a:solidFill>
              </a:rPr>
              <a:t>counsel</a:t>
            </a:r>
            <a:r>
              <a:rPr lang="en-US" sz="2500" dirty="0">
                <a:solidFill>
                  <a:srgbClr val="0070C0"/>
                </a:solidFill>
              </a:rPr>
              <a:t>: and with good advice make war</a:t>
            </a:r>
            <a:r>
              <a:rPr lang="en-US" sz="2500" dirty="0" smtClean="0">
                <a:solidFill>
                  <a:srgbClr val="0070C0"/>
                </a:solidFill>
              </a:rPr>
              <a:t>.</a:t>
            </a:r>
          </a:p>
          <a:p>
            <a:pPr lvl="1"/>
            <a:r>
              <a:rPr lang="en-US" sz="2500" dirty="0" smtClean="0">
                <a:solidFill>
                  <a:schemeClr val="tx1"/>
                </a:solidFill>
              </a:rPr>
              <a:t>the bible does not support pacifism </a:t>
            </a:r>
          </a:p>
          <a:p>
            <a:pPr lvl="1"/>
            <a:r>
              <a:rPr lang="en-US" sz="2500" dirty="0" smtClean="0">
                <a:solidFill>
                  <a:schemeClr val="tx1"/>
                </a:solidFill>
              </a:rPr>
              <a:t>And the Christian ethic does not apply to the state </a:t>
            </a:r>
          </a:p>
          <a:p>
            <a:pPr lvl="1"/>
            <a:r>
              <a:rPr lang="en-US" sz="2500" dirty="0" smtClean="0">
                <a:solidFill>
                  <a:schemeClr val="tx1"/>
                </a:solidFill>
              </a:rPr>
              <a:t>It applies to the individual </a:t>
            </a:r>
          </a:p>
        </p:txBody>
      </p:sp>
    </p:spTree>
    <p:extLst>
      <p:ext uri="{BB962C8B-B14F-4D97-AF65-F5344CB8AC3E}">
        <p14:creationId xmlns:p14="http://schemas.microsoft.com/office/powerpoint/2010/main" val="4514804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500" dirty="0" smtClean="0">
                <a:solidFill>
                  <a:schemeClr val="tx1"/>
                </a:solidFill>
              </a:rPr>
              <a:t>That is why we as individuals must stand up for the Christian and spiritual things </a:t>
            </a:r>
          </a:p>
          <a:p>
            <a:pPr lvl="1"/>
            <a:r>
              <a:rPr lang="en-US" sz="2500" dirty="0">
                <a:solidFill>
                  <a:srgbClr val="0070C0"/>
                </a:solidFill>
              </a:rPr>
              <a:t>(Pro 21:31)  The horse is prepared against the day of battle: but safety is of the LORD.</a:t>
            </a:r>
            <a:endParaRPr lang="en-US" sz="2500" dirty="0" smtClean="0">
              <a:solidFill>
                <a:srgbClr val="0070C0"/>
              </a:solidFill>
            </a:endParaRPr>
          </a:p>
          <a:p>
            <a:pPr lvl="1"/>
            <a:r>
              <a:rPr lang="en-US" sz="2500" dirty="0" smtClean="0">
                <a:solidFill>
                  <a:schemeClr val="accent1">
                    <a:lumMod val="50000"/>
                  </a:schemeClr>
                </a:solidFill>
              </a:rPr>
              <a:t>“a nations first line of defense is spiritual.  If we allow the spiritual life of a nation to be eroded by the forces of evil, then no matter how vast and efficient its military establishment, how far-reaching and effective its alliances, that nation is vulnerable to its foes”  </a:t>
            </a:r>
          </a:p>
          <a:p>
            <a:pPr lvl="1"/>
            <a:endParaRPr lang="en-US" sz="2500" dirty="0" smtClean="0">
              <a:solidFill>
                <a:schemeClr val="accent1">
                  <a:lumMod val="50000"/>
                </a:schemeClr>
              </a:solidFill>
            </a:endParaRPr>
          </a:p>
        </p:txBody>
      </p:sp>
    </p:spTree>
    <p:extLst>
      <p:ext uri="{BB962C8B-B14F-4D97-AF65-F5344CB8AC3E}">
        <p14:creationId xmlns:p14="http://schemas.microsoft.com/office/powerpoint/2010/main" val="19710544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3000" dirty="0" smtClean="0">
                <a:solidFill>
                  <a:schemeClr val="tx1"/>
                </a:solidFill>
              </a:rPr>
              <a:t>He wrote many more about pride, prudence, punishment, poverty, and pleasure </a:t>
            </a:r>
          </a:p>
          <a:p>
            <a:pPr lvl="1"/>
            <a:r>
              <a:rPr lang="en-US" sz="3000" dirty="0" smtClean="0">
                <a:solidFill>
                  <a:schemeClr val="tx1"/>
                </a:solidFill>
              </a:rPr>
              <a:t>He even wrote that some things are an abomination to God and he hates it </a:t>
            </a:r>
          </a:p>
          <a:p>
            <a:pPr lvl="1"/>
            <a:r>
              <a:rPr lang="en-US" sz="3000" dirty="0">
                <a:solidFill>
                  <a:srgbClr val="0070C0"/>
                </a:solidFill>
              </a:rPr>
              <a:t>(Pro 6:16)  These six things doth the LORD hate: yea, seven are an abomination unto him</a:t>
            </a:r>
            <a:r>
              <a:rPr lang="en-US" sz="3000" dirty="0" smtClean="0">
                <a:solidFill>
                  <a:srgbClr val="0070C0"/>
                </a:solidFill>
              </a:rPr>
              <a:t>:</a:t>
            </a:r>
          </a:p>
        </p:txBody>
      </p:sp>
    </p:spTree>
    <p:extLst>
      <p:ext uri="{BB962C8B-B14F-4D97-AF65-F5344CB8AC3E}">
        <p14:creationId xmlns:p14="http://schemas.microsoft.com/office/powerpoint/2010/main" val="35349851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fontScale="90000"/>
          </a:bodyPr>
          <a:lstStyle/>
          <a:p>
            <a:r>
              <a:rPr lang="en-US" dirty="0" smtClean="0"/>
              <a:t>II.  The Monologue (1:10-29:27)</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800" dirty="0">
                <a:solidFill>
                  <a:srgbClr val="0070C0"/>
                </a:solidFill>
              </a:rPr>
              <a:t>(Pro 6:17)  A proud look, a lying tongue, and hands that shed innocent blood</a:t>
            </a:r>
            <a:r>
              <a:rPr lang="en-US" sz="2800" dirty="0" smtClean="0">
                <a:solidFill>
                  <a:srgbClr val="0070C0"/>
                </a:solidFill>
              </a:rPr>
              <a:t>,</a:t>
            </a:r>
          </a:p>
          <a:p>
            <a:pPr lvl="1"/>
            <a:r>
              <a:rPr lang="en-US" sz="2800" dirty="0" smtClean="0">
                <a:solidFill>
                  <a:srgbClr val="0070C0"/>
                </a:solidFill>
              </a:rPr>
              <a:t>(</a:t>
            </a:r>
            <a:r>
              <a:rPr lang="en-US" sz="2800" dirty="0">
                <a:solidFill>
                  <a:srgbClr val="0070C0"/>
                </a:solidFill>
              </a:rPr>
              <a:t>Pro 6:18)  An heart that </a:t>
            </a:r>
            <a:r>
              <a:rPr lang="en-US" sz="2800" dirty="0" err="1">
                <a:solidFill>
                  <a:srgbClr val="0070C0"/>
                </a:solidFill>
              </a:rPr>
              <a:t>deviseth</a:t>
            </a:r>
            <a:r>
              <a:rPr lang="en-US" sz="2800" dirty="0">
                <a:solidFill>
                  <a:srgbClr val="0070C0"/>
                </a:solidFill>
              </a:rPr>
              <a:t> wicked imaginations, feet that be swift in running to mischief</a:t>
            </a:r>
            <a:r>
              <a:rPr lang="en-US" sz="2800" dirty="0" smtClean="0">
                <a:solidFill>
                  <a:srgbClr val="0070C0"/>
                </a:solidFill>
              </a:rPr>
              <a:t>,</a:t>
            </a:r>
          </a:p>
          <a:p>
            <a:pPr lvl="1"/>
            <a:r>
              <a:rPr lang="en-US" sz="2800" dirty="0" smtClean="0">
                <a:solidFill>
                  <a:srgbClr val="0070C0"/>
                </a:solidFill>
              </a:rPr>
              <a:t>(</a:t>
            </a:r>
            <a:r>
              <a:rPr lang="en-US" sz="2800" dirty="0">
                <a:solidFill>
                  <a:srgbClr val="0070C0"/>
                </a:solidFill>
              </a:rPr>
              <a:t>Pro 6:19)  A false witness that </a:t>
            </a:r>
            <a:r>
              <a:rPr lang="en-US" sz="2800" dirty="0" err="1">
                <a:solidFill>
                  <a:srgbClr val="0070C0"/>
                </a:solidFill>
              </a:rPr>
              <a:t>speaketh</a:t>
            </a:r>
            <a:r>
              <a:rPr lang="en-US" sz="2800" dirty="0">
                <a:solidFill>
                  <a:srgbClr val="0070C0"/>
                </a:solidFill>
              </a:rPr>
              <a:t> lies, and he that </a:t>
            </a:r>
            <a:r>
              <a:rPr lang="en-US" sz="2800" dirty="0" err="1">
                <a:solidFill>
                  <a:srgbClr val="0070C0"/>
                </a:solidFill>
              </a:rPr>
              <a:t>soweth</a:t>
            </a:r>
            <a:r>
              <a:rPr lang="en-US" sz="2800" dirty="0">
                <a:solidFill>
                  <a:srgbClr val="0070C0"/>
                </a:solidFill>
              </a:rPr>
              <a:t> discord among brethren</a:t>
            </a:r>
            <a:r>
              <a:rPr lang="en-US" sz="2800" dirty="0" smtClean="0">
                <a:solidFill>
                  <a:srgbClr val="0070C0"/>
                </a:solidFill>
              </a:rPr>
              <a:t>.</a:t>
            </a:r>
          </a:p>
          <a:p>
            <a:pPr lvl="1"/>
            <a:endParaRPr lang="en-US" sz="2800" dirty="0" smtClean="0">
              <a:solidFill>
                <a:srgbClr val="0070C0"/>
              </a:solidFill>
            </a:endParaRPr>
          </a:p>
          <a:p>
            <a:pPr marL="365760" lvl="1" indent="0">
              <a:buNone/>
            </a:pPr>
            <a:endParaRPr lang="en-US" sz="2800" dirty="0" smtClean="0">
              <a:solidFill>
                <a:schemeClr val="tx1"/>
              </a:solidFill>
            </a:endParaRPr>
          </a:p>
        </p:txBody>
      </p:sp>
    </p:spTree>
    <p:extLst>
      <p:ext uri="{BB962C8B-B14F-4D97-AF65-F5344CB8AC3E}">
        <p14:creationId xmlns:p14="http://schemas.microsoft.com/office/powerpoint/2010/main" val="34591596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a:bodyPr>
          <a:lstStyle/>
          <a:p>
            <a:r>
              <a:rPr lang="en-US" dirty="0" smtClean="0"/>
              <a:t>III.  The Epilogue (30:1-31:31)</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marL="880110" lvl="1" indent="-514350">
              <a:buFont typeface="+mj-lt"/>
              <a:buAutoNum type="alphaUcPeriod"/>
            </a:pPr>
            <a:r>
              <a:rPr lang="en-US" sz="2800" b="1" dirty="0" smtClean="0">
                <a:solidFill>
                  <a:schemeClr val="tx1"/>
                </a:solidFill>
              </a:rPr>
              <a:t>The ideal life (30:1-33)</a:t>
            </a:r>
          </a:p>
          <a:p>
            <a:pPr marL="880110" lvl="1" indent="-514350">
              <a:buFont typeface="+mj-lt"/>
              <a:buAutoNum type="alphaUcPeriod"/>
            </a:pPr>
            <a:r>
              <a:rPr lang="en-US" sz="2800" b="1" dirty="0" smtClean="0">
                <a:solidFill>
                  <a:schemeClr val="tx1"/>
                </a:solidFill>
              </a:rPr>
              <a:t>The ideal wife (31:1-31)</a:t>
            </a:r>
          </a:p>
          <a:p>
            <a:pPr marL="1154430" lvl="2" indent="-514350">
              <a:buFont typeface="+mj-lt"/>
              <a:buAutoNum type="alphaUcPeriod"/>
            </a:pPr>
            <a:r>
              <a:rPr lang="en-US" sz="2600" dirty="0" smtClean="0">
                <a:solidFill>
                  <a:schemeClr val="tx1"/>
                </a:solidFill>
              </a:rPr>
              <a:t>Solomon had all the experience needed to warn about the wicked woman </a:t>
            </a:r>
          </a:p>
          <a:p>
            <a:pPr marL="1154430" lvl="2" indent="-514350">
              <a:buFont typeface="+mj-lt"/>
              <a:buAutoNum type="alphaUcPeriod"/>
            </a:pPr>
            <a:r>
              <a:rPr lang="en-US" sz="2600" dirty="0" smtClean="0">
                <a:solidFill>
                  <a:schemeClr val="tx1"/>
                </a:solidFill>
              </a:rPr>
              <a:t>He had 300 wives and 700 concubines </a:t>
            </a:r>
          </a:p>
          <a:p>
            <a:pPr marL="1154430" lvl="2" indent="-514350">
              <a:buFont typeface="+mj-lt"/>
              <a:buAutoNum type="alphaUcPeriod"/>
            </a:pPr>
            <a:r>
              <a:rPr lang="en-US" sz="2600" dirty="0" smtClean="0">
                <a:solidFill>
                  <a:srgbClr val="0070C0"/>
                </a:solidFill>
              </a:rPr>
              <a:t>But in the closing statement he describes the ideal wife </a:t>
            </a:r>
          </a:p>
          <a:p>
            <a:pPr marL="1154430" lvl="2" indent="-514350">
              <a:buFont typeface="+mj-lt"/>
              <a:buAutoNum type="alphaUcPeriod"/>
            </a:pPr>
            <a:r>
              <a:rPr lang="en-US" sz="2600" dirty="0" smtClean="0">
                <a:solidFill>
                  <a:srgbClr val="0070C0"/>
                </a:solidFill>
              </a:rPr>
              <a:t>As a person, as a partner, as a parent </a:t>
            </a:r>
          </a:p>
          <a:p>
            <a:pPr marL="1154430" lvl="2" indent="-514350">
              <a:buFont typeface="+mj-lt"/>
              <a:buAutoNum type="alphaUcPeriod"/>
            </a:pPr>
            <a:r>
              <a:rPr lang="en-US" sz="2600" dirty="0" smtClean="0">
                <a:solidFill>
                  <a:srgbClr val="0070C0"/>
                </a:solidFill>
              </a:rPr>
              <a:t>Here price is far above rubies </a:t>
            </a:r>
          </a:p>
          <a:p>
            <a:pPr marL="880110" lvl="1" indent="-514350">
              <a:buFont typeface="+mj-lt"/>
              <a:buAutoNum type="arabicPeriod"/>
            </a:pPr>
            <a:endParaRPr lang="en-US" sz="2800" dirty="0" smtClean="0">
              <a:solidFill>
                <a:schemeClr val="tx1"/>
              </a:solidFill>
            </a:endParaRPr>
          </a:p>
        </p:txBody>
      </p:sp>
    </p:spTree>
    <p:extLst>
      <p:ext uri="{BB962C8B-B14F-4D97-AF65-F5344CB8AC3E}">
        <p14:creationId xmlns:p14="http://schemas.microsoft.com/office/powerpoint/2010/main" val="2130305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normAutofit/>
          </a:bodyPr>
          <a:lstStyle/>
          <a:p>
            <a:r>
              <a:rPr lang="en-US" dirty="0" smtClean="0"/>
              <a:t>III.  The Epilogue (30:1-31:31)</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pPr lvl="1"/>
            <a:r>
              <a:rPr lang="en-US" sz="2600" dirty="0" smtClean="0">
                <a:solidFill>
                  <a:schemeClr val="tx1"/>
                </a:solidFill>
              </a:rPr>
              <a:t>The entire book is about gaining wisdom</a:t>
            </a:r>
          </a:p>
          <a:p>
            <a:pPr lvl="1"/>
            <a:r>
              <a:rPr lang="en-US" sz="2600" dirty="0" smtClean="0">
                <a:solidFill>
                  <a:schemeClr val="tx1"/>
                </a:solidFill>
              </a:rPr>
              <a:t>Who isn't struggling through life</a:t>
            </a:r>
          </a:p>
          <a:p>
            <a:pPr lvl="1"/>
            <a:r>
              <a:rPr lang="en-US" sz="2600" dirty="0" smtClean="0">
                <a:solidFill>
                  <a:schemeClr val="tx1"/>
                </a:solidFill>
              </a:rPr>
              <a:t>Who hasn’t struggled in their marriage </a:t>
            </a:r>
          </a:p>
          <a:p>
            <a:pPr lvl="1"/>
            <a:r>
              <a:rPr lang="en-US" sz="2600" dirty="0" smtClean="0">
                <a:solidFill>
                  <a:schemeClr val="tx1"/>
                </a:solidFill>
              </a:rPr>
              <a:t>Who hasn’t struggled with child rearing </a:t>
            </a:r>
          </a:p>
          <a:p>
            <a:pPr lvl="1"/>
            <a:r>
              <a:rPr lang="en-US" sz="2600" dirty="0" smtClean="0">
                <a:solidFill>
                  <a:schemeClr val="tx1"/>
                </a:solidFill>
              </a:rPr>
              <a:t>Our nation is struggling tremendously </a:t>
            </a:r>
          </a:p>
          <a:p>
            <a:pPr lvl="1"/>
            <a:r>
              <a:rPr lang="en-US" sz="2600" dirty="0" smtClean="0">
                <a:solidFill>
                  <a:schemeClr val="tx1"/>
                </a:solidFill>
              </a:rPr>
              <a:t>We need to saturate ourselves with Proverbs </a:t>
            </a:r>
          </a:p>
          <a:p>
            <a:pPr lvl="1"/>
            <a:r>
              <a:rPr lang="en-US" sz="2600" dirty="0" smtClean="0">
                <a:solidFill>
                  <a:srgbClr val="0070C0"/>
                </a:solidFill>
              </a:rPr>
              <a:t>(</a:t>
            </a:r>
            <a:r>
              <a:rPr lang="en-US" sz="2600" dirty="0">
                <a:solidFill>
                  <a:srgbClr val="0070C0"/>
                </a:solidFill>
              </a:rPr>
              <a:t>Jas 1:5)  If any of you lack wisdom, let him ask of God, that giveth to all men liberally, and </a:t>
            </a:r>
            <a:r>
              <a:rPr lang="en-US" sz="2600" dirty="0" err="1">
                <a:solidFill>
                  <a:srgbClr val="0070C0"/>
                </a:solidFill>
              </a:rPr>
              <a:t>upbraideth</a:t>
            </a:r>
            <a:r>
              <a:rPr lang="en-US" sz="2600" dirty="0">
                <a:solidFill>
                  <a:srgbClr val="0070C0"/>
                </a:solidFill>
              </a:rPr>
              <a:t> not; and it shall be given him.</a:t>
            </a:r>
            <a:endParaRPr lang="en-US" sz="2600" dirty="0" smtClean="0">
              <a:solidFill>
                <a:srgbClr val="0070C0"/>
              </a:solidFill>
            </a:endParaRPr>
          </a:p>
        </p:txBody>
      </p:sp>
    </p:spTree>
    <p:extLst>
      <p:ext uri="{BB962C8B-B14F-4D97-AF65-F5344CB8AC3E}">
        <p14:creationId xmlns:p14="http://schemas.microsoft.com/office/powerpoint/2010/main" val="2851351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Interesting Facts </a:t>
            </a:r>
            <a:endParaRPr lang="en-US" dirty="0"/>
          </a:p>
        </p:txBody>
      </p:sp>
      <p:sp>
        <p:nvSpPr>
          <p:cNvPr id="3" name="Content Placeholder 2"/>
          <p:cNvSpPr>
            <a:spLocks noGrp="1"/>
          </p:cNvSpPr>
          <p:nvPr>
            <p:ph idx="1"/>
          </p:nvPr>
        </p:nvSpPr>
        <p:spPr>
          <a:xfrm>
            <a:off x="685800" y="1600200"/>
            <a:ext cx="7848600" cy="4648200"/>
          </a:xfrm>
        </p:spPr>
        <p:txBody>
          <a:bodyPr>
            <a:noAutofit/>
          </a:bodyPr>
          <a:lstStyle/>
          <a:p>
            <a:r>
              <a:rPr lang="en-US" sz="2800" dirty="0" smtClean="0"/>
              <a:t>And he was wiser than all the philosophers of His day </a:t>
            </a:r>
          </a:p>
          <a:p>
            <a:r>
              <a:rPr lang="en-US" sz="2800" dirty="0">
                <a:solidFill>
                  <a:srgbClr val="0070C0"/>
                </a:solidFill>
              </a:rPr>
              <a:t>(1Ki 3:12)  Behold, I have done according to thy words: lo, I have given thee a wise and an understanding heart; so that there was none like thee before thee, neither after thee shall any arise like unto thee.</a:t>
            </a:r>
            <a:endParaRPr lang="en-US" sz="2800" dirty="0" smtClean="0">
              <a:solidFill>
                <a:srgbClr val="0070C0"/>
              </a:solidFill>
            </a:endParaRPr>
          </a:p>
          <a:p>
            <a:r>
              <a:rPr lang="en-US" sz="2800" dirty="0" smtClean="0"/>
              <a:t>His wisdom was a direct gift from God </a:t>
            </a:r>
          </a:p>
          <a:p>
            <a:r>
              <a:rPr lang="en-US" sz="2800" dirty="0" smtClean="0"/>
              <a:t>I think we should listen to him</a:t>
            </a:r>
            <a:endParaRPr lang="en-US" sz="2800" dirty="0"/>
          </a:p>
        </p:txBody>
      </p:sp>
    </p:spTree>
    <p:extLst>
      <p:ext uri="{BB962C8B-B14F-4D97-AF65-F5344CB8AC3E}">
        <p14:creationId xmlns:p14="http://schemas.microsoft.com/office/powerpoint/2010/main" val="3805051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Interesting Facts </a:t>
            </a:r>
            <a:endParaRPr lang="en-US" dirty="0"/>
          </a:p>
        </p:txBody>
      </p:sp>
      <p:sp>
        <p:nvSpPr>
          <p:cNvPr id="3" name="Content Placeholder 2"/>
          <p:cNvSpPr>
            <a:spLocks noGrp="1"/>
          </p:cNvSpPr>
          <p:nvPr>
            <p:ph idx="1"/>
          </p:nvPr>
        </p:nvSpPr>
        <p:spPr>
          <a:xfrm>
            <a:off x="685800" y="1600200"/>
            <a:ext cx="7848600" cy="4648200"/>
          </a:xfrm>
        </p:spPr>
        <p:txBody>
          <a:bodyPr>
            <a:noAutofit/>
          </a:bodyPr>
          <a:lstStyle/>
          <a:p>
            <a:r>
              <a:rPr lang="en-US" sz="2800" dirty="0" smtClean="0"/>
              <a:t>He wrote 3 books in your bible </a:t>
            </a:r>
          </a:p>
          <a:p>
            <a:r>
              <a:rPr lang="en-US" sz="2800" dirty="0" smtClean="0">
                <a:solidFill>
                  <a:srgbClr val="FF0000"/>
                </a:solidFill>
              </a:rPr>
              <a:t>The Song of Solomon </a:t>
            </a:r>
            <a:r>
              <a:rPr lang="en-US" sz="2800" dirty="0" smtClean="0"/>
              <a:t> presumably when he was young and in love </a:t>
            </a:r>
          </a:p>
          <a:p>
            <a:r>
              <a:rPr lang="en-US" sz="2800" dirty="0" smtClean="0">
                <a:solidFill>
                  <a:srgbClr val="FF0000"/>
                </a:solidFill>
              </a:rPr>
              <a:t>Proverbs</a:t>
            </a:r>
            <a:r>
              <a:rPr lang="en-US" sz="2800" dirty="0" smtClean="0"/>
              <a:t> when he was middle-aged and his intellectual powers were at a zenith </a:t>
            </a:r>
          </a:p>
          <a:p>
            <a:r>
              <a:rPr lang="en-US" sz="2800" dirty="0" smtClean="0">
                <a:solidFill>
                  <a:srgbClr val="FF0000"/>
                </a:solidFill>
              </a:rPr>
              <a:t>Ecclesiastes</a:t>
            </a:r>
            <a:r>
              <a:rPr lang="en-US" sz="2800" dirty="0" smtClean="0"/>
              <a:t> when he was old, disappointed, and disillusioned with carnality of much of his life </a:t>
            </a:r>
          </a:p>
          <a:p>
            <a:r>
              <a:rPr lang="en-US" sz="2800" dirty="0" smtClean="0"/>
              <a:t>We can gather wisdom from all of them </a:t>
            </a:r>
            <a:endParaRPr lang="en-US" sz="2800" dirty="0"/>
          </a:p>
        </p:txBody>
      </p:sp>
    </p:spTree>
    <p:extLst>
      <p:ext uri="{BB962C8B-B14F-4D97-AF65-F5344CB8AC3E}">
        <p14:creationId xmlns:p14="http://schemas.microsoft.com/office/powerpoint/2010/main" val="709740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838200"/>
          </a:xfrm>
        </p:spPr>
        <p:txBody>
          <a:bodyPr/>
          <a:lstStyle/>
          <a:p>
            <a:r>
              <a:rPr lang="en-US" dirty="0" smtClean="0"/>
              <a:t>Interesting Facts </a:t>
            </a:r>
            <a:endParaRPr lang="en-US" dirty="0"/>
          </a:p>
        </p:txBody>
      </p:sp>
      <p:sp>
        <p:nvSpPr>
          <p:cNvPr id="3" name="Content Placeholder 2"/>
          <p:cNvSpPr>
            <a:spLocks noGrp="1"/>
          </p:cNvSpPr>
          <p:nvPr>
            <p:ph idx="1"/>
          </p:nvPr>
        </p:nvSpPr>
        <p:spPr>
          <a:xfrm>
            <a:off x="685800" y="1371600"/>
            <a:ext cx="7848600" cy="4648200"/>
          </a:xfrm>
        </p:spPr>
        <p:txBody>
          <a:bodyPr>
            <a:noAutofit/>
          </a:bodyPr>
          <a:lstStyle/>
          <a:p>
            <a:r>
              <a:rPr lang="en-US" sz="2600" dirty="0" smtClean="0"/>
              <a:t>But not all the proverbs originated with Solomon</a:t>
            </a:r>
          </a:p>
          <a:p>
            <a:pPr lvl="1"/>
            <a:r>
              <a:rPr lang="en-US" sz="2600" dirty="0" smtClean="0"/>
              <a:t>The wise (22:17)</a:t>
            </a:r>
          </a:p>
          <a:p>
            <a:pPr lvl="1"/>
            <a:r>
              <a:rPr lang="en-US" sz="2600" dirty="0" smtClean="0"/>
              <a:t>the men of Hezekiah (perhaps Isaiah and Micah) (25:1)</a:t>
            </a:r>
          </a:p>
          <a:p>
            <a:pPr lvl="1"/>
            <a:r>
              <a:rPr lang="en-US" sz="2600" dirty="0" err="1" smtClean="0"/>
              <a:t>Agur</a:t>
            </a:r>
            <a:r>
              <a:rPr lang="en-US" sz="2600" dirty="0" smtClean="0"/>
              <a:t> (30:1)</a:t>
            </a:r>
          </a:p>
          <a:p>
            <a:pPr lvl="1"/>
            <a:r>
              <a:rPr lang="en-US" sz="2600" dirty="0" smtClean="0"/>
              <a:t>King Lemuel and </a:t>
            </a:r>
            <a:r>
              <a:rPr lang="en-US" sz="2600" dirty="0"/>
              <a:t>His mother </a:t>
            </a:r>
            <a:r>
              <a:rPr lang="en-US" sz="2600" dirty="0" smtClean="0"/>
              <a:t>(31:1)</a:t>
            </a:r>
          </a:p>
          <a:p>
            <a:r>
              <a:rPr lang="en-US" sz="2600" dirty="0" smtClean="0"/>
              <a:t>All shared in the production of the book</a:t>
            </a:r>
          </a:p>
          <a:p>
            <a:r>
              <a:rPr lang="en-US" sz="2600" dirty="0" smtClean="0">
                <a:solidFill>
                  <a:schemeClr val="accent1">
                    <a:lumMod val="50000"/>
                  </a:schemeClr>
                </a:solidFill>
              </a:rPr>
              <a:t>“they are all filled with practical wisdom for all ages but, in a special way perhaps should be taught to our young people” </a:t>
            </a:r>
          </a:p>
        </p:txBody>
      </p:sp>
    </p:spTree>
    <p:extLst>
      <p:ext uri="{BB962C8B-B14F-4D97-AF65-F5344CB8AC3E}">
        <p14:creationId xmlns:p14="http://schemas.microsoft.com/office/powerpoint/2010/main" val="827315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Interesting Facts </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r>
              <a:rPr lang="en-US" sz="2700" dirty="0" smtClean="0">
                <a:solidFill>
                  <a:schemeClr val="tx1"/>
                </a:solidFill>
              </a:rPr>
              <a:t>The book of Proverbs contrast “wisdom” and “folly”</a:t>
            </a:r>
          </a:p>
          <a:p>
            <a:r>
              <a:rPr lang="en-US" sz="2700" dirty="0" smtClean="0">
                <a:solidFill>
                  <a:schemeClr val="tx1"/>
                </a:solidFill>
              </a:rPr>
              <a:t>6 different Hebrew words are used for “wisdom” and 3 different words for “fool”</a:t>
            </a:r>
          </a:p>
          <a:p>
            <a:r>
              <a:rPr lang="en-US" sz="2700" dirty="0" smtClean="0">
                <a:solidFill>
                  <a:schemeClr val="tx1"/>
                </a:solidFill>
              </a:rPr>
              <a:t>But…Solomon’s own son, </a:t>
            </a:r>
            <a:r>
              <a:rPr lang="en-US" sz="2700" dirty="0" err="1" smtClean="0">
                <a:solidFill>
                  <a:schemeClr val="tx1"/>
                </a:solidFill>
              </a:rPr>
              <a:t>Rehoboam</a:t>
            </a:r>
            <a:r>
              <a:rPr lang="en-US" sz="2700" dirty="0" smtClean="0">
                <a:solidFill>
                  <a:schemeClr val="tx1"/>
                </a:solidFill>
              </a:rPr>
              <a:t>, did not head his warning and became a fool </a:t>
            </a:r>
          </a:p>
          <a:p>
            <a:r>
              <a:rPr lang="en-US" sz="2700" dirty="0" smtClean="0">
                <a:solidFill>
                  <a:schemeClr val="accent1">
                    <a:lumMod val="50000"/>
                  </a:schemeClr>
                </a:solidFill>
              </a:rPr>
              <a:t>“in these days of lowered moral standards every young person should be made familiar with the inevitable end of immoral living so clearly pictured in proverbs”</a:t>
            </a:r>
          </a:p>
        </p:txBody>
      </p:sp>
    </p:spTree>
    <p:extLst>
      <p:ext uri="{BB962C8B-B14F-4D97-AF65-F5344CB8AC3E}">
        <p14:creationId xmlns:p14="http://schemas.microsoft.com/office/powerpoint/2010/main" val="2680420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09600"/>
            <a:ext cx="7024744" cy="838200"/>
          </a:xfrm>
        </p:spPr>
        <p:txBody>
          <a:bodyPr/>
          <a:lstStyle/>
          <a:p>
            <a:r>
              <a:rPr lang="en-US" dirty="0" smtClean="0"/>
              <a:t>Interesting Facts </a:t>
            </a:r>
            <a:endParaRPr lang="en-US" dirty="0"/>
          </a:p>
        </p:txBody>
      </p:sp>
      <p:sp>
        <p:nvSpPr>
          <p:cNvPr id="3" name="Content Placeholder 2"/>
          <p:cNvSpPr>
            <a:spLocks noGrp="1"/>
          </p:cNvSpPr>
          <p:nvPr>
            <p:ph idx="1"/>
          </p:nvPr>
        </p:nvSpPr>
        <p:spPr>
          <a:xfrm>
            <a:off x="685800" y="1600200"/>
            <a:ext cx="7848600" cy="4800600"/>
          </a:xfrm>
        </p:spPr>
        <p:txBody>
          <a:bodyPr>
            <a:noAutofit/>
          </a:bodyPr>
          <a:lstStyle/>
          <a:p>
            <a:r>
              <a:rPr lang="en-US" sz="3200" dirty="0" smtClean="0">
                <a:solidFill>
                  <a:schemeClr val="tx1"/>
                </a:solidFill>
              </a:rPr>
              <a:t>Proverbs also contains the cure for disobedient children </a:t>
            </a:r>
          </a:p>
          <a:p>
            <a:r>
              <a:rPr lang="en-US" sz="3200" dirty="0" smtClean="0">
                <a:solidFill>
                  <a:schemeClr val="tx1"/>
                </a:solidFill>
              </a:rPr>
              <a:t>There are a tremendous amount of verses and guidance on child rearing </a:t>
            </a:r>
          </a:p>
          <a:p>
            <a:r>
              <a:rPr lang="en-US" sz="3200" dirty="0">
                <a:solidFill>
                  <a:schemeClr val="tx1"/>
                </a:solidFill>
              </a:rPr>
              <a:t>Our English summation of all the principles is “spare the rod spoil the child”</a:t>
            </a:r>
          </a:p>
          <a:p>
            <a:r>
              <a:rPr lang="en-US" sz="3200" dirty="0">
                <a:solidFill>
                  <a:schemeClr val="tx1"/>
                </a:solidFill>
              </a:rPr>
              <a:t>Ill. Columnist at Chicago Newspaper</a:t>
            </a:r>
          </a:p>
          <a:p>
            <a:endParaRPr lang="en-US" sz="2700" dirty="0" smtClean="0">
              <a:solidFill>
                <a:schemeClr val="tx1"/>
              </a:solidFill>
            </a:endParaRPr>
          </a:p>
        </p:txBody>
      </p:sp>
    </p:spTree>
    <p:extLst>
      <p:ext uri="{BB962C8B-B14F-4D97-AF65-F5344CB8AC3E}">
        <p14:creationId xmlns:p14="http://schemas.microsoft.com/office/powerpoint/2010/main" val="4068362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Proverbs Vs. Psalms </a:t>
            </a:r>
            <a:endParaRPr lang="en-US" sz="5400" dirty="0"/>
          </a:p>
        </p:txBody>
      </p:sp>
      <p:sp>
        <p:nvSpPr>
          <p:cNvPr id="3" name="Content Placeholder 2"/>
          <p:cNvSpPr>
            <a:spLocks noGrp="1"/>
          </p:cNvSpPr>
          <p:nvPr>
            <p:ph sz="quarter" idx="13"/>
          </p:nvPr>
        </p:nvSpPr>
        <p:spPr/>
        <p:txBody>
          <a:bodyPr>
            <a:noAutofit/>
          </a:bodyPr>
          <a:lstStyle/>
          <a:p>
            <a:r>
              <a:rPr lang="en-US" sz="3000" dirty="0" smtClean="0">
                <a:solidFill>
                  <a:schemeClr val="tx1"/>
                </a:solidFill>
              </a:rPr>
              <a:t>Daily live </a:t>
            </a:r>
          </a:p>
          <a:p>
            <a:r>
              <a:rPr lang="en-US" sz="3000" dirty="0" smtClean="0">
                <a:solidFill>
                  <a:schemeClr val="tx1"/>
                </a:solidFill>
              </a:rPr>
              <a:t>How to walk </a:t>
            </a:r>
          </a:p>
          <a:p>
            <a:r>
              <a:rPr lang="en-US" sz="3000" dirty="0" smtClean="0">
                <a:solidFill>
                  <a:schemeClr val="tx1"/>
                </a:solidFill>
              </a:rPr>
              <a:t>Handbook </a:t>
            </a:r>
          </a:p>
          <a:p>
            <a:r>
              <a:rPr lang="en-US" sz="3000" dirty="0" smtClean="0">
                <a:solidFill>
                  <a:schemeClr val="tx1"/>
                </a:solidFill>
              </a:rPr>
              <a:t>How I behave </a:t>
            </a:r>
          </a:p>
          <a:p>
            <a:endParaRPr lang="en-US" sz="2700" dirty="0" smtClean="0">
              <a:solidFill>
                <a:schemeClr val="accent1">
                  <a:lumMod val="50000"/>
                </a:schemeClr>
              </a:solidFill>
            </a:endParaRPr>
          </a:p>
        </p:txBody>
      </p:sp>
      <p:sp>
        <p:nvSpPr>
          <p:cNvPr id="4" name="Content Placeholder 3"/>
          <p:cNvSpPr>
            <a:spLocks noGrp="1"/>
          </p:cNvSpPr>
          <p:nvPr>
            <p:ph sz="quarter" idx="14"/>
          </p:nvPr>
        </p:nvSpPr>
        <p:spPr/>
        <p:txBody>
          <a:bodyPr>
            <a:normAutofit/>
          </a:bodyPr>
          <a:lstStyle/>
          <a:p>
            <a:r>
              <a:rPr lang="en-US" sz="3000" dirty="0" smtClean="0"/>
              <a:t>Devotional life</a:t>
            </a:r>
          </a:p>
          <a:p>
            <a:r>
              <a:rPr lang="en-US" sz="3000" dirty="0" smtClean="0"/>
              <a:t>How to worship </a:t>
            </a:r>
          </a:p>
          <a:p>
            <a:r>
              <a:rPr lang="en-US" sz="3000" dirty="0" smtClean="0"/>
              <a:t>Hymnbook</a:t>
            </a:r>
          </a:p>
          <a:p>
            <a:r>
              <a:rPr lang="en-US" sz="3000" dirty="0" smtClean="0"/>
              <a:t>What I believe</a:t>
            </a:r>
            <a:endParaRPr lang="en-US" sz="3000" dirty="0"/>
          </a:p>
        </p:txBody>
      </p:sp>
    </p:spTree>
    <p:extLst>
      <p:ext uri="{BB962C8B-B14F-4D97-AF65-F5344CB8AC3E}">
        <p14:creationId xmlns:p14="http://schemas.microsoft.com/office/powerpoint/2010/main" val="4766614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367</TotalTime>
  <Words>1607</Words>
  <Application>Microsoft Office PowerPoint</Application>
  <PresentationFormat>On-screen Show (4:3)</PresentationFormat>
  <Paragraphs>211</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Austin</vt:lpstr>
      <vt:lpstr>Proverbs </vt:lpstr>
      <vt:lpstr>Interesting Facts </vt:lpstr>
      <vt:lpstr>Interesting Facts </vt:lpstr>
      <vt:lpstr>Interesting Facts </vt:lpstr>
      <vt:lpstr>Interesting Facts </vt:lpstr>
      <vt:lpstr>Interesting Facts </vt:lpstr>
      <vt:lpstr>Interesting Facts </vt:lpstr>
      <vt:lpstr>Interesting Facts </vt:lpstr>
      <vt:lpstr>Proverbs Vs. Psalms </vt:lpstr>
      <vt:lpstr>Outline </vt:lpstr>
      <vt:lpstr>I.  The Prologue (1:1-9)</vt:lpstr>
      <vt:lpstr>I.  The Prologue (1:1-9)</vt:lpstr>
      <vt:lpstr>I.  The Prologue (1:1-9)</vt:lpstr>
      <vt:lpstr>I.  The Prologue (1:1-9)</vt:lpstr>
      <vt:lpstr>I.  The Prologue (1:1-9)</vt:lpstr>
      <vt:lpstr>I.  The Prologue (1:1-9)</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  The Monologue (1:10-29:27)</vt:lpstr>
      <vt:lpstr>III.  The Epilogue (30:1-31:31)</vt:lpstr>
      <vt:lpstr>III.  The Epilogue (30:1-31:31)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Sparks </dc:creator>
  <cp:lastModifiedBy>Jason Sparks </cp:lastModifiedBy>
  <cp:revision>23</cp:revision>
  <dcterms:created xsi:type="dcterms:W3CDTF">2017-01-25T15:55:04Z</dcterms:created>
  <dcterms:modified xsi:type="dcterms:W3CDTF">2017-01-25T22:03:03Z</dcterms:modified>
</cp:coreProperties>
</file>